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99" r:id="rId2"/>
    <p:sldId id="885" r:id="rId3"/>
    <p:sldId id="886" r:id="rId4"/>
    <p:sldId id="889" r:id="rId5"/>
    <p:sldId id="907" r:id="rId6"/>
    <p:sldId id="909" r:id="rId7"/>
    <p:sldId id="733" r:id="rId8"/>
    <p:sldId id="888" r:id="rId9"/>
    <p:sldId id="892" r:id="rId10"/>
    <p:sldId id="893" r:id="rId11"/>
    <p:sldId id="832" r:id="rId12"/>
    <p:sldId id="751" r:id="rId13"/>
    <p:sldId id="794" r:id="rId14"/>
    <p:sldId id="755" r:id="rId15"/>
    <p:sldId id="862" r:id="rId16"/>
    <p:sldId id="811" r:id="rId17"/>
    <p:sldId id="911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5pPr>
    <a:lvl6pPr marL="2286000" algn="l" defTabSz="457200" rtl="0" eaLnBrk="1" latinLnBrk="0" hangingPunct="1"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6pPr>
    <a:lvl7pPr marL="2743200" algn="l" defTabSz="457200" rtl="0" eaLnBrk="1" latinLnBrk="0" hangingPunct="1"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7pPr>
    <a:lvl8pPr marL="3200400" algn="l" defTabSz="457200" rtl="0" eaLnBrk="1" latinLnBrk="0" hangingPunct="1"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8pPr>
    <a:lvl9pPr marL="3657600" algn="l" defTabSz="457200" rtl="0" eaLnBrk="1" latinLnBrk="0" hangingPunct="1">
      <a:defRPr i="1" kern="1200">
        <a:solidFill>
          <a:schemeClr val="tx1"/>
        </a:solidFill>
        <a:latin typeface="Tahoma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B4FF"/>
    <a:srgbClr val="2C6CFC"/>
    <a:srgbClr val="006699"/>
    <a:srgbClr val="660066"/>
    <a:srgbClr val="00FF00"/>
    <a:srgbClr val="FFCC66"/>
    <a:srgbClr val="FF0066"/>
    <a:srgbClr val="1787FF"/>
    <a:srgbClr val="1B7E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2868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76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76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fld id="{B7167756-6FB9-3349-B9AE-1F607F6C1BF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08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513" y="0"/>
            <a:ext cx="303688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6425"/>
            <a:ext cx="51435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513" y="8831263"/>
            <a:ext cx="3036887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0" rIns="93160" bIns="46580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 i="0">
                <a:latin typeface="Times" charset="0"/>
              </a:defRPr>
            </a:lvl1pPr>
          </a:lstStyle>
          <a:p>
            <a:pPr>
              <a:defRPr/>
            </a:pPr>
            <a:fld id="{85EE3E3E-7577-C848-8AEA-AD2FCEEDE41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76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1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09" indent="-285734" defTabSz="93181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37" indent="-228587" defTabSz="93181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11" indent="-228587" defTabSz="93181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287" indent="-228587" defTabSz="931811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46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63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811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985" indent="-228587" defTabSz="9318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A843E9-91B3-49EA-BFD2-54744FA50A55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2" tIns="46587" rIns="93172" bIns="46587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F8811DC-0AA2-4994-831D-82C5297DE5BB}" type="slidenum">
              <a:rPr lang="en-US" sz="1200"/>
              <a:pPr algn="r" eaLnBrk="1" hangingPunct="1"/>
              <a:t>6</a:t>
            </a:fld>
            <a:endParaRPr lang="en-US" sz="1200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>
              <a:latin typeface="Times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53CD74-3F12-B546-80F9-F9E218BD179E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>
              <a:latin typeface="Times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DF62E5-BCD2-5547-A684-203E8FAD425C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25"/>
              </a:spcBef>
            </a:pPr>
            <a:r>
              <a:rPr lang="en-US" altLang="es-SV" smtClean="0">
                <a:solidFill>
                  <a:srgbClr val="000000"/>
                </a:solidFill>
                <a:latin typeface="Times" charset="0"/>
                <a:sym typeface="Times" charset="0"/>
              </a:rPr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5565A-3DCA-3348-A3DD-074A21B2557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CC0A2-5179-644A-9903-2973926B5F1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7A379-B73A-884E-BBE5-708BE3D0F56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65392-A5CC-1143-9283-7D90D4EC5A2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2A01A-F614-514C-9DAE-CA76D345682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EEDB6-C2E2-5F48-B073-636B909E165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FC6FF-30BF-654F-B25F-E960F24C01E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6B4E4-A948-7B4E-BB15-4427020A373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E8F84-E62C-364E-97BA-F38118FC3C3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D4170-DD53-8548-98D4-6E71190127B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8EED8-CF2E-514D-9E9D-98B54433BF7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232-F188-E249-AB28-7D77387336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47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77200" y="152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i="0">
                <a:solidFill>
                  <a:srgbClr val="00408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2007</a:t>
            </a:r>
          </a:p>
        </p:txBody>
      </p:sp>
      <p:sp>
        <p:nvSpPr>
          <p:cNvPr id="847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0626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80000"/>
              </a:lnSpc>
              <a:defRPr sz="1200" i="0">
                <a:solidFill>
                  <a:srgbClr val="004080"/>
                </a:solidFill>
                <a:latin typeface="Arial Black" charset="0"/>
              </a:defRPr>
            </a:lvl1pPr>
          </a:lstStyle>
          <a:p>
            <a:pPr>
              <a:defRPr/>
            </a:pPr>
            <a:r>
              <a:rPr lang="en-US"/>
              <a:t>Pan American</a:t>
            </a:r>
          </a:p>
          <a:p>
            <a:pPr>
              <a:defRPr/>
            </a:pPr>
            <a:r>
              <a:rPr lang="en-US"/>
              <a:t>Health</a:t>
            </a:r>
          </a:p>
          <a:p>
            <a:pPr>
              <a:defRPr/>
            </a:pPr>
            <a:r>
              <a:rPr lang="en-US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847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152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 i="0">
                <a:solidFill>
                  <a:srgbClr val="0080FF"/>
                </a:solidFill>
                <a:latin typeface="Arial" charset="0"/>
              </a:defRPr>
            </a:lvl1pPr>
          </a:lstStyle>
          <a:p>
            <a:pPr>
              <a:defRPr/>
            </a:pPr>
            <a:fld id="{D2658282-DB4A-7448-9D1A-2D7BB2F6055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57188" y="6038850"/>
            <a:ext cx="528637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hf sldNum="0" hdr="0"/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</a:defRPr>
      </a:lvl6pPr>
      <a:lvl7pPr marL="9144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</a:defRPr>
      </a:lvl7pPr>
      <a:lvl8pPr marL="13716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</a:defRPr>
      </a:lvl8pPr>
      <a:lvl9pPr marL="182880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>
          <a:solidFill>
            <a:srgbClr val="004080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80FF"/>
        </a:buClr>
        <a:buChar char="•"/>
        <a:defRPr sz="2600">
          <a:solidFill>
            <a:srgbClr val="00005C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80FF"/>
        </a:buClr>
        <a:buChar char="–"/>
        <a:defRPr sz="2400">
          <a:solidFill>
            <a:srgbClr val="00005C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0FF"/>
        </a:buClr>
        <a:buChar char="•"/>
        <a:defRPr sz="2000">
          <a:solidFill>
            <a:srgbClr val="00005C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80FF"/>
        </a:buClr>
        <a:buChar char="–"/>
        <a:defRPr sz="2000">
          <a:solidFill>
            <a:srgbClr val="00005C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80FF"/>
        </a:buClr>
        <a:buChar char="»"/>
        <a:defRPr sz="1600">
          <a:solidFill>
            <a:srgbClr val="00005C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80FF"/>
        </a:buClr>
        <a:buChar char="»"/>
        <a:defRPr sz="1600">
          <a:solidFill>
            <a:srgbClr val="00005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80FF"/>
        </a:buClr>
        <a:buChar char="»"/>
        <a:defRPr sz="1600">
          <a:solidFill>
            <a:srgbClr val="00005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80FF"/>
        </a:buClr>
        <a:buChar char="»"/>
        <a:defRPr sz="1600">
          <a:solidFill>
            <a:srgbClr val="00005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80FF"/>
        </a:buClr>
        <a:buChar char="»"/>
        <a:defRPr sz="1600">
          <a:solidFill>
            <a:srgbClr val="00005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9" name="Rectángulo 12"/>
          <p:cNvSpPr>
            <a:spLocks noChangeArrowheads="1"/>
          </p:cNvSpPr>
          <p:nvPr/>
        </p:nvSpPr>
        <p:spPr bwMode="auto">
          <a:xfrm>
            <a:off x="3238500" y="5575930"/>
            <a:ext cx="571446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700" b="1" i="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Dr. Arturo Sánchez López M.Sc.</a:t>
            </a:r>
          </a:p>
          <a:p>
            <a:pPr algn="r" eaLnBrk="0" hangingPunct="0"/>
            <a:r>
              <a:rPr lang="en-US" sz="1700" b="1" i="0" dirty="0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Magister en Malariologia y Saneamiento del Medio</a:t>
            </a:r>
          </a:p>
          <a:p>
            <a:pPr algn="r" eaLnBrk="0" hangingPunct="0"/>
            <a:r>
              <a:rPr lang="en-US" sz="1700" b="1" i="0" dirty="0" err="1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Especialista</a:t>
            </a:r>
            <a:r>
              <a:rPr lang="en-US" sz="1700" b="1" i="0" dirty="0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en-US" sz="1700" b="1" i="0" dirty="0" err="1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Epidemiologia</a:t>
            </a:r>
            <a:r>
              <a:rPr lang="en-US" sz="1700" b="1" i="0" dirty="0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700" b="1" i="0" dirty="0" err="1" smtClean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Aplicada</a:t>
            </a:r>
            <a:endParaRPr lang="en-US" sz="1700" b="1" i="0" dirty="0">
              <a:solidFill>
                <a:schemeClr val="accent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420" name="CuadroTexto 13"/>
          <p:cNvSpPr txBox="1">
            <a:spLocks noChangeArrowheads="1"/>
          </p:cNvSpPr>
          <p:nvPr/>
        </p:nvSpPr>
        <p:spPr bwMode="auto">
          <a:xfrm>
            <a:off x="2997200" y="1815558"/>
            <a:ext cx="3823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_tradnl" b="1" i="0" dirty="0" smtClean="0">
                <a:solidFill>
                  <a:srgbClr val="000066"/>
                </a:solidFill>
              </a:rPr>
              <a:t>San Salvador, 19 Febrero 2013</a:t>
            </a:r>
            <a:endParaRPr lang="es-ES_tradnl" b="1" i="0" dirty="0">
              <a:solidFill>
                <a:srgbClr val="000066"/>
              </a:solidFill>
            </a:endParaRPr>
          </a:p>
        </p:txBody>
      </p:sp>
      <p:sp>
        <p:nvSpPr>
          <p:cNvPr id="14" name="Elipse 13"/>
          <p:cNvSpPr/>
          <p:nvPr/>
        </p:nvSpPr>
        <p:spPr bwMode="auto">
          <a:xfrm>
            <a:off x="220132" y="5960532"/>
            <a:ext cx="1507068" cy="660401"/>
          </a:xfrm>
          <a:prstGeom prst="ellipse">
            <a:avLst/>
          </a:prstGeom>
          <a:solidFill>
            <a:srgbClr val="61B4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27000" y="2828836"/>
            <a:ext cx="901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Curso de actualización: </a:t>
            </a:r>
            <a:endParaRPr lang="es-ES" sz="2400" b="1" dirty="0" smtClean="0"/>
          </a:p>
          <a:p>
            <a:r>
              <a:rPr lang="es-ES" sz="2400" b="1" dirty="0" smtClean="0"/>
              <a:t>“Eliminación </a:t>
            </a:r>
            <a:r>
              <a:rPr lang="es-ES" sz="2400" b="1" dirty="0"/>
              <a:t>de la Malaria en </a:t>
            </a:r>
            <a:r>
              <a:rPr lang="es-ES" sz="2400" b="1" dirty="0" smtClean="0"/>
              <a:t>Mesoamérica </a:t>
            </a:r>
            <a:r>
              <a:rPr lang="es-ES" sz="2400" b="1" dirty="0"/>
              <a:t>y la Española" </a:t>
            </a:r>
            <a:br>
              <a:rPr lang="es-ES" sz="2400" b="1" dirty="0"/>
            </a:br>
            <a:endParaRPr lang="es-SV" sz="2400" dirty="0"/>
          </a:p>
        </p:txBody>
      </p:sp>
      <p:sp>
        <p:nvSpPr>
          <p:cNvPr id="7" name="Elipse 13"/>
          <p:cNvSpPr/>
          <p:nvPr/>
        </p:nvSpPr>
        <p:spPr bwMode="auto">
          <a:xfrm>
            <a:off x="753532" y="1058332"/>
            <a:ext cx="1507068" cy="660401"/>
          </a:xfrm>
          <a:prstGeom prst="ellipse">
            <a:avLst/>
          </a:prstGeom>
          <a:solidFill>
            <a:srgbClr val="61B4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Elipse 13"/>
          <p:cNvSpPr/>
          <p:nvPr/>
        </p:nvSpPr>
        <p:spPr bwMode="auto">
          <a:xfrm>
            <a:off x="1007532" y="5245729"/>
            <a:ext cx="1507068" cy="660401"/>
          </a:xfrm>
          <a:prstGeom prst="ellipse">
            <a:avLst/>
          </a:prstGeom>
          <a:solidFill>
            <a:srgbClr val="61B4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Elipse 13"/>
          <p:cNvSpPr/>
          <p:nvPr/>
        </p:nvSpPr>
        <p:spPr bwMode="auto">
          <a:xfrm>
            <a:off x="7268632" y="283632"/>
            <a:ext cx="1507068" cy="660401"/>
          </a:xfrm>
          <a:prstGeom prst="ellipse">
            <a:avLst/>
          </a:prstGeom>
          <a:solidFill>
            <a:srgbClr val="61B4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ransition advClick="0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2007</a:t>
            </a:r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Pan American</a:t>
            </a:r>
          </a:p>
          <a:p>
            <a:pPr>
              <a:defRPr/>
            </a:pPr>
            <a:r>
              <a:rPr lang="en-US" smtClean="0"/>
              <a:t>Health</a:t>
            </a:r>
          </a:p>
          <a:p>
            <a:pPr>
              <a:defRPr/>
            </a:pPr>
            <a:r>
              <a:rPr lang="en-US" smtClean="0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8667" y="220133"/>
            <a:ext cx="8119533" cy="665480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s-ES_tradnl" dirty="0" smtClean="0"/>
              <a:t>5 países en pre eliminación </a:t>
            </a:r>
            <a:r>
              <a:rPr lang="es-ES_tradnl" b="1" u="sng" dirty="0" smtClean="0"/>
              <a:t>no</a:t>
            </a:r>
            <a:r>
              <a:rPr lang="es-ES_tradnl" dirty="0" smtClean="0"/>
              <a:t> están utilizando telas mosquiteras como parte de su estrategia.</a:t>
            </a:r>
          </a:p>
          <a:p>
            <a:endParaRPr lang="es-ES_tradnl" dirty="0" smtClean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441827"/>
            <a:ext cx="6845300" cy="530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287338" y="236538"/>
            <a:ext cx="8585200" cy="6400800"/>
          </a:xfrm>
          <a:solidFill>
            <a:schemeClr val="bg1"/>
          </a:solidFill>
        </p:spPr>
        <p:txBody>
          <a:bodyPr/>
          <a:lstStyle/>
          <a:p>
            <a:pPr algn="ctr">
              <a:buFontTx/>
              <a:buNone/>
            </a:pPr>
            <a:r>
              <a:rPr lang="es-HN" sz="2400" dirty="0" smtClean="0">
                <a:latin typeface="Arial Black" charset="0"/>
              </a:rPr>
              <a:t>CONCLUSIONES que hacen factible la ELIMINACION de la Malaria en Mesoamérica e Isla Española (1)</a:t>
            </a:r>
          </a:p>
          <a:p>
            <a:pPr>
              <a:buFontTx/>
              <a:buNone/>
            </a:pPr>
            <a:endParaRPr lang="es-HN" sz="2400" dirty="0" smtClean="0">
              <a:latin typeface="Arial Black" charset="0"/>
            </a:endParaRPr>
          </a:p>
          <a:p>
            <a:r>
              <a:rPr lang="es-HN" sz="2400" dirty="0" smtClean="0"/>
              <a:t>La malaria por </a:t>
            </a:r>
            <a:r>
              <a:rPr lang="es-HN" sz="2400" i="1" dirty="0" smtClean="0"/>
              <a:t>P. falciparum </a:t>
            </a:r>
            <a:r>
              <a:rPr lang="es-HN" sz="2400" dirty="0" smtClean="0"/>
              <a:t>en Centroamérica está</a:t>
            </a:r>
            <a:r>
              <a:rPr lang="es-HN" sz="2400" i="1" dirty="0" smtClean="0"/>
              <a:t> </a:t>
            </a:r>
            <a:r>
              <a:rPr lang="es-HN" sz="2400" dirty="0" smtClean="0"/>
              <a:t>concentrada en áreas especificas.</a:t>
            </a:r>
          </a:p>
          <a:p>
            <a:r>
              <a:rPr lang="es-HN" sz="2400" dirty="0" smtClean="0"/>
              <a:t>Sensibilidad a la Cloroquina en la Isla Española,  Centroamérica  y Sur de México</a:t>
            </a:r>
          </a:p>
          <a:p>
            <a:r>
              <a:rPr lang="es-HN" sz="2400" dirty="0" smtClean="0"/>
              <a:t>Transmisión por  </a:t>
            </a:r>
            <a:r>
              <a:rPr lang="es-HN" sz="2400" i="1" dirty="0" smtClean="0"/>
              <a:t>P. vivax </a:t>
            </a:r>
            <a:r>
              <a:rPr lang="es-HN" sz="2400" dirty="0" smtClean="0"/>
              <a:t>baja</a:t>
            </a:r>
            <a:r>
              <a:rPr lang="es-HN" sz="2400" i="1" dirty="0" smtClean="0"/>
              <a:t> </a:t>
            </a:r>
            <a:r>
              <a:rPr lang="es-HN" sz="2400" dirty="0" smtClean="0"/>
              <a:t>en Centroamérica y Sur de México.</a:t>
            </a:r>
            <a:endParaRPr lang="es-HN" sz="2400" dirty="0" smtClean="0">
              <a:solidFill>
                <a:srgbClr val="FF0000"/>
              </a:solidFill>
            </a:endParaRPr>
          </a:p>
          <a:p>
            <a:r>
              <a:rPr lang="es-HN" sz="2400" dirty="0" smtClean="0"/>
              <a:t>Hay una disminución significativa de la malaria</a:t>
            </a:r>
          </a:p>
          <a:p>
            <a:r>
              <a:rPr lang="es-HN" sz="2400" dirty="0" smtClean="0"/>
              <a:t>Existencia de servicios de salud y sistemas de vigilancia </a:t>
            </a:r>
          </a:p>
          <a:p>
            <a:r>
              <a:rPr lang="es-HN" sz="2400" dirty="0" smtClean="0"/>
              <a:t>Los Presupuestos </a:t>
            </a:r>
            <a:r>
              <a:rPr lang="es-HN" sz="2400" dirty="0"/>
              <a:t>N</a:t>
            </a:r>
            <a:r>
              <a:rPr lang="es-HN" sz="2400" dirty="0" smtClean="0"/>
              <a:t>acionales son insuficientes pero existen aportes externos disponibles para “malaria”, en los países con más alta carga</a:t>
            </a:r>
            <a:endParaRPr lang="en-US" sz="24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54000" y="371475"/>
            <a:ext cx="8216900" cy="1143000"/>
          </a:xfrm>
        </p:spPr>
        <p:txBody>
          <a:bodyPr/>
          <a:lstStyle/>
          <a:p>
            <a:r>
              <a:rPr lang="es-HN" sz="2800" dirty="0">
                <a:latin typeface="Arial Black" charset="0"/>
              </a:rPr>
              <a:t>CONCLUSIONES que hacen factible la ELIMINACION de la Malaria en Mesoamérica e Isla Española </a:t>
            </a:r>
            <a:r>
              <a:rPr lang="es-HN" sz="2800" dirty="0" smtClean="0">
                <a:latin typeface="Arial Black" charset="0"/>
              </a:rPr>
              <a:t>(2)</a:t>
            </a:r>
            <a:r>
              <a:rPr lang="es-HN" sz="2800" dirty="0">
                <a:latin typeface="Arial Black" charset="0"/>
              </a:rPr>
              <a:t/>
            </a:r>
            <a:br>
              <a:rPr lang="es-HN" sz="2800" dirty="0">
                <a:latin typeface="Arial Black" charset="0"/>
              </a:rPr>
            </a:br>
            <a:endParaRPr lang="en-US" sz="2800" dirty="0" smtClean="0">
              <a:solidFill>
                <a:srgbClr val="000066"/>
              </a:solidFill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220663" y="1350962"/>
            <a:ext cx="8669337" cy="5227637"/>
          </a:xfrm>
          <a:solidFill>
            <a:schemeClr val="bg1"/>
          </a:solidFill>
        </p:spPr>
        <p:txBody>
          <a:bodyPr/>
          <a:lstStyle/>
          <a:p>
            <a:r>
              <a:rPr lang="es-ES" sz="2300" dirty="0" smtClean="0"/>
              <a:t>El mayor porcentaje de malaria es a </a:t>
            </a:r>
            <a:r>
              <a:rPr lang="es-ES" sz="2300" i="1" dirty="0" smtClean="0"/>
              <a:t>P. vivax.</a:t>
            </a:r>
            <a:r>
              <a:rPr lang="es-ES" sz="2300" dirty="0" smtClean="0"/>
              <a:t> </a:t>
            </a:r>
          </a:p>
          <a:p>
            <a:r>
              <a:rPr lang="es-ES" sz="2300" dirty="0" smtClean="0"/>
              <a:t>No existe presencia de casos </a:t>
            </a:r>
            <a:r>
              <a:rPr lang="es-ES" sz="2300" i="1" dirty="0" smtClean="0"/>
              <a:t>P. falciparum </a:t>
            </a:r>
            <a:r>
              <a:rPr lang="es-ES" sz="2300" dirty="0" smtClean="0"/>
              <a:t>resistente.</a:t>
            </a:r>
          </a:p>
          <a:p>
            <a:r>
              <a:rPr lang="es-ES" sz="2300" dirty="0" smtClean="0"/>
              <a:t>Marcadas reducciones de casos en la última década.</a:t>
            </a:r>
          </a:p>
          <a:p>
            <a:r>
              <a:rPr lang="es-ES" sz="2300" dirty="0" smtClean="0"/>
              <a:t>Eliminación potencial de la enfermedad (México, Centroamérica, Española).</a:t>
            </a:r>
          </a:p>
          <a:p>
            <a:r>
              <a:rPr lang="es-ES" sz="2300" dirty="0" smtClean="0"/>
              <a:t>Gestión de programas verticales hacia la integración a los Servicios de Salud.</a:t>
            </a:r>
          </a:p>
          <a:p>
            <a:r>
              <a:rPr lang="en-US" sz="2300" dirty="0" err="1" smtClean="0"/>
              <a:t>Salud</a:t>
            </a:r>
            <a:r>
              <a:rPr lang="en-US" sz="2300" dirty="0" smtClean="0"/>
              <a:t> Mesoamerica 2015 (HON, NIC, COR)</a:t>
            </a:r>
          </a:p>
          <a:p>
            <a:r>
              <a:rPr lang="en-US" sz="2300" dirty="0" smtClean="0"/>
              <a:t>CLAIM-ICEMR: </a:t>
            </a:r>
            <a:r>
              <a:rPr lang="en-US" sz="2300" dirty="0" err="1" smtClean="0"/>
              <a:t>esfuerzos</a:t>
            </a:r>
            <a:r>
              <a:rPr lang="en-US" sz="2300" dirty="0" smtClean="0"/>
              <a:t> </a:t>
            </a:r>
            <a:r>
              <a:rPr lang="en-US" sz="2300" dirty="0" err="1" smtClean="0"/>
              <a:t>potenciales</a:t>
            </a:r>
            <a:r>
              <a:rPr lang="en-US" sz="2300" dirty="0" smtClean="0"/>
              <a:t> </a:t>
            </a:r>
            <a:r>
              <a:rPr lang="en-US" sz="2300" dirty="0" err="1" smtClean="0"/>
              <a:t>para</a:t>
            </a:r>
            <a:r>
              <a:rPr lang="en-US" sz="2300" dirty="0" smtClean="0"/>
              <a:t> el </a:t>
            </a:r>
            <a:r>
              <a:rPr lang="en-US" sz="2300" dirty="0" err="1" smtClean="0"/>
              <a:t>fortalecimiento</a:t>
            </a:r>
            <a:r>
              <a:rPr lang="en-US" sz="2300" dirty="0" smtClean="0"/>
              <a:t> de los </a:t>
            </a:r>
            <a:r>
              <a:rPr lang="en-US" sz="2300" dirty="0" err="1" smtClean="0"/>
              <a:t>Programas</a:t>
            </a:r>
            <a:r>
              <a:rPr lang="en-US" sz="2300" dirty="0" smtClean="0"/>
              <a:t> </a:t>
            </a:r>
            <a:r>
              <a:rPr lang="en-US" sz="2300" dirty="0" err="1" smtClean="0"/>
              <a:t>Nacionales</a:t>
            </a:r>
            <a:r>
              <a:rPr lang="en-US" sz="2300" dirty="0" smtClean="0"/>
              <a:t>.</a:t>
            </a:r>
          </a:p>
          <a:p>
            <a:r>
              <a:rPr lang="en-US" sz="2300" dirty="0" err="1" smtClean="0"/>
              <a:t>Fondo</a:t>
            </a:r>
            <a:r>
              <a:rPr lang="en-US" sz="2300" dirty="0" smtClean="0"/>
              <a:t> Mundial “</a:t>
            </a:r>
            <a:r>
              <a:rPr lang="en-US" sz="2300" dirty="0" err="1" smtClean="0"/>
              <a:t>Iniciativa</a:t>
            </a:r>
            <a:r>
              <a:rPr lang="en-US" sz="2300" dirty="0" smtClean="0"/>
              <a:t> </a:t>
            </a:r>
            <a:r>
              <a:rPr lang="en-US" sz="2300" dirty="0" err="1" smtClean="0"/>
              <a:t>hacia</a:t>
            </a:r>
            <a:r>
              <a:rPr lang="en-US" sz="2300" dirty="0" smtClean="0"/>
              <a:t> la </a:t>
            </a:r>
            <a:r>
              <a:rPr lang="en-US" sz="2300" dirty="0" err="1" smtClean="0"/>
              <a:t>Eliminación</a:t>
            </a:r>
            <a:r>
              <a:rPr lang="en-US" sz="2300" dirty="0" smtClean="0"/>
              <a:t> de malaria en </a:t>
            </a:r>
            <a:r>
              <a:rPr lang="en-US" sz="2300" dirty="0" err="1" smtClean="0"/>
              <a:t>Mesoamérica</a:t>
            </a:r>
            <a:r>
              <a:rPr lang="en-US" sz="2300" dirty="0" smtClean="0"/>
              <a:t> </a:t>
            </a:r>
            <a:r>
              <a:rPr lang="en-US" sz="2300" dirty="0" err="1" smtClean="0"/>
              <a:t>e</a:t>
            </a:r>
            <a:r>
              <a:rPr lang="en-US" sz="2300" dirty="0" smtClean="0"/>
              <a:t> Isla Española-2020”. </a:t>
            </a:r>
            <a:r>
              <a:rPr lang="en-US" sz="2300" dirty="0" err="1" smtClean="0"/>
              <a:t>Socios</a:t>
            </a:r>
            <a:r>
              <a:rPr lang="en-US" sz="2300" dirty="0" smtClean="0"/>
              <a:t> </a:t>
            </a:r>
            <a:r>
              <a:rPr lang="en-US" sz="2300" dirty="0" err="1" smtClean="0"/>
              <a:t>potenciales</a:t>
            </a:r>
            <a:r>
              <a:rPr lang="en-US" sz="2300" dirty="0" smtClean="0"/>
              <a:t>: CHAI, BMGF, CDC, CC, USAID, CEHI, </a:t>
            </a:r>
            <a:r>
              <a:rPr lang="en-US" sz="2300" dirty="0" err="1" smtClean="0"/>
              <a:t>ISGlobal</a:t>
            </a:r>
            <a:r>
              <a:rPr lang="en-US" sz="2300" dirty="0" smtClean="0"/>
              <a:t>. </a:t>
            </a:r>
          </a:p>
          <a:p>
            <a:pPr>
              <a:buFontTx/>
              <a:buNone/>
            </a:pPr>
            <a:r>
              <a:rPr lang="en-US" sz="2300" b="1" dirty="0" smtClean="0"/>
              <a:t>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ítulo 1"/>
          <p:cNvSpPr>
            <a:spLocks noGrp="1"/>
          </p:cNvSpPr>
          <p:nvPr>
            <p:ph type="title"/>
          </p:nvPr>
        </p:nvSpPr>
        <p:spPr>
          <a:xfrm>
            <a:off x="685800" y="-17463"/>
            <a:ext cx="7772400" cy="114300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_tradnl" b="1" dirty="0" smtClean="0">
                <a:solidFill>
                  <a:srgbClr val="000066"/>
                </a:solidFill>
              </a:rPr>
              <a:t>Cambios Requeridos en la Ruta de Eliminación</a:t>
            </a:r>
            <a:endParaRPr lang="es-ES_tradnl" dirty="0" smtClean="0">
              <a:solidFill>
                <a:srgbClr val="000066"/>
              </a:solidFill>
            </a:endParaRPr>
          </a:p>
        </p:txBody>
      </p:sp>
      <p:sp>
        <p:nvSpPr>
          <p:cNvPr id="65539" name="Marcador de contenido 2"/>
          <p:cNvSpPr>
            <a:spLocks noGrp="1"/>
          </p:cNvSpPr>
          <p:nvPr>
            <p:ph idx="1"/>
          </p:nvPr>
        </p:nvSpPr>
        <p:spPr>
          <a:xfrm>
            <a:off x="241300" y="1150938"/>
            <a:ext cx="8699500" cy="5478462"/>
          </a:xfrm>
          <a:solidFill>
            <a:schemeClr val="bg1"/>
          </a:solidFill>
        </p:spPr>
        <p:txBody>
          <a:bodyPr/>
          <a:lstStyle/>
          <a:p>
            <a:r>
              <a:rPr lang="es-ES_tradnl" sz="2400" dirty="0" smtClean="0"/>
              <a:t>Todos los casos confirmados microscópicamente y tratados según política nacional. </a:t>
            </a:r>
            <a:r>
              <a:rPr lang="es-ES_tradnl" sz="2400" b="1" dirty="0" smtClean="0"/>
              <a:t>Armonización de normas</a:t>
            </a:r>
            <a:r>
              <a:rPr lang="es-ES_tradnl" sz="2400" dirty="0" smtClean="0"/>
              <a:t>.</a:t>
            </a:r>
          </a:p>
          <a:p>
            <a:r>
              <a:rPr lang="es-ES_tradnl" sz="2400" dirty="0" smtClean="0"/>
              <a:t>Sistema de gestión de calidad del diagnóstico funcional.</a:t>
            </a:r>
          </a:p>
          <a:p>
            <a:r>
              <a:rPr lang="es-ES_tradnl" sz="2400" dirty="0" smtClean="0"/>
              <a:t>Todos los casos notificados con investigación epidemiológica y debidamente registrados.</a:t>
            </a:r>
          </a:p>
          <a:p>
            <a:r>
              <a:rPr lang="es-ES_tradnl" sz="2400" dirty="0" smtClean="0"/>
              <a:t>Áreas/focos de transmisión bien delimitadas e inventariadas.</a:t>
            </a:r>
          </a:p>
          <a:p>
            <a:r>
              <a:rPr lang="es-ES_tradnl" sz="2400" dirty="0" smtClean="0"/>
              <a:t>Base de datos creada, sistema geográfico con información de casos, intervenciones, comportamiento de vectores y parásitos.</a:t>
            </a:r>
          </a:p>
          <a:p>
            <a:r>
              <a:rPr lang="es-ES_tradnl" sz="2400" dirty="0" smtClean="0"/>
              <a:t>Necesidades gerenciales, administrativas, tecnológicas, dentro de contextos sociales y de salud publica identificadas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1063" y="20637"/>
            <a:ext cx="4470400" cy="876301"/>
          </a:xfrm>
        </p:spPr>
        <p:txBody>
          <a:bodyPr/>
          <a:lstStyle/>
          <a:p>
            <a:r>
              <a:rPr lang="en-US" b="1" dirty="0" err="1" smtClean="0">
                <a:solidFill>
                  <a:srgbClr val="000066"/>
                </a:solidFill>
              </a:rPr>
              <a:t>Desafíos</a:t>
            </a:r>
            <a:r>
              <a:rPr lang="en-US" b="1" dirty="0" smtClean="0">
                <a:solidFill>
                  <a:srgbClr val="000066"/>
                </a:solidFill>
              </a:rPr>
              <a:t> </a:t>
            </a:r>
            <a:r>
              <a:rPr lang="en-US" b="1" dirty="0" err="1" smtClean="0">
                <a:solidFill>
                  <a:srgbClr val="000066"/>
                </a:solidFill>
              </a:rPr>
              <a:t>Actuales</a:t>
            </a:r>
            <a:endParaRPr lang="en-US" sz="2800" b="1" dirty="0" smtClean="0">
              <a:solidFill>
                <a:srgbClr val="000066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538" y="711200"/>
            <a:ext cx="8636000" cy="59817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ES" sz="2000" dirty="0" smtClean="0"/>
              <a:t>Politicas de Salud coherentes y Regionales.</a:t>
            </a:r>
          </a:p>
          <a:p>
            <a:pPr>
              <a:lnSpc>
                <a:spcPct val="90000"/>
              </a:lnSpc>
              <a:defRPr/>
            </a:pPr>
            <a:endParaRPr lang="es-ES" sz="2000" dirty="0" smtClean="0"/>
          </a:p>
          <a:p>
            <a:pPr>
              <a:lnSpc>
                <a:spcPct val="90000"/>
              </a:lnSpc>
              <a:defRPr/>
            </a:pPr>
            <a:r>
              <a:rPr lang="es-ES" sz="2000" dirty="0" smtClean="0"/>
              <a:t>Brechas de financiamiento para la coordinación entre los países de Mesoamérica. </a:t>
            </a:r>
          </a:p>
          <a:p>
            <a:pPr>
              <a:lnSpc>
                <a:spcPct val="90000"/>
              </a:lnSpc>
              <a:defRPr/>
            </a:pPr>
            <a:endParaRPr lang="es-ES" sz="2000" dirty="0" smtClean="0"/>
          </a:p>
          <a:p>
            <a:pPr>
              <a:lnSpc>
                <a:spcPct val="90000"/>
              </a:lnSpc>
              <a:defRPr/>
            </a:pPr>
            <a:r>
              <a:rPr lang="es-ES" sz="2000" dirty="0" smtClean="0"/>
              <a:t>Re</a:t>
            </a:r>
            <a:r>
              <a:rPr lang="es-ES_tradnl" sz="2000" dirty="0" smtClean="0"/>
              <a:t>introducción (financiamiento, vigilancia, diagnóstico): Vulnerabilidad y Receptividad.</a:t>
            </a:r>
          </a:p>
          <a:p>
            <a:pPr>
              <a:lnSpc>
                <a:spcPct val="90000"/>
              </a:lnSpc>
              <a:defRPr/>
            </a:pPr>
            <a:endParaRPr lang="es-ES_tradnl" sz="2000" dirty="0" smtClean="0"/>
          </a:p>
          <a:p>
            <a:pPr>
              <a:lnSpc>
                <a:spcPct val="90000"/>
              </a:lnSpc>
              <a:defRPr/>
            </a:pPr>
            <a:r>
              <a:rPr lang="es-ES" sz="2000" dirty="0" smtClean="0"/>
              <a:t>Amenaza de la resistencia a los medicamentos contra la malaria: Vigilancia, Adherencia. </a:t>
            </a:r>
          </a:p>
          <a:p>
            <a:pPr>
              <a:lnSpc>
                <a:spcPct val="90000"/>
              </a:lnSpc>
              <a:defRPr/>
            </a:pPr>
            <a:endParaRPr lang="es-ES" sz="2000" dirty="0" smtClean="0"/>
          </a:p>
          <a:p>
            <a:pPr>
              <a:lnSpc>
                <a:spcPct val="90000"/>
              </a:lnSpc>
              <a:defRPr/>
            </a:pPr>
            <a:r>
              <a:rPr lang="es-ES" sz="2000" dirty="0" smtClean="0"/>
              <a:t>Resistencia a los insecticidas, reducir contacto hombre-vector.</a:t>
            </a:r>
          </a:p>
          <a:p>
            <a:pPr>
              <a:lnSpc>
                <a:spcPct val="90000"/>
              </a:lnSpc>
              <a:defRPr/>
            </a:pPr>
            <a:endParaRPr lang="es-ES" sz="2000" dirty="0" smtClean="0"/>
          </a:p>
          <a:p>
            <a:pPr>
              <a:lnSpc>
                <a:spcPct val="90000"/>
              </a:lnSpc>
              <a:defRPr/>
            </a:pPr>
            <a:r>
              <a:rPr lang="es-ES" sz="2000" dirty="0" smtClean="0"/>
              <a:t>Movilidad humana, situaciones sociales, conflictos.</a:t>
            </a:r>
          </a:p>
          <a:p>
            <a:pPr>
              <a:lnSpc>
                <a:spcPct val="90000"/>
              </a:lnSpc>
              <a:defRPr/>
            </a:pPr>
            <a:endParaRPr lang="es-ES" sz="2000" dirty="0" smtClean="0"/>
          </a:p>
          <a:p>
            <a:pPr>
              <a:lnSpc>
                <a:spcPct val="90000"/>
              </a:lnSpc>
              <a:defRPr/>
            </a:pPr>
            <a:r>
              <a:rPr lang="es-ES" sz="2000" dirty="0" smtClean="0"/>
              <a:t>Eliminación de la malaria en el contexto de los Programas Nacionales e investigación operativa.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s-ES_tradnl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254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HN" b="1" dirty="0" smtClean="0">
                <a:latin typeface="+mn-lt"/>
              </a:rPr>
              <a:t>Acciones a nivel Sub-Región</a:t>
            </a:r>
            <a:endParaRPr lang="en-US" b="1" dirty="0">
              <a:latin typeface="+mn-lt"/>
            </a:endParaRP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152400" y="622300"/>
            <a:ext cx="8864600" cy="6146800"/>
          </a:xfrm>
          <a:solidFill>
            <a:schemeClr val="bg1"/>
          </a:solidFill>
        </p:spPr>
        <p:txBody>
          <a:bodyPr/>
          <a:lstStyle/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Actualización y orientación de los Planes Estratégicos y Normas Nacionales hacia la pre-eliminación y eliminación.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Desarrollo de base de datos individuales de los casos y focos (pre-eliminación).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Esquemas de tratamiento basados en la evidencia.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Fichas de investigación basadas en orientación hacia  la eliminación.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Evaluación externa del desempeño del diagnostico microscópico.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Vigilancia y monitoreo de la sensibilidad a los insecticidas (control vectorial).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Vigilancia de la sensibilidad de los antimaláricos a los parásitos tratados.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Procedimientos estándares y unificados para el diagnostico microscópico. </a:t>
            </a:r>
          </a:p>
          <a:p>
            <a:pPr>
              <a:spcBef>
                <a:spcPts val="0"/>
              </a:spcBef>
            </a:pPr>
            <a:r>
              <a:rPr lang="es-HN" sz="1800" dirty="0" smtClean="0"/>
              <a:t>Intercambio mensual de información de malaria entre países (y áreas inter-fronterizas).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r>
              <a:rPr lang="es-HN" sz="1800" dirty="0" smtClean="0"/>
              <a:t>Reorientación y capacitación del personal hacia la pre-eliminación y eliminación.</a:t>
            </a:r>
          </a:p>
          <a:p>
            <a:pPr>
              <a:spcBef>
                <a:spcPts val="0"/>
              </a:spcBef>
            </a:pPr>
            <a:endParaRPr lang="es-HN" sz="1800" dirty="0" smtClean="0"/>
          </a:p>
          <a:p>
            <a:pPr>
              <a:spcBef>
                <a:spcPts val="0"/>
              </a:spcBef>
            </a:pPr>
            <a:endParaRPr lang="es-HN" sz="1600" dirty="0" smtClean="0"/>
          </a:p>
          <a:p>
            <a:pPr>
              <a:spcBef>
                <a:spcPts val="0"/>
              </a:spcBef>
            </a:pPr>
            <a:endParaRPr lang="en-US" sz="16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4000" y="119063"/>
            <a:ext cx="8618538" cy="673100"/>
          </a:xfrm>
        </p:spPr>
        <p:txBody>
          <a:bodyPr/>
          <a:lstStyle/>
          <a:p>
            <a:pPr eaLnBrk="1" hangingPunct="1"/>
            <a:r>
              <a:rPr lang="es-HN" sz="2800" dirty="0"/>
              <a:t/>
            </a:r>
            <a:br>
              <a:rPr lang="es-HN" sz="2800" dirty="0"/>
            </a:br>
            <a:r>
              <a:rPr lang="es-HN" sz="2800" dirty="0"/>
              <a:t>5 Elementos Estratégicos Regionales</a:t>
            </a:r>
            <a:endParaRPr lang="en-US" sz="2800" b="1" dirty="0" smtClean="0">
              <a:solidFill>
                <a:srgbClr val="2C6CFC"/>
              </a:solidFill>
              <a:latin typeface="Arial" charset="0"/>
            </a:endParaRPr>
          </a:p>
        </p:txBody>
      </p:sp>
      <p:sp>
        <p:nvSpPr>
          <p:cNvPr id="71683" name="Marcador de contenido 3"/>
          <p:cNvSpPr>
            <a:spLocks noGrp="1"/>
          </p:cNvSpPr>
          <p:nvPr>
            <p:ph idx="1"/>
          </p:nvPr>
        </p:nvSpPr>
        <p:spPr>
          <a:xfrm>
            <a:off x="254000" y="846138"/>
            <a:ext cx="8534400" cy="5910262"/>
          </a:xfrm>
          <a:solidFill>
            <a:schemeClr val="bg1"/>
          </a:solidFill>
        </p:spPr>
        <p:txBody>
          <a:bodyPr/>
          <a:lstStyle/>
          <a:p>
            <a:pPr>
              <a:buFont typeface="Arial Black" charset="0"/>
              <a:buAutoNum type="arabicPeriod"/>
            </a:pPr>
            <a:r>
              <a:rPr lang="es-ES" sz="1800" dirty="0" smtClean="0"/>
              <a:t>Prevención de la Malaria, vigilancia y detección temprana para contención de brotes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s-ES" sz="1600" dirty="0" smtClean="0"/>
              <a:t>Intensificar los esfuerzos dirigidos a la prevención, la vigilancia entomo-epidemiológica, la detección temprana y la contención de brotes en diferentes.</a:t>
            </a:r>
          </a:p>
          <a:p>
            <a:pPr>
              <a:buFont typeface="Arial Black" charset="0"/>
              <a:buAutoNum type="arabicPeriod"/>
            </a:pPr>
            <a:r>
              <a:rPr lang="es-ES" sz="1800" dirty="0" smtClean="0"/>
              <a:t>Gestión Integrada vectorial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s-ES" sz="1600" dirty="0" smtClean="0"/>
              <a:t>Promover, fortalecer y optimizar los mecanismos y herramientas para la gestión prudente y rentable del vector.</a:t>
            </a:r>
          </a:p>
          <a:p>
            <a:pPr>
              <a:buFont typeface="Arial Black" charset="0"/>
              <a:buAutoNum type="arabicPeriod"/>
            </a:pPr>
            <a:r>
              <a:rPr lang="es-ES" sz="1800" dirty="0" smtClean="0"/>
              <a:t>Diagnóstico y Tratamiento de la Malaria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s-ES" sz="1600" dirty="0" smtClean="0"/>
              <a:t>Intensificar los esfuerzos para lograr el acceso universal al diagnóstico oportuno, preciso y con calidad, seguido de un tratamiento rápido con medicamentos antipalúdicos eficaces.</a:t>
            </a:r>
          </a:p>
          <a:p>
            <a:pPr>
              <a:buFont typeface="Arial Black" charset="0"/>
              <a:buAutoNum type="arabicPeriod"/>
            </a:pPr>
            <a:r>
              <a:rPr lang="es-ES" sz="1800" dirty="0" smtClean="0"/>
              <a:t>Promoción, Comunicación, Asociaciones y Colaboraciones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s-ES" sz="1600" dirty="0" smtClean="0"/>
              <a:t>Fomentar un ambiente que promueve la sostenibilidad y apoye los esfuerzos de colaboración y las mejores prácticas para combatir la enfermedad.</a:t>
            </a:r>
          </a:p>
          <a:p>
            <a:pPr>
              <a:buFont typeface="Arial Black" charset="0"/>
              <a:buAutoNum type="arabicPeriod"/>
            </a:pPr>
            <a:r>
              <a:rPr lang="es-ES" sz="1800" dirty="0" smtClean="0"/>
              <a:t>Fortalecimiento de Sistemas de Salud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s-ES" sz="1600" dirty="0" smtClean="0"/>
              <a:t>Optimizar los esfuerzos para fortalecer los sistemas de salud (incluida la planificación estratégica, el seguimiento y la evaluación, la investigación de operaciones, entre otros) y la capacidad de los países para hacer frente a sus respectivos desafíos.</a:t>
            </a:r>
            <a:endParaRPr lang="es-ES_tradnl" sz="16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/>
          </p:cNvSpPr>
          <p:nvPr/>
        </p:nvSpPr>
        <p:spPr bwMode="auto">
          <a:xfrm>
            <a:off x="8077200" y="0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00" tIns="38100" rIns="38100" bIns="38100"/>
          <a:lstStyle>
            <a:lvl1pPr eaLnBrk="0" hangingPunct="0">
              <a:spcBef>
                <a:spcPct val="20000"/>
              </a:spcBef>
              <a:buClr>
                <a:srgbClr val="0080FF"/>
              </a:buClr>
              <a:buChar char="•"/>
              <a:defRPr sz="2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4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80FF"/>
              </a:buClr>
              <a:buChar char="•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ES" altLang="es-SV" sz="1000" i="0">
              <a:solidFill>
                <a:srgbClr val="004080"/>
              </a:solidFill>
              <a:sym typeface="Arial" charset="0"/>
            </a:endParaRPr>
          </a:p>
        </p:txBody>
      </p:sp>
      <p:sp>
        <p:nvSpPr>
          <p:cNvPr id="58371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6824663" cy="1752600"/>
          </a:xfrm>
        </p:spPr>
        <p:txBody>
          <a:bodyPr lIns="38100" tIns="38100" rIns="38100" bIns="38100"/>
          <a:lstStyle/>
          <a:p>
            <a:pPr algn="l" eaLnBrk="1" hangingPunct="1"/>
            <a:r>
              <a:rPr lang="en-US" altLang="es-SV" sz="1400" b="1" smtClean="0"/>
              <a:t/>
            </a:r>
            <a:br>
              <a:rPr lang="en-US" altLang="es-SV" sz="1400" b="1" smtClean="0"/>
            </a:br>
            <a:r>
              <a:rPr lang="en-US" altLang="es-SV" sz="1400" smtClean="0"/>
              <a:t> </a:t>
            </a:r>
            <a:br>
              <a:rPr lang="en-US" altLang="es-SV" sz="1400" smtClean="0"/>
            </a:br>
            <a:r>
              <a:rPr lang="en-US" altLang="es-SV" sz="900" smtClean="0"/>
              <a:t>.</a:t>
            </a:r>
            <a:r>
              <a:rPr lang="en-US" altLang="es-SV" sz="1800" b="1" smtClean="0"/>
              <a:t/>
            </a:r>
            <a:br>
              <a:rPr lang="en-US" altLang="es-SV" sz="1800" b="1" smtClean="0"/>
            </a:br>
            <a:endParaRPr lang="en-US" altLang="es-SV" sz="1800" b="1" smtClean="0"/>
          </a:p>
        </p:txBody>
      </p:sp>
      <p:sp>
        <p:nvSpPr>
          <p:cNvPr id="58372" name="Text Box 6"/>
          <p:cNvSpPr txBox="1">
            <a:spLocks noChangeArrowheads="1"/>
          </p:cNvSpPr>
          <p:nvPr/>
        </p:nvSpPr>
        <p:spPr bwMode="auto">
          <a:xfrm>
            <a:off x="1643063" y="2609850"/>
            <a:ext cx="591026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80FF"/>
              </a:buClr>
              <a:buChar char="•"/>
              <a:defRPr sz="2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4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80FF"/>
              </a:buClr>
              <a:buChar char="•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SV" sz="5400" b="1" i="0">
                <a:solidFill>
                  <a:srgbClr val="2C6CFC"/>
                </a:solidFill>
              </a:rPr>
              <a:t>Gracias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s-SV" sz="2400" b="1" i="0">
              <a:solidFill>
                <a:srgbClr val="2C6CF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s-SV" sz="2000" b="1" i="0">
              <a:solidFill>
                <a:schemeClr val="accent2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s-SV" sz="3200" b="1" i="0">
              <a:solidFill>
                <a:schemeClr val="accent2"/>
              </a:solidFill>
            </a:endParaRPr>
          </a:p>
        </p:txBody>
      </p:sp>
      <p:pic>
        <p:nvPicPr>
          <p:cNvPr id="58373" name="Picture 7" descr="Milit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808538"/>
            <a:ext cx="250190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4659313"/>
            <a:ext cx="2009776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6" descr="Photo of an IRS worker in Uganda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13" y="4826000"/>
            <a:ext cx="2727325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0 Imag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" r="9859"/>
          <a:stretch>
            <a:fillRect/>
          </a:stretch>
        </p:blipFill>
        <p:spPr bwMode="auto">
          <a:xfrm>
            <a:off x="0" y="2811463"/>
            <a:ext cx="1998663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0 Imag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4" t="23045" r="28735" b="28253"/>
          <a:stretch>
            <a:fillRect/>
          </a:stretch>
        </p:blipFill>
        <p:spPr bwMode="auto">
          <a:xfrm>
            <a:off x="0" y="1574800"/>
            <a:ext cx="19986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0 Imag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5" r="4938"/>
          <a:stretch>
            <a:fillRect/>
          </a:stretch>
        </p:blipFill>
        <p:spPr bwMode="auto">
          <a:xfrm>
            <a:off x="5976938" y="1490663"/>
            <a:ext cx="12700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Picture 12" descr="C:\Users\usuario2\Documents\JCASTELLANOS\FOTOS\Fotos P1 Pta Soldado\SAM_180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792663"/>
            <a:ext cx="1916112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5 Marcador de contenido" descr="DSC03742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3065463"/>
            <a:ext cx="191293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1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13600" y="0"/>
            <a:ext cx="1930400" cy="1557338"/>
          </a:xfrm>
        </p:spPr>
      </p:pic>
      <p:pic>
        <p:nvPicPr>
          <p:cNvPr id="58382" name="Picture 5" descr="HPIM278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363" y="1557338"/>
            <a:ext cx="1925637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3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98663" cy="154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4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63" y="0"/>
            <a:ext cx="2573337" cy="154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5" name="Picture 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3617913"/>
            <a:ext cx="14716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6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2641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661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2007</a:t>
            </a:r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Pan American</a:t>
            </a:r>
          </a:p>
          <a:p>
            <a:pPr>
              <a:defRPr/>
            </a:pPr>
            <a:r>
              <a:rPr lang="en-US" dirty="0" smtClean="0"/>
              <a:t>Health</a:t>
            </a:r>
          </a:p>
          <a:p>
            <a:pPr>
              <a:defRPr/>
            </a:pPr>
            <a:r>
              <a:rPr lang="en-US" dirty="0" smtClean="0"/>
              <a:t>Organization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270932"/>
            <a:ext cx="8521700" cy="1143000"/>
          </a:xfrm>
          <a:solidFill>
            <a:schemeClr val="bg1"/>
          </a:solidFill>
        </p:spPr>
        <p:txBody>
          <a:bodyPr/>
          <a:lstStyle/>
          <a:p>
            <a:r>
              <a:rPr lang="es-ES_tradnl" dirty="0" smtClean="0"/>
              <a:t>Casos de Malaria en Mesoamérica</a:t>
            </a:r>
            <a:br>
              <a:rPr lang="es-ES_tradnl" dirty="0" smtClean="0"/>
            </a:br>
            <a:r>
              <a:rPr lang="es-ES_tradnl" dirty="0" smtClean="0"/>
              <a:t>periodo 1959-2009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38899" y="1828800"/>
            <a:ext cx="2654301" cy="477520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s-ES_tradnl" sz="1600" dirty="0" smtClean="0">
                <a:solidFill>
                  <a:schemeClr val="accent6">
                    <a:lumMod val="50000"/>
                  </a:schemeClr>
                </a:solidFill>
              </a:rPr>
              <a:t>Con la implementación del RBM </a:t>
            </a:r>
            <a:r>
              <a:rPr lang="es-ES_tradnl" sz="1600" b="1" dirty="0" smtClean="0">
                <a:solidFill>
                  <a:schemeClr val="accent6">
                    <a:lumMod val="50000"/>
                  </a:schemeClr>
                </a:solidFill>
              </a:rPr>
              <a:t>la estrategia de abordaje </a:t>
            </a:r>
            <a:r>
              <a:rPr lang="es-ES_tradnl" sz="1600" dirty="0" smtClean="0">
                <a:solidFill>
                  <a:schemeClr val="accent6">
                    <a:lumMod val="50000"/>
                  </a:schemeClr>
                </a:solidFill>
              </a:rPr>
              <a:t>de la malaria cambió hacia un diagnóstico oportuno y tratamiento inmediato.</a:t>
            </a:r>
          </a:p>
          <a:p>
            <a:pPr marL="0" indent="0">
              <a:buNone/>
            </a:pPr>
            <a:endParaRPr lang="es-ES_tradnl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ES_tradnl" sz="1600" dirty="0" smtClean="0">
                <a:solidFill>
                  <a:schemeClr val="accent6">
                    <a:lumMod val="50000"/>
                  </a:schemeClr>
                </a:solidFill>
              </a:rPr>
              <a:t>A partir de esa fecha y posterior a la reunión Ministerial de Ámsterdam, se observa una disminución del número de casos de malaria en Mesoamérica.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1828800"/>
            <a:ext cx="636560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300" y="190512"/>
            <a:ext cx="8623300" cy="1143000"/>
          </a:xfrm>
        </p:spPr>
        <p:txBody>
          <a:bodyPr/>
          <a:lstStyle/>
          <a:p>
            <a:r>
              <a:rPr lang="es-ES_tradnl" dirty="0"/>
              <a:t/>
            </a:r>
            <a:br>
              <a:rPr lang="es-ES_tradnl" dirty="0"/>
            </a:br>
            <a:r>
              <a:rPr lang="es-ES_tradnl" dirty="0" smtClean="0"/>
              <a:t>Casos de Malaria en Mesoamérica</a:t>
            </a:r>
            <a:br>
              <a:rPr lang="es-ES_tradnl" dirty="0" smtClean="0"/>
            </a:br>
            <a:r>
              <a:rPr lang="es-ES_tradnl" dirty="0" smtClean="0"/>
              <a:t>1990-2009 </a:t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Pan American</a:t>
            </a:r>
          </a:p>
          <a:p>
            <a:pPr>
              <a:defRPr/>
            </a:pPr>
            <a:r>
              <a:rPr lang="en-US" dirty="0" smtClean="0"/>
              <a:t>Health</a:t>
            </a:r>
          </a:p>
          <a:p>
            <a:pPr>
              <a:defRPr/>
            </a:pPr>
            <a:r>
              <a:rPr lang="en-US" dirty="0" smtClean="0"/>
              <a:t>Organization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788" y="1041400"/>
            <a:ext cx="8467725" cy="5664200"/>
          </a:xfr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2007</a:t>
            </a:r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Pan American</a:t>
            </a:r>
          </a:p>
          <a:p>
            <a:pPr>
              <a:defRPr/>
            </a:pPr>
            <a:r>
              <a:rPr lang="en-US" smtClean="0"/>
              <a:t>Health</a:t>
            </a:r>
          </a:p>
          <a:p>
            <a:pPr>
              <a:defRPr/>
            </a:pPr>
            <a:r>
              <a:rPr lang="en-US" smtClean="0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901" y="118543"/>
            <a:ext cx="8665632" cy="821257"/>
          </a:xfrm>
          <a:solidFill>
            <a:schemeClr val="bg1"/>
          </a:solidFill>
        </p:spPr>
        <p:txBody>
          <a:bodyPr/>
          <a:lstStyle/>
          <a:p>
            <a:r>
              <a:rPr lang="en-US" altLang="es-SV" b="1" dirty="0">
                <a:solidFill>
                  <a:srgbClr val="000066"/>
                </a:solidFill>
              </a:rPr>
              <a:t>Situación de Malaria en </a:t>
            </a:r>
            <a:r>
              <a:rPr lang="en-US" altLang="es-SV" b="1" dirty="0" smtClean="0">
                <a:solidFill>
                  <a:srgbClr val="000066"/>
                </a:solidFill>
              </a:rPr>
              <a:t>Mesoamerica 2000-2012</a:t>
            </a:r>
            <a:endParaRPr lang="es-ES_tradnl" dirty="0"/>
          </a:p>
        </p:txBody>
      </p:sp>
      <p:sp>
        <p:nvSpPr>
          <p:cNvPr id="12" name="11 Rectángulo"/>
          <p:cNvSpPr/>
          <p:nvPr/>
        </p:nvSpPr>
        <p:spPr>
          <a:xfrm>
            <a:off x="6934200" y="1729939"/>
            <a:ext cx="1981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_tradnl" sz="1600" i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En CA de 144,425 </a:t>
            </a:r>
            <a:r>
              <a:rPr lang="es-ES_tradnl" sz="1600" i="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casos de malaria reportados en </a:t>
            </a:r>
            <a:r>
              <a:rPr lang="es-ES_tradnl" sz="1600" i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1990 </a:t>
            </a:r>
            <a:r>
              <a:rPr lang="es-ES_tradnl" sz="1600" i="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se redujo a </a:t>
            </a:r>
            <a:r>
              <a:rPr lang="es-ES_tradnl" sz="1600" i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13,923 </a:t>
            </a:r>
            <a:r>
              <a:rPr lang="es-ES_tradnl" sz="1600" i="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en el año </a:t>
            </a:r>
            <a:r>
              <a:rPr lang="es-ES_tradnl" sz="1600" i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2012 (90.35%)</a:t>
            </a:r>
            <a:endParaRPr lang="es-ES_tradnl" sz="1600" i="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marL="0" indent="0">
              <a:buNone/>
            </a:pPr>
            <a:endParaRPr lang="es-ES_tradnl" sz="1600" i="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marL="0" indent="0">
              <a:buNone/>
            </a:pPr>
            <a:r>
              <a:rPr lang="es-ES_tradnl" sz="1600" i="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México redujo de 44,513 a </a:t>
            </a:r>
            <a:r>
              <a:rPr lang="es-ES_tradnl" sz="1600" i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833 </a:t>
            </a:r>
            <a:r>
              <a:rPr lang="es-ES_tradnl" sz="1600" i="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en el mismo </a:t>
            </a:r>
            <a:r>
              <a:rPr lang="es-ES_tradnl" sz="1600" i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periodo (98.13%)</a:t>
            </a:r>
            <a:endParaRPr lang="es-ES_tradnl" sz="1600" i="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marL="0" indent="0">
              <a:buNone/>
            </a:pPr>
            <a:endParaRPr lang="es-ES_tradnl" sz="1600" i="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marL="0" indent="0">
              <a:buNone/>
            </a:pPr>
            <a:r>
              <a:rPr lang="es-ES_tradnl" sz="1600" i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La Isla Española ha tenido una reducción desde el año 2011</a:t>
            </a:r>
            <a:endParaRPr lang="es-ES_tradnl" sz="1600" i="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88" y="1729939"/>
            <a:ext cx="6751812" cy="50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6538" y="0"/>
            <a:ext cx="8462962" cy="9779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s-SV" sz="2600" smtClean="0">
                <a:solidFill>
                  <a:srgbClr val="000066"/>
                </a:solidFill>
              </a:rPr>
              <a:t>Porcentaje de Reducción Casos Confirmados de Malaria 2000-2010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5727700" y="1092200"/>
            <a:ext cx="3340100" cy="538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spcBef>
                <a:spcPct val="20000"/>
              </a:spcBef>
              <a:buClr>
                <a:srgbClr val="0080FF"/>
              </a:buClr>
              <a:buChar char="•"/>
              <a:defRPr sz="2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4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80FF"/>
              </a:buClr>
              <a:buChar char="•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s-SV" sz="1800" i="0"/>
              <a:t>10 países con &gt;75% de reducción en total de casos / metas RBM y ODM alcanzados</a:t>
            </a:r>
          </a:p>
          <a:p>
            <a:pPr eaLnBrk="1" hangingPunct="1"/>
            <a:endParaRPr lang="en-US" altLang="es-SV" sz="800" i="0"/>
          </a:p>
          <a:p>
            <a:pPr eaLnBrk="1" hangingPunct="1"/>
            <a:r>
              <a:rPr lang="en-US" altLang="es-SV" sz="1800" i="0"/>
              <a:t>5 paises con 50 - 75% de reducción en total de casos / meta RBM alcanzado</a:t>
            </a:r>
          </a:p>
          <a:p>
            <a:pPr eaLnBrk="1" hangingPunct="1"/>
            <a:endParaRPr lang="en-US" altLang="es-SV" sz="800" i="0"/>
          </a:p>
          <a:p>
            <a:pPr eaLnBrk="1" hangingPunct="1"/>
            <a:r>
              <a:rPr lang="en-US" altLang="es-SV" sz="1800" i="0"/>
              <a:t>3 paises con &lt;50% de  reducción en total de casos</a:t>
            </a:r>
          </a:p>
          <a:p>
            <a:pPr eaLnBrk="1" hangingPunct="1"/>
            <a:endParaRPr lang="en-US" altLang="es-SV" sz="800" i="0"/>
          </a:p>
          <a:p>
            <a:pPr eaLnBrk="1" hangingPunct="1"/>
            <a:r>
              <a:rPr lang="en-US" altLang="es-SV" sz="1800" i="0"/>
              <a:t>3 paises con incremento en casos (RD, GUY, VEN)</a:t>
            </a:r>
          </a:p>
          <a:p>
            <a:pPr eaLnBrk="1" hangingPunct="1"/>
            <a:endParaRPr lang="en-US" altLang="es-SV" sz="800" i="0"/>
          </a:p>
          <a:p>
            <a:pPr eaLnBrk="1" hangingPunct="1"/>
            <a:r>
              <a:rPr lang="en-US" altLang="es-SV" sz="1800" i="0"/>
              <a:t>1,800 casos importados como promedio anual en paises no endémicos, la  mayor ocurrencia en viajeros</a:t>
            </a:r>
          </a:p>
        </p:txBody>
      </p:sp>
      <p:pic>
        <p:nvPicPr>
          <p:cNvPr id="2867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00113"/>
            <a:ext cx="5600700" cy="571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2708275" y="6343650"/>
            <a:ext cx="2917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080FF"/>
              </a:buClr>
              <a:buChar char="•"/>
              <a:defRPr sz="2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4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80FF"/>
              </a:buClr>
              <a:buChar char="•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80FF"/>
              </a:buClr>
              <a:buChar char="–"/>
              <a:defRPr sz="20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FF"/>
              </a:buClr>
              <a:buChar char="»"/>
              <a:defRPr sz="1600">
                <a:solidFill>
                  <a:srgbClr val="00005C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SV" sz="1200" i="0">
                <a:solidFill>
                  <a:schemeClr val="tx1"/>
                </a:solidFill>
              </a:rPr>
              <a:t>Source: Country Reports to PAHO/WHO</a:t>
            </a:r>
          </a:p>
        </p:txBody>
      </p:sp>
    </p:spTree>
    <p:extLst>
      <p:ext uri="{BB962C8B-B14F-4D97-AF65-F5344CB8AC3E}">
        <p14:creationId xmlns:p14="http://schemas.microsoft.com/office/powerpoint/2010/main" val="136968723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93700"/>
            <a:ext cx="7772400" cy="114300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" sz="2800" dirty="0" smtClean="0"/>
              <a:t>Carga de Malaria por Subregiones en </a:t>
            </a:r>
            <a:r>
              <a:rPr lang="es-ES" sz="2800" dirty="0"/>
              <a:t>las Américas, 2012</a:t>
            </a:r>
            <a:endParaRPr lang="en-US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" t="1876" r="2623" b="2072"/>
          <a:stretch/>
        </p:blipFill>
        <p:spPr>
          <a:xfrm>
            <a:off x="76201" y="1536700"/>
            <a:ext cx="4724399" cy="5308600"/>
          </a:xfrm>
          <a:solidFill>
            <a:schemeClr val="bg1"/>
          </a:solidFill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574800"/>
            <a:ext cx="4049463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6213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998538" y="119063"/>
            <a:ext cx="6956425" cy="4572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66"/>
                </a:solidFill>
              </a:rPr>
              <a:t>Compromisos en la Región….</a:t>
            </a:r>
            <a:endParaRPr lang="en-US" sz="1900" b="1" smtClean="0">
              <a:solidFill>
                <a:srgbClr val="000066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81463" y="741363"/>
            <a:ext cx="4841875" cy="48387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_tradnl" sz="2100" dirty="0" smtClean="0"/>
              <a:t>Una reducción adicional de 75% de la morbilidad por malaria, según lo requerido en la resolución WHA58.2 (2005).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100" dirty="0" smtClean="0"/>
              <a:t>Una reducción adicional de 25% de las defunciones relacionadas con la malaria.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100" dirty="0" smtClean="0"/>
              <a:t>La ejecución de actividades para eliminar la malaria en las zonas en las que se considere factible (en particular, en </a:t>
            </a:r>
            <a:r>
              <a:rPr lang="es-ES_tradnl" sz="2100" dirty="0" err="1" smtClean="0"/>
              <a:t>Mesoamérica</a:t>
            </a:r>
            <a:r>
              <a:rPr lang="es-ES_tradnl" sz="2100" dirty="0" smtClean="0"/>
              <a:t> y el Cono Sur).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100" dirty="0" smtClean="0"/>
              <a:t>Un cambio total de la tendencia en los países que registraron un mayor número de casos de malaria entre el 2000 y el 2010 (en particular, Haití, República Dominicana y Venezuela).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100" dirty="0" smtClean="0"/>
              <a:t>La prevención de la reintroducción de la </a:t>
            </a:r>
            <a:r>
              <a:rPr lang="es-ES_tradnl" sz="2100" dirty="0" err="1" smtClean="0"/>
              <a:t>endemicidad</a:t>
            </a:r>
            <a:r>
              <a:rPr lang="es-ES_tradnl" sz="2100" dirty="0" smtClean="0"/>
              <a:t> de la malaria en los países que han sido declarados libres de la enfermedad</a:t>
            </a:r>
            <a:r>
              <a:rPr lang="es-ES_tradnl" sz="2000" dirty="0" smtClean="0"/>
              <a:t>.</a:t>
            </a:r>
            <a:endParaRPr lang="en-US" sz="2000" dirty="0" smtClean="0">
              <a:solidFill>
                <a:schemeClr val="accent2"/>
              </a:solidFill>
            </a:endParaRPr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52500"/>
            <a:ext cx="38100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26231" y="6032500"/>
            <a:ext cx="2674937" cy="5847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0" dirty="0">
                <a:solidFill>
                  <a:schemeClr val="tx2"/>
                </a:solidFill>
                <a:latin typeface="Arial" charset="0"/>
              </a:rPr>
              <a:t>26-30 </a:t>
            </a:r>
            <a:r>
              <a:rPr lang="en-US" sz="1600" b="1" i="0" dirty="0" err="1">
                <a:solidFill>
                  <a:schemeClr val="tx2"/>
                </a:solidFill>
                <a:latin typeface="Arial" charset="0"/>
              </a:rPr>
              <a:t>SeptIembre</a:t>
            </a:r>
            <a:r>
              <a:rPr lang="en-US" sz="1600" b="1" i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1600" b="1" i="0" dirty="0" smtClean="0">
                <a:solidFill>
                  <a:schemeClr val="tx2"/>
                </a:solidFill>
                <a:latin typeface="Arial" charset="0"/>
              </a:rPr>
              <a:t>2011</a:t>
            </a:r>
          </a:p>
          <a:p>
            <a:pPr algn="ctr"/>
            <a:endParaRPr lang="en-US" sz="1600" b="1" i="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525463" y="2514600"/>
            <a:ext cx="31829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i="0">
                <a:solidFill>
                  <a:schemeClr val="tx2"/>
                </a:solidFill>
                <a:latin typeface="Arial" charset="0"/>
              </a:rPr>
              <a:t>Estrategia &amp; Plan de Acción de Malaria en las Americas 2011 – 2015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584200" y="4356100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3200" b="1" i="0" dirty="0">
                <a:solidFill>
                  <a:srgbClr val="0033CC"/>
                </a:solidFill>
                <a:latin typeface="Times" charset="0"/>
              </a:rPr>
              <a:t>APPROVED</a:t>
            </a:r>
          </a:p>
          <a:p>
            <a:pPr algn="ctr" eaLnBrk="0" hangingPunct="0"/>
            <a:r>
              <a:rPr lang="en-US" sz="3200" b="1" i="0" dirty="0">
                <a:solidFill>
                  <a:srgbClr val="0033CC"/>
                </a:solidFill>
                <a:latin typeface="Times" charset="0"/>
              </a:rPr>
              <a:t>CD51/R9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2007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Pan American</a:t>
            </a:r>
          </a:p>
          <a:p>
            <a:pPr>
              <a:defRPr/>
            </a:pPr>
            <a:r>
              <a:rPr lang="en-US" dirty="0" smtClean="0"/>
              <a:t>Health</a:t>
            </a:r>
          </a:p>
          <a:p>
            <a:pPr>
              <a:defRPr/>
            </a:pPr>
            <a:r>
              <a:rPr lang="en-US" dirty="0" smtClean="0"/>
              <a:t>Organization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20134" y="287866"/>
            <a:ext cx="8619066" cy="6366933"/>
          </a:xfrm>
          <a:solidFill>
            <a:schemeClr val="bg1"/>
          </a:solidFill>
        </p:spPr>
        <p:txBody>
          <a:bodyPr/>
          <a:lstStyle/>
          <a:p>
            <a:r>
              <a:rPr lang="es-ES_tradnl" sz="1800" dirty="0" smtClean="0"/>
              <a:t>De 21 países endémicos en la región de Américas, 9 utilizan Cloroquina como tratamiento de primera línea en </a:t>
            </a:r>
            <a:r>
              <a:rPr lang="es-ES_tradnl" sz="1800" i="1" dirty="0" smtClean="0"/>
              <a:t>P. falciparum</a:t>
            </a:r>
            <a:r>
              <a:rPr lang="es-ES_tradnl" sz="1800" dirty="0" smtClean="0"/>
              <a:t>.</a:t>
            </a:r>
          </a:p>
          <a:p>
            <a:r>
              <a:rPr lang="es-ES_tradnl" sz="1800" dirty="0" smtClean="0"/>
              <a:t>No hay evidencia de resistencia a la Cloroquina en Centro América, México e Isla Española. </a:t>
            </a:r>
          </a:p>
          <a:p>
            <a:r>
              <a:rPr lang="es-ES_tradnl" sz="1800" dirty="0" smtClean="0"/>
              <a:t>Panamá es el único país que usa </a:t>
            </a:r>
            <a:r>
              <a:rPr lang="es-ES_tradnl" sz="1800" dirty="0" err="1" smtClean="0"/>
              <a:t>Coartem</a:t>
            </a:r>
            <a:r>
              <a:rPr lang="es-ES_tradnl" sz="1800" dirty="0" smtClean="0"/>
              <a:t> como tratamiento de primera línea para </a:t>
            </a:r>
            <a:r>
              <a:rPr lang="es-ES_tradnl" sz="1800" b="1" i="1" dirty="0" smtClean="0"/>
              <a:t>P. falciparum importado</a:t>
            </a:r>
            <a:r>
              <a:rPr lang="es-ES_tradnl" sz="1800" dirty="0" smtClean="0"/>
              <a:t>.</a:t>
            </a:r>
          </a:p>
          <a:p>
            <a:r>
              <a:rPr lang="es-ES_tradnl" sz="1800" dirty="0" smtClean="0"/>
              <a:t>La combinación de </a:t>
            </a:r>
            <a:r>
              <a:rPr lang="es-ES_tradnl" sz="1800" dirty="0" err="1" smtClean="0"/>
              <a:t>Artemether-Lumefantrine</a:t>
            </a:r>
            <a:r>
              <a:rPr lang="es-ES_tradnl" sz="1800" dirty="0" smtClean="0"/>
              <a:t> es usado en seis países y el resto usa </a:t>
            </a:r>
            <a:r>
              <a:rPr lang="es-ES_tradnl" sz="1800" dirty="0" err="1" smtClean="0"/>
              <a:t>Artesunate-Mefloquine</a:t>
            </a:r>
            <a:r>
              <a:rPr lang="es-ES_tradnl" sz="1800" dirty="0"/>
              <a:t> </a:t>
            </a:r>
            <a:r>
              <a:rPr lang="es-ES_tradnl" sz="1800" dirty="0" smtClean="0"/>
              <a:t>en el resto de la región de las Américas.</a:t>
            </a:r>
          </a:p>
          <a:p>
            <a:endParaRPr lang="es-ES_tradnl" sz="1800" dirty="0" smtClean="0"/>
          </a:p>
          <a:p>
            <a:r>
              <a:rPr lang="es-ES_tradnl" sz="1800" dirty="0" err="1" smtClean="0"/>
              <a:t>Chloroquina</a:t>
            </a:r>
            <a:r>
              <a:rPr lang="es-ES_tradnl" sz="1800" dirty="0" smtClean="0"/>
              <a:t> </a:t>
            </a:r>
            <a:r>
              <a:rPr lang="es-ES_tradnl" sz="1800" dirty="0"/>
              <a:t>y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Primaquine</a:t>
            </a:r>
            <a:r>
              <a:rPr lang="es-ES_tradnl" sz="1800" dirty="0" smtClean="0"/>
              <a:t> es usado con alguna variación en el numero de días-tratamiento en la región para </a:t>
            </a:r>
            <a:r>
              <a:rPr lang="es-ES_tradnl" sz="1800" i="1" dirty="0" smtClean="0"/>
              <a:t>P. </a:t>
            </a:r>
            <a:r>
              <a:rPr lang="es-ES_tradnl" sz="1800" i="1" dirty="0" err="1" smtClean="0"/>
              <a:t>vivax</a:t>
            </a:r>
            <a:r>
              <a:rPr lang="es-ES_tradnl" sz="1800" dirty="0" smtClean="0"/>
              <a:t>.</a:t>
            </a:r>
          </a:p>
          <a:p>
            <a:endParaRPr lang="es-ES_tradnl" sz="1800" dirty="0" smtClean="0"/>
          </a:p>
          <a:p>
            <a:r>
              <a:rPr lang="es-ES_tradnl" sz="1800" dirty="0" smtClean="0"/>
              <a:t>En la región Meso la carga de malaria esta aportada principalmente por Guatemala en Alta Verapaz, Izabal y Escuintla. En Nicaragua en  la Mosquitia, Departamento Gracias a Dios que comparte con Honduras. En Panamá en la frontera con Colombia y Haití en Isla Española.</a:t>
            </a:r>
          </a:p>
          <a:p>
            <a:endParaRPr lang="es-ES_tradnl" sz="1800" dirty="0" smtClean="0"/>
          </a:p>
          <a:p>
            <a:r>
              <a:rPr lang="es-ES_tradnl" sz="1800" dirty="0"/>
              <a:t>El numero de casos en el sur de </a:t>
            </a:r>
            <a:r>
              <a:rPr lang="es-ES_tradnl" sz="1800" dirty="0" smtClean="0"/>
              <a:t>México </a:t>
            </a:r>
            <a:r>
              <a:rPr lang="es-ES_tradnl" sz="1800" dirty="0"/>
              <a:t>ha tenido un descenso </a:t>
            </a:r>
            <a:r>
              <a:rPr lang="es-ES_tradnl" sz="1800" dirty="0" smtClean="0"/>
              <a:t>dramático. </a:t>
            </a:r>
            <a:r>
              <a:rPr lang="es-ES_tradnl" sz="1800" dirty="0"/>
              <a:t>Al año 2012 reportan cero casos a P. falciparum y una reducción de 98% cuando se compara con el año 2000.</a:t>
            </a:r>
          </a:p>
          <a:p>
            <a:endParaRPr lang="es-ES_tradnl" sz="18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Pan American</a:t>
            </a:r>
          </a:p>
          <a:p>
            <a:pPr>
              <a:defRPr/>
            </a:pPr>
            <a:r>
              <a:rPr lang="en-US" smtClean="0"/>
              <a:t>Health</a:t>
            </a:r>
          </a:p>
          <a:p>
            <a:pPr>
              <a:defRPr/>
            </a:pPr>
            <a:r>
              <a:rPr lang="en-US" smtClean="0"/>
              <a:t>Organization</a:t>
            </a:r>
            <a:endParaRPr lang="en-US" sz="1400">
              <a:solidFill>
                <a:schemeClr val="accent2"/>
              </a:solidFill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t="2749" r="2501" b="3172"/>
          <a:stretch/>
        </p:blipFill>
        <p:spPr bwMode="auto">
          <a:xfrm>
            <a:off x="0" y="0"/>
            <a:ext cx="9029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/>
        </p:nvSpPr>
        <p:spPr>
          <a:xfrm>
            <a:off x="1751065" y="1984454"/>
            <a:ext cx="6115141" cy="369332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  <a:ln>
            <a:solidFill>
              <a:schemeClr val="accent2"/>
            </a:solidFill>
          </a:ln>
          <a:effectLst>
            <a:glow rad="88900">
              <a:schemeClr val="accent1">
                <a:alpha val="20000"/>
              </a:schemeClr>
            </a:glow>
            <a:outerShdw blurRad="40000" dist="20000" dir="5400000" sx="19000" sy="19000" rotWithShape="0">
              <a:srgbClr val="000000">
                <a:alpha val="13000"/>
              </a:srgbClr>
            </a:outerShdw>
            <a:reflection endPos="0" dist="50800" dir="5400000" sy="-100000" algn="bl" rotWithShape="0"/>
          </a:effectLst>
          <a:scene3d>
            <a:camera prst="orthographicFront">
              <a:rot lat="16989" lon="19609904" rev="1663746"/>
            </a:camera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</a:rPr>
              <a:t>MALARIA FREE</a:t>
            </a:r>
            <a:endParaRPr lang="es-GT" dirty="0">
              <a:solidFill>
                <a:srgbClr val="FF0000"/>
              </a:solidFill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139700" y="5905076"/>
            <a:ext cx="5778500" cy="864024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s-ES_tradnl" sz="1800" dirty="0" smtClean="0"/>
              <a:t>Estudios de eficacia a la Cloroquina realizados en Nicaragua y Honduras muestran que este medicamento es respuesta a </a:t>
            </a:r>
            <a:r>
              <a:rPr lang="es-ES_tradnl" sz="1800" i="1" dirty="0" smtClean="0"/>
              <a:t>P. vivax y P. falciparum</a:t>
            </a:r>
          </a:p>
          <a:p>
            <a:endParaRPr lang="es-ES_tradnl" sz="18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gional Best Practices on Malaria in the Americas">
  <a:themeElements>
    <a:clrScheme name="Malaria Working Grou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laria Working Group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alaria Working Grou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aria Working Grou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aria Working Grou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aria Working Grou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aria Working Grou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aria Working Grou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aria Working Grou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aria Working Grou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aria Working Grou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aria Working Grou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aria Working Grou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aria Working Grou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Regional Best Practices on Malaria in the Americas</Template>
  <TotalTime>6892</TotalTime>
  <Words>1331</Words>
  <Application>Microsoft Office PowerPoint</Application>
  <PresentationFormat>Presentación en pantalla (4:3)</PresentationFormat>
  <Paragraphs>153</Paragraphs>
  <Slides>17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Regional Best Practices on Malaria in the Americas</vt:lpstr>
      <vt:lpstr>Presentación de PowerPoint</vt:lpstr>
      <vt:lpstr>Casos de Malaria en Mesoamérica periodo 1959-2009</vt:lpstr>
      <vt:lpstr> Casos de Malaria en Mesoamérica 1990-2009  </vt:lpstr>
      <vt:lpstr>Situación de Malaria en Mesoamerica 2000-2012</vt:lpstr>
      <vt:lpstr>Porcentaje de Reducción Casos Confirmados de Malaria 2000-2010</vt:lpstr>
      <vt:lpstr>Carga de Malaria por Subregiones en las Américas, 2012</vt:lpstr>
      <vt:lpstr>Compromisos en la Región….</vt:lpstr>
      <vt:lpstr>Presentación de PowerPoint</vt:lpstr>
      <vt:lpstr>Presentación de PowerPoint</vt:lpstr>
      <vt:lpstr>Presentación de PowerPoint</vt:lpstr>
      <vt:lpstr>Presentación de PowerPoint</vt:lpstr>
      <vt:lpstr>CONCLUSIONES que hacen factible la ELIMINACION de la Malaria en Mesoamérica e Isla Española (2) </vt:lpstr>
      <vt:lpstr>Cambios Requeridos en la Ruta de Eliminación</vt:lpstr>
      <vt:lpstr>Desafíos Actuales</vt:lpstr>
      <vt:lpstr>Acciones a nivel Sub-Región</vt:lpstr>
      <vt:lpstr> 5 Elementos Estratégicos Regionales</vt:lpstr>
      <vt:lpstr>   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user1</dc:creator>
  <cp:lastModifiedBy>csc</cp:lastModifiedBy>
  <cp:revision>533</cp:revision>
  <cp:lastPrinted>2013-10-08T04:45:33Z</cp:lastPrinted>
  <dcterms:created xsi:type="dcterms:W3CDTF">2013-10-08T03:36:00Z</dcterms:created>
  <dcterms:modified xsi:type="dcterms:W3CDTF">2014-02-19T12:28:43Z</dcterms:modified>
</cp:coreProperties>
</file>