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A97F85-1BFD-874B-8230-ADB718A6EAEE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A71CB-745B-8047-8A41-33851EFD604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439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510D23-7F2D-41F0-A1F8-CCAC51191A0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16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F41C-0366-A845-AE9D-9D95626B7DB6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5E25-261E-A643-AB26-FB749EFCF68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78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F41C-0366-A845-AE9D-9D95626B7DB6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5E25-261E-A643-AB26-FB749EFCF68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899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F41C-0366-A845-AE9D-9D95626B7DB6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5E25-261E-A643-AB26-FB749EFCF68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873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F41C-0366-A845-AE9D-9D95626B7DB6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5E25-261E-A643-AB26-FB749EFCF68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617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F41C-0366-A845-AE9D-9D95626B7DB6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5E25-261E-A643-AB26-FB749EFCF68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474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F41C-0366-A845-AE9D-9D95626B7DB6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5E25-261E-A643-AB26-FB749EFCF68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839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F41C-0366-A845-AE9D-9D95626B7DB6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5E25-261E-A643-AB26-FB749EFCF68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316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F41C-0366-A845-AE9D-9D95626B7DB6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5E25-261E-A643-AB26-FB749EFCF68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029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F41C-0366-A845-AE9D-9D95626B7DB6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5E25-261E-A643-AB26-FB749EFCF68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502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F41C-0366-A845-AE9D-9D95626B7DB6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5E25-261E-A643-AB26-FB749EFCF68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806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F41C-0366-A845-AE9D-9D95626B7DB6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25E25-261E-A643-AB26-FB749EFCF68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065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7F41C-0366-A845-AE9D-9D95626B7DB6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25E25-261E-A643-AB26-FB749EFCF68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225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b="1" dirty="0" smtClean="0">
              <a:solidFill>
                <a:srgbClr val="FF00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How to best attack the afebrile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000" b="1" i="1" dirty="0" smtClean="0">
                <a:solidFill>
                  <a:srgbClr val="FF0000"/>
                </a:solidFill>
              </a:rPr>
              <a:t>P. vivax </a:t>
            </a:r>
            <a:r>
              <a:rPr lang="en-US" sz="4000" b="1" dirty="0" smtClean="0">
                <a:solidFill>
                  <a:srgbClr val="FF0000"/>
                </a:solidFill>
              </a:rPr>
              <a:t>parasite reservoir?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80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Burden of relapses in interventional cohort study in PNG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511 children age 5-10 </a:t>
            </a:r>
            <a:r>
              <a:rPr lang="en-US" dirty="0" err="1" smtClean="0"/>
              <a:t>yrs</a:t>
            </a:r>
            <a:r>
              <a:rPr lang="en-US" dirty="0" smtClean="0"/>
              <a:t> of age</a:t>
            </a:r>
          </a:p>
          <a:p>
            <a:r>
              <a:rPr lang="en-US" dirty="0" err="1" smtClean="0"/>
              <a:t>Randomised</a:t>
            </a:r>
            <a:r>
              <a:rPr lang="en-US" dirty="0" smtClean="0"/>
              <a:t> to</a:t>
            </a:r>
          </a:p>
          <a:p>
            <a:pPr lvl="1"/>
            <a:r>
              <a:rPr lang="en-US" dirty="0" smtClean="0"/>
              <a:t>AL (</a:t>
            </a:r>
            <a:r>
              <a:rPr lang="en-US" dirty="0"/>
              <a:t>3</a:t>
            </a:r>
            <a:r>
              <a:rPr lang="en-US" dirty="0" smtClean="0"/>
              <a:t>d) &amp; CQ (3d) plus PQ (20d, 0.5mg/kg), or</a:t>
            </a:r>
          </a:p>
          <a:p>
            <a:pPr lvl="1"/>
            <a:r>
              <a:rPr lang="en-US" dirty="0" smtClean="0"/>
              <a:t>AL &amp; CQ plus Placebo (20d)</a:t>
            </a:r>
          </a:p>
          <a:p>
            <a:r>
              <a:rPr lang="en-US" dirty="0" smtClean="0"/>
              <a:t>9 months active and passive follow-up (Aug – April)</a:t>
            </a:r>
          </a:p>
        </p:txBody>
      </p:sp>
    </p:spTree>
    <p:extLst>
      <p:ext uri="{BB962C8B-B14F-4D97-AF65-F5344CB8AC3E}">
        <p14:creationId xmlns:p14="http://schemas.microsoft.com/office/powerpoint/2010/main" val="127475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v_survival_lm(2)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95" r="24498"/>
          <a:stretch/>
        </p:blipFill>
        <p:spPr>
          <a:xfrm>
            <a:off x="1259632" y="1234975"/>
            <a:ext cx="3240360" cy="3832793"/>
          </a:xfrm>
          <a:prstGeom prst="rect">
            <a:avLst/>
          </a:prstGeom>
        </p:spPr>
      </p:pic>
      <p:pic>
        <p:nvPicPr>
          <p:cNvPr id="4" name="Picture 3" descr="pv_survival_pcr(2)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126" y="1123628"/>
            <a:ext cx="3937306" cy="39373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91680" y="946944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Time to first </a:t>
            </a:r>
            <a:r>
              <a:rPr lang="en-US" sz="1400" i="1" dirty="0" smtClean="0"/>
              <a:t>P. </a:t>
            </a:r>
            <a:r>
              <a:rPr lang="en-US" sz="1400" i="1" dirty="0" err="1" smtClean="0"/>
              <a:t>vivax</a:t>
            </a:r>
            <a:r>
              <a:rPr lang="en-US" sz="1400" i="1" dirty="0" smtClean="0"/>
              <a:t> </a:t>
            </a:r>
            <a:r>
              <a:rPr lang="en-US" sz="1400" dirty="0" smtClean="0"/>
              <a:t>infection by LM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4860032" y="946944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Time to first </a:t>
            </a:r>
            <a:r>
              <a:rPr lang="en-US" sz="1400" i="1" dirty="0" smtClean="0"/>
              <a:t>P. </a:t>
            </a:r>
            <a:r>
              <a:rPr lang="en-US" sz="1400" i="1" dirty="0" err="1" smtClean="0"/>
              <a:t>vivax</a:t>
            </a:r>
            <a:r>
              <a:rPr lang="en-US" sz="1400" i="1" dirty="0" smtClean="0"/>
              <a:t> </a:t>
            </a:r>
            <a:r>
              <a:rPr lang="en-US" sz="1400" dirty="0" smtClean="0"/>
              <a:t>infection by PCR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4788024" y="5215815"/>
            <a:ext cx="413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PQ  treatment associated with a ~80% </a:t>
            </a:r>
            <a:r>
              <a:rPr lang="en-US" dirty="0"/>
              <a:t>reduction in the risk of acquiring new </a:t>
            </a:r>
            <a:r>
              <a:rPr lang="en-US" i="1" dirty="0"/>
              <a:t>P. </a:t>
            </a:r>
            <a:r>
              <a:rPr lang="en-US" i="1" dirty="0" err="1"/>
              <a:t>vivax</a:t>
            </a:r>
            <a:r>
              <a:rPr lang="en-US" i="1" dirty="0"/>
              <a:t> </a:t>
            </a:r>
            <a:r>
              <a:rPr lang="en-US" dirty="0"/>
              <a:t>blood-stage </a:t>
            </a:r>
            <a:r>
              <a:rPr lang="en-US" dirty="0" smtClean="0"/>
              <a:t>infections compared </a:t>
            </a:r>
            <a:r>
              <a:rPr lang="en-US" dirty="0"/>
              <a:t>to placebo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760040" y="-27384"/>
            <a:ext cx="7772400" cy="1071570"/>
          </a:xfrm>
        </p:spPr>
        <p:txBody>
          <a:bodyPr>
            <a:normAutofit/>
          </a:bodyPr>
          <a:lstStyle/>
          <a:p>
            <a:r>
              <a:rPr lang="en-AU" sz="3600" dirty="0" smtClean="0"/>
              <a:t>Time to first </a:t>
            </a:r>
            <a:r>
              <a:rPr lang="en-AU" sz="3600" i="1" dirty="0" smtClean="0"/>
              <a:t>P. vivax </a:t>
            </a:r>
            <a:r>
              <a:rPr lang="en-AU" sz="3600" dirty="0" smtClean="0"/>
              <a:t>infection</a:t>
            </a:r>
            <a:endParaRPr lang="en-AU" sz="3600" i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490765"/>
              </p:ext>
            </p:extLst>
          </p:nvPr>
        </p:nvGraphicFramePr>
        <p:xfrm>
          <a:off x="721916" y="5132412"/>
          <a:ext cx="3850084" cy="1623452"/>
        </p:xfrm>
        <a:graphic>
          <a:graphicData uri="http://schemas.openxmlformats.org/drawingml/2006/table">
            <a:tbl>
              <a:tblPr/>
              <a:tblGrid>
                <a:gridCol w="1197199"/>
                <a:gridCol w="884295"/>
                <a:gridCol w="884295"/>
                <a:gridCol w="884295"/>
              </a:tblGrid>
              <a:tr h="40586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HR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95% CI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p-value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86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Light microscopy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[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0.08, 0.25]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&lt;0.0001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0586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PCR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[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0.14, 0.27]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0.0001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86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Gametocytes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[0.16, 0.35]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&lt;0.0001</a:t>
                      </a:r>
                    </a:p>
                    <a:p>
                      <a:pPr algn="ctr" fontAlgn="ctr"/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380312" y="2132856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26%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7380312" y="3573016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70%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3198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Association of infection status on risk of recurrent </a:t>
            </a:r>
            <a:r>
              <a:rPr lang="en-US" i="1" dirty="0" smtClean="0"/>
              <a:t>P. vivax </a:t>
            </a:r>
            <a:r>
              <a:rPr lang="en-US" dirty="0" err="1" smtClean="0"/>
              <a:t>parasitaemia</a:t>
            </a:r>
            <a:endParaRPr lang="en-US" dirty="0"/>
          </a:p>
        </p:txBody>
      </p:sp>
      <p:pic>
        <p:nvPicPr>
          <p:cNvPr id="10" name="Picture 9" descr="pv_survival_pcr_strata_pvenrol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" y="1570038"/>
            <a:ext cx="6238875" cy="49911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62700" y="6451600"/>
            <a:ext cx="26911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Robinson, </a:t>
            </a:r>
            <a:r>
              <a:rPr lang="en-US" sz="1400" dirty="0" err="1" smtClean="0"/>
              <a:t>Wampfler</a:t>
            </a:r>
            <a:r>
              <a:rPr lang="en-US" sz="1400" dirty="0" smtClean="0"/>
              <a:t> et al in prep</a:t>
            </a:r>
            <a:endParaRPr lang="en-US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616024" y="4959199"/>
            <a:ext cx="769112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sz="2800" b="1" dirty="0" smtClean="0">
                <a:solidFill>
                  <a:srgbClr val="FF0000"/>
                </a:solidFill>
                <a:ea typeface="Wingdings"/>
                <a:cs typeface="Wingdings"/>
                <a:sym typeface="Wingdings"/>
              </a:rPr>
              <a:t>Presence of a </a:t>
            </a:r>
            <a:r>
              <a:rPr lang="en-US" sz="2800" b="1" i="1" dirty="0" smtClean="0">
                <a:solidFill>
                  <a:srgbClr val="FF0000"/>
                </a:solidFill>
                <a:ea typeface="Wingdings"/>
                <a:cs typeface="Wingdings"/>
                <a:sym typeface="Wingdings"/>
              </a:rPr>
              <a:t>P. vivax </a:t>
            </a:r>
            <a:r>
              <a:rPr lang="en-US" sz="2800" b="1" dirty="0" smtClean="0">
                <a:solidFill>
                  <a:srgbClr val="FF0000"/>
                </a:solidFill>
                <a:ea typeface="Wingdings"/>
                <a:cs typeface="Wingdings"/>
                <a:sym typeface="Wingdings"/>
              </a:rPr>
              <a:t>blood-stage infections is a poor  predictor of relapse risk</a:t>
            </a:r>
            <a:r>
              <a:rPr lang="en-US" sz="2800" dirty="0">
                <a:ea typeface="Wingdings"/>
                <a:cs typeface="Wingdings"/>
                <a:sym typeface="Wingdings"/>
              </a:rPr>
              <a:t>!</a:t>
            </a:r>
            <a:endParaRPr lang="en-US" sz="2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49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 Screen &amp; Treat for </a:t>
            </a:r>
            <a:r>
              <a:rPr lang="en-US" i="1" dirty="0" smtClean="0"/>
              <a:t>P. vivax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Recurrent </a:t>
            </a:r>
            <a:r>
              <a:rPr lang="en-US" i="1" dirty="0"/>
              <a:t>P. vivax </a:t>
            </a:r>
            <a:r>
              <a:rPr lang="en-US" dirty="0"/>
              <a:t>infections at 3 </a:t>
            </a:r>
            <a:r>
              <a:rPr lang="en-US" dirty="0" smtClean="0"/>
              <a:t>month</a:t>
            </a:r>
          </a:p>
          <a:p>
            <a:r>
              <a:rPr lang="en-US" dirty="0" smtClean="0"/>
              <a:t>No treatment: 78.4% </a:t>
            </a:r>
          </a:p>
          <a:p>
            <a:r>
              <a:rPr lang="en-US" dirty="0" smtClean="0"/>
              <a:t>following MST</a:t>
            </a:r>
            <a:r>
              <a:rPr lang="en-US" sz="2800" dirty="0" smtClean="0"/>
              <a:t> </a:t>
            </a:r>
            <a:r>
              <a:rPr lang="en-US" sz="2000" dirty="0" smtClean="0"/>
              <a:t>(with 1 month post treatment prophylaxis)</a:t>
            </a:r>
            <a:endParaRPr lang="en-US" sz="2400" dirty="0" smtClean="0"/>
          </a:p>
          <a:p>
            <a:pPr lvl="1"/>
            <a:r>
              <a:rPr lang="en-US" dirty="0" smtClean="0"/>
              <a:t>blood stage only: 56.3% (PE = 28%)</a:t>
            </a:r>
          </a:p>
          <a:p>
            <a:pPr lvl="1"/>
            <a:r>
              <a:rPr lang="en-US" dirty="0" smtClean="0"/>
              <a:t>BS plus PQ: 38.9.3% (PE = 50%)</a:t>
            </a:r>
          </a:p>
          <a:p>
            <a:r>
              <a:rPr lang="en-US" dirty="0" smtClean="0"/>
              <a:t>MDA</a:t>
            </a:r>
          </a:p>
          <a:p>
            <a:pPr lvl="1"/>
            <a:r>
              <a:rPr lang="en-US" dirty="0" smtClean="0"/>
              <a:t>BS only: 46.6% (PE = 41%)</a:t>
            </a:r>
          </a:p>
          <a:p>
            <a:pPr lvl="1"/>
            <a:r>
              <a:rPr lang="en-US" dirty="0" smtClean="0"/>
              <a:t>BS </a:t>
            </a:r>
            <a:r>
              <a:rPr lang="en-US" dirty="0"/>
              <a:t>plus PQ: 1</a:t>
            </a:r>
            <a:r>
              <a:rPr lang="en-US" dirty="0" smtClean="0"/>
              <a:t>1% </a:t>
            </a:r>
            <a:r>
              <a:rPr lang="en-US" dirty="0"/>
              <a:t>(PE = </a:t>
            </a:r>
            <a:r>
              <a:rPr lang="en-US" dirty="0" smtClean="0"/>
              <a:t>86%)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0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263</Words>
  <Application>Microsoft Office PowerPoint</Application>
  <PresentationFormat>Presentación en pantalla (4:3)</PresentationFormat>
  <Paragraphs>44</Paragraphs>
  <Slides>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Office Theme</vt:lpstr>
      <vt:lpstr>Presentación de PowerPoint</vt:lpstr>
      <vt:lpstr>Burden of relapses in interventional cohort study in PNG</vt:lpstr>
      <vt:lpstr>Time to first P. vivax infection</vt:lpstr>
      <vt:lpstr>Association of infection status on risk of recurrent P. vivax parasitaemia</vt:lpstr>
      <vt:lpstr>Mass Screen &amp; Treat for P. vivax?</vt:lpstr>
    </vt:vector>
  </TitlesOfParts>
  <Company>Walter &amp; Eliza Hall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Ivo Mueller</dc:creator>
  <cp:lastModifiedBy>csc</cp:lastModifiedBy>
  <cp:revision>3</cp:revision>
  <dcterms:created xsi:type="dcterms:W3CDTF">2014-02-20T14:41:55Z</dcterms:created>
  <dcterms:modified xsi:type="dcterms:W3CDTF">2014-02-20T10:06:00Z</dcterms:modified>
</cp:coreProperties>
</file>