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0" r:id="rId1"/>
    <p:sldMasterId id="2147483713" r:id="rId2"/>
  </p:sldMasterIdLst>
  <p:notesMasterIdLst>
    <p:notesMasterId r:id="rId8"/>
  </p:notesMasterIdLst>
  <p:sldIdLst>
    <p:sldId id="257" r:id="rId3"/>
    <p:sldId id="279" r:id="rId4"/>
    <p:sldId id="280" r:id="rId5"/>
    <p:sldId id="281" r:id="rId6"/>
    <p:sldId id="282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udzai Makomva" initials="KM" lastIdx="1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841" autoAdjust="0"/>
  </p:normalViewPr>
  <p:slideViewPr>
    <p:cSldViewPr>
      <p:cViewPr>
        <p:scale>
          <a:sx n="66" d="100"/>
          <a:sy n="66" d="100"/>
        </p:scale>
        <p:origin x="-1494" y="-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C59146-BDA5-4CD8-A60F-47D53D9FE33B}" type="datetimeFigureOut">
              <a:rPr lang="en-US" smtClean="0"/>
              <a:pPr/>
              <a:t>2/21/2014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D993F7-01DB-41D2-AA52-7722CBE2157D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891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03797" indent="-270691" eaLnBrk="0" hangingPunct="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082764" indent="-216553" eaLnBrk="0" hangingPunct="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515869" indent="-216553" eaLnBrk="0" hangingPunct="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1948975" indent="-216553" eaLnBrk="0" hangingPunct="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382081" indent="-216553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815186" indent="-216553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248292" indent="-216553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681397" indent="-216553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4DE4BBE-5923-FA4E-956F-66B597628135}" type="slidenum">
              <a:rPr lang="en-US" sz="1200">
                <a:latin typeface="Calibri" charset="0"/>
              </a:rPr>
              <a:pPr eaLnBrk="1" hangingPunct="1"/>
              <a:t>1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A31FD-A0D6-42C6-8352-BAFCF5C97AFE}" type="datetimeFigureOut">
              <a:rPr lang="en-US" smtClean="0"/>
              <a:pPr/>
              <a:t>2/21/2014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BB885-B668-402E-8707-133E1E89DD7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019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A31FD-A0D6-42C6-8352-BAFCF5C97AFE}" type="datetimeFigureOut">
              <a:rPr lang="en-US" smtClean="0"/>
              <a:pPr/>
              <a:t>2/21/2014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BB885-B668-402E-8707-133E1E89DD7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74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A31FD-A0D6-42C6-8352-BAFCF5C97AFE}" type="datetimeFigureOut">
              <a:rPr lang="en-US" smtClean="0"/>
              <a:pPr/>
              <a:t>2/21/2014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BB885-B668-402E-8707-133E1E89DD7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0114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0" y="0"/>
            <a:ext cx="9144000" cy="5165725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 sz="3600" b="1" i="1" baseline="-25000">
              <a:latin typeface="Calibri" charset="0"/>
            </a:endParaRPr>
          </a:p>
        </p:txBody>
      </p:sp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89775" y="5868988"/>
            <a:ext cx="19177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5" name="Rectangle 5"/>
          <p:cNvSpPr>
            <a:spLocks noGrp="1" noChangeArrowheads="1"/>
          </p:cNvSpPr>
          <p:nvPr>
            <p:ph type="ctrTitle" sz="quarter"/>
          </p:nvPr>
        </p:nvSpPr>
        <p:spPr bwMode="auto">
          <a:xfrm>
            <a:off x="711200" y="1373188"/>
            <a:ext cx="7772400" cy="3230562"/>
          </a:xfrm>
          <a:noFill/>
        </p:spPr>
        <p:txBody>
          <a:bodyPr anchor="b"/>
          <a:lstStyle>
            <a:lvl1pPr marL="0" indent="0" algn="l">
              <a:tabLst/>
              <a:defRPr sz="22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532285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D21C1-57CC-9B4C-85C6-0C2C2874EE8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B15F1-08A5-4326-8062-ADB9466314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51150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15962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3F01E-54AD-1B4E-974D-46322407EB6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B15F1-08A5-4326-8062-ADB9466314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3716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83B36-0F25-FA45-AEFD-6838A4840D3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B15F1-08A5-4326-8062-ADB9466314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1752600" y="0"/>
            <a:ext cx="586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Work in progress</a:t>
            </a:r>
          </a:p>
        </p:txBody>
      </p:sp>
    </p:spTree>
    <p:extLst>
      <p:ext uri="{BB962C8B-B14F-4D97-AF65-F5344CB8AC3E}">
        <p14:creationId xmlns:p14="http://schemas.microsoft.com/office/powerpoint/2010/main" val="12488179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FE1D7-34EC-F540-B451-D3714F26CEA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B15F1-08A5-4326-8062-ADB9466314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79619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280CC-05D0-2A44-9BCF-4388DAB599D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B15F1-08A5-4326-8062-ADB9466314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01604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55B19-80FB-A942-AE5C-FB0B276EB05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B15F1-08A5-4326-8062-ADB9466314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9389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5FE69-F4BC-944A-BEF5-03F35461A4E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B15F1-08A5-4326-8062-ADB9466314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7"/>
          <p:cNvSpPr>
            <a:spLocks noChangeArrowheads="1"/>
          </p:cNvSpPr>
          <p:nvPr userDrawn="1"/>
        </p:nvSpPr>
        <p:spPr bwMode="gray">
          <a:xfrm>
            <a:off x="0" y="0"/>
            <a:ext cx="9144000" cy="914400"/>
          </a:xfrm>
          <a:prstGeom prst="rect">
            <a:avLst/>
          </a:prstGeom>
          <a:solidFill>
            <a:srgbClr val="003366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marL="231775" algn="ctr">
              <a:defRPr/>
            </a:pPr>
            <a:endParaRPr lang="en-US" sz="4400" dirty="0">
              <a:solidFill>
                <a:srgbClr val="1F497D"/>
              </a:solidFill>
              <a:latin typeface="Arial" charset="0"/>
              <a:ea typeface="ＭＳ Ｐゴシック" pitchFamily="-105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87780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A31FD-A0D6-42C6-8352-BAFCF5C97AFE}" type="datetimeFigureOut">
              <a:rPr lang="en-US" smtClean="0"/>
              <a:pPr/>
              <a:t>2/21/2014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BB885-B668-402E-8707-133E1E89DD7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5930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91218-CC68-924D-B9F5-2777C4AC0FA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B15F1-08A5-4326-8062-ADB9466314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28092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11E25-2FDB-9842-9376-34A8CB02FCE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B15F1-08A5-4326-8062-ADB9466314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7290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A9A34-6A3E-164B-A7A5-088E5727513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B15F1-08A5-4326-8062-ADB9466314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9927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4FD49-B2B6-8B4E-B354-542B84DDAED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B15F1-08A5-4326-8062-ADB9466314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3338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5" name="Rectangle 5"/>
          <p:cNvSpPr>
            <a:spLocks noGrp="1" noChangeArrowheads="1"/>
          </p:cNvSpPr>
          <p:nvPr>
            <p:ph type="ctrTitle" sz="quarter"/>
          </p:nvPr>
        </p:nvSpPr>
        <p:spPr bwMode="auto">
          <a:xfrm>
            <a:off x="0" y="1666875"/>
            <a:ext cx="9144000" cy="1143000"/>
          </a:xfrm>
          <a:solidFill>
            <a:srgbClr val="0033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 marL="0" indent="0" algn="ctr" rtl="0" fontAlgn="base">
              <a:spcBef>
                <a:spcPct val="0"/>
              </a:spcBef>
              <a:spcAft>
                <a:spcPct val="0"/>
              </a:spcAft>
              <a:tabLst/>
              <a:defRPr lang="en-US" sz="2200" b="0" i="0" kern="1200" baseline="0" dirty="0">
                <a:solidFill>
                  <a:schemeClr val="bg1"/>
                </a:solidFill>
                <a:latin typeface="Calibri"/>
                <a:ea typeface="+mn-ea"/>
                <a:cs typeface="Calibri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0"/>
          </p:nvPr>
        </p:nvSpPr>
        <p:spPr>
          <a:xfrm>
            <a:off x="1285875" y="3175000"/>
            <a:ext cx="7096125" cy="3143250"/>
          </a:xfrm>
        </p:spPr>
        <p:txBody>
          <a:bodyPr/>
          <a:lstStyle>
            <a:lvl1pPr>
              <a:spcBef>
                <a:spcPts val="1800"/>
              </a:spcBef>
              <a:buNone/>
              <a:defRPr sz="2000"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0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753607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A31FD-A0D6-42C6-8352-BAFCF5C97AFE}" type="datetimeFigureOut">
              <a:rPr lang="en-US" smtClean="0"/>
              <a:pPr/>
              <a:t>2/21/2014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BB885-B668-402E-8707-133E1E89DD7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894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A31FD-A0D6-42C6-8352-BAFCF5C97AFE}" type="datetimeFigureOut">
              <a:rPr lang="en-US" smtClean="0"/>
              <a:pPr/>
              <a:t>2/21/2014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BB885-B668-402E-8707-133E1E89DD7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935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A31FD-A0D6-42C6-8352-BAFCF5C97AFE}" type="datetimeFigureOut">
              <a:rPr lang="en-US" smtClean="0"/>
              <a:pPr/>
              <a:t>2/21/2014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BB885-B668-402E-8707-133E1E89DD7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1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A31FD-A0D6-42C6-8352-BAFCF5C97AFE}" type="datetimeFigureOut">
              <a:rPr lang="en-US" smtClean="0"/>
              <a:pPr/>
              <a:t>2/21/2014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BB885-B668-402E-8707-133E1E89DD7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344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A31FD-A0D6-42C6-8352-BAFCF5C97AFE}" type="datetimeFigureOut">
              <a:rPr lang="en-US" smtClean="0"/>
              <a:pPr/>
              <a:t>2/21/2014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BB885-B668-402E-8707-133E1E89DD7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704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A31FD-A0D6-42C6-8352-BAFCF5C97AFE}" type="datetimeFigureOut">
              <a:rPr lang="en-US" smtClean="0"/>
              <a:pPr/>
              <a:t>2/21/2014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BB885-B668-402E-8707-133E1E89DD7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462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A31FD-A0D6-42C6-8352-BAFCF5C97AFE}" type="datetimeFigureOut">
              <a:rPr lang="en-US" smtClean="0"/>
              <a:pPr/>
              <a:t>2/21/2014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BB885-B668-402E-8707-133E1E89DD7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927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0A31FD-A0D6-42C6-8352-BAFCF5C97AFE}" type="datetimeFigureOut">
              <a:rPr lang="en-US" smtClean="0"/>
              <a:pPr/>
              <a:t>2/21/2014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8BB885-B668-402E-8707-133E1E89DD7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180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B837E1-047B-9947-9045-13293AC0335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8B15F1-08A5-4326-8062-ADB9466314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gray">
          <a:xfrm>
            <a:off x="0" y="0"/>
            <a:ext cx="9144000" cy="914400"/>
          </a:xfrm>
          <a:prstGeom prst="rect">
            <a:avLst/>
          </a:prstGeom>
          <a:solidFill>
            <a:srgbClr val="003366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marL="231775" algn="ctr">
              <a:defRPr/>
            </a:pPr>
            <a:endParaRPr lang="en-US" sz="4400" dirty="0">
              <a:solidFill>
                <a:srgbClr val="1F497D"/>
              </a:solidFill>
              <a:latin typeface="Arial" charset="0"/>
              <a:ea typeface="ＭＳ Ｐゴシック" pitchFamily="-105" charset="-128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088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0542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6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609600"/>
            <a:ext cx="7797800" cy="3230562"/>
          </a:xfrm>
        </p:spPr>
        <p:txBody>
          <a:bodyPr>
            <a:normAutofit fontScale="90000"/>
          </a:bodyPr>
          <a:lstStyle/>
          <a:p>
            <a:r>
              <a:rPr lang="es-GT" sz="2800" b="0" dirty="0"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/>
              </a:rPr>
              <a:t>Evaluación del mecanismo </a:t>
            </a:r>
            <a:r>
              <a:rPr lang="es-GT" sz="2800" b="0" dirty="0" smtClean="0"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/>
              </a:rPr>
              <a:t>financiero </a:t>
            </a:r>
            <a:r>
              <a:rPr lang="es-GT" sz="2800" b="0" dirty="0"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/>
              </a:rPr>
              <a:t>de </a:t>
            </a:r>
            <a:br>
              <a:rPr lang="es-GT" sz="2800" b="0" dirty="0"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/>
              </a:rPr>
            </a:br>
            <a:r>
              <a:rPr lang="es-GT" sz="2800" b="0" dirty="0"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/>
              </a:rPr>
              <a:t>“Cash </a:t>
            </a:r>
            <a:r>
              <a:rPr lang="es-GT" sz="2800" b="0" dirty="0" err="1"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/>
              </a:rPr>
              <a:t>on</a:t>
            </a:r>
            <a:r>
              <a:rPr lang="es-GT" sz="2800" b="0" dirty="0"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/>
              </a:rPr>
              <a:t> </a:t>
            </a:r>
            <a:r>
              <a:rPr lang="es-GT" sz="2800" b="0" dirty="0" err="1"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/>
              </a:rPr>
              <a:t>Delivery</a:t>
            </a:r>
            <a:r>
              <a:rPr lang="es-GT" sz="2800" b="0" dirty="0"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/>
              </a:rPr>
              <a:t>”:</a:t>
            </a:r>
            <a:br>
              <a:rPr lang="es-GT" sz="2800" b="0" dirty="0"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/>
              </a:rPr>
            </a:br>
            <a:r>
              <a:rPr lang="es-GT" sz="2800" b="0" dirty="0"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/>
              </a:rPr>
              <a:t>Pago por entrega/ Pago por resultados</a:t>
            </a:r>
            <a:r>
              <a:rPr lang="en-US" sz="2400" b="0" i="1" dirty="0">
                <a:latin typeface="Calibri" charset="0"/>
                <a:ea typeface="ヒラギノ角ゴ Pro W3" charset="0"/>
                <a:cs typeface="ヒラギノ角ゴ Pro W3" charset="0"/>
              </a:rPr>
              <a:t/>
            </a:r>
            <a:br>
              <a:rPr lang="en-US" sz="2400" b="0" i="1" dirty="0">
                <a:latin typeface="Calibri" charset="0"/>
                <a:ea typeface="ヒラギノ角ゴ Pro W3" charset="0"/>
                <a:cs typeface="ヒラギノ角ゴ Pro W3" charset="0"/>
              </a:rPr>
            </a:br>
            <a:r>
              <a:rPr lang="en-US" sz="2400" b="0" i="1" dirty="0" smtClean="0">
                <a:latin typeface="Calibri" charset="0"/>
                <a:ea typeface="ヒラギノ角ゴ Pro W3" charset="0"/>
                <a:cs typeface="ヒラギノ角ゴ Pro W3" charset="0"/>
              </a:rPr>
              <a:t/>
            </a:r>
            <a:br>
              <a:rPr lang="en-US" sz="2400" b="0" i="1" dirty="0" smtClean="0">
                <a:latin typeface="Calibri" charset="0"/>
                <a:ea typeface="ヒラギノ角ゴ Pro W3" charset="0"/>
                <a:cs typeface="ヒラギノ角ゴ Pro W3" charset="0"/>
              </a:rPr>
            </a:br>
            <a:r>
              <a:rPr lang="en-US" sz="2400" b="0" i="1" dirty="0" smtClean="0">
                <a:latin typeface="Calibri" charset="0"/>
                <a:ea typeface="ヒラギノ角ゴ Pro W3" charset="0"/>
                <a:cs typeface="ヒラギノ角ゴ Pro W3" charset="0"/>
              </a:rPr>
              <a:t/>
            </a:r>
            <a:br>
              <a:rPr lang="en-US" sz="2400" b="0" i="1" dirty="0" smtClean="0">
                <a:latin typeface="Calibri" charset="0"/>
                <a:ea typeface="ヒラギノ角ゴ Pro W3" charset="0"/>
                <a:cs typeface="ヒラギノ角ゴ Pro W3" charset="0"/>
              </a:rPr>
            </a:br>
            <a:r>
              <a:rPr lang="en-US" sz="2400" b="0" i="1" dirty="0" smtClean="0">
                <a:latin typeface="Calibri" charset="0"/>
                <a:ea typeface="ヒラギノ角ゴ Pro W3" charset="0"/>
                <a:cs typeface="ヒラギノ角ゴ Pro W3" charset="0"/>
              </a:rPr>
              <a:t> </a:t>
            </a:r>
            <a:r>
              <a:rPr lang="en-US" sz="2800" dirty="0" smtClean="0">
                <a:latin typeface="Calibri" charset="0"/>
                <a:ea typeface="ヒラギノ角ゴ Pro W3" charset="0"/>
                <a:cs typeface="ヒラギノ角ゴ Pro W3" charset="0"/>
              </a:rPr>
              <a:t/>
            </a:r>
            <a:br>
              <a:rPr lang="en-US" sz="2800" dirty="0" smtClean="0">
                <a:latin typeface="Calibri" charset="0"/>
                <a:ea typeface="ヒラギノ角ゴ Pro W3" charset="0"/>
                <a:cs typeface="ヒラギノ角ゴ Pro W3" charset="0"/>
              </a:rPr>
            </a:br>
            <a:r>
              <a:rPr lang="en-US" sz="2800" i="1" dirty="0" smtClean="0">
                <a:latin typeface="Calibri" charset="0"/>
                <a:ea typeface="ヒラギノ角ゴ Pro W3" charset="0"/>
                <a:cs typeface="ヒラギノ角ゴ Pro W3" charset="0"/>
              </a:rPr>
              <a:t/>
            </a:r>
            <a:br>
              <a:rPr lang="en-US" sz="2800" i="1" dirty="0" smtClean="0">
                <a:latin typeface="Calibri" charset="0"/>
                <a:ea typeface="ヒラギノ角ゴ Pro W3" charset="0"/>
                <a:cs typeface="ヒラギノ角ゴ Pro W3" charset="0"/>
              </a:rPr>
            </a:br>
            <a:r>
              <a:rPr lang="en-US" sz="1400" b="0" dirty="0" smtClean="0">
                <a:latin typeface="Calibri" charset="0"/>
                <a:ea typeface="ヒラギノ角ゴ Pro W3" charset="0"/>
                <a:cs typeface="ヒラギノ角ゴ Pro W3" charset="0"/>
              </a:rPr>
              <a:t/>
            </a:r>
            <a:br>
              <a:rPr lang="en-US" sz="1400" b="0" dirty="0" smtClean="0">
                <a:latin typeface="Calibri" charset="0"/>
                <a:ea typeface="ヒラギノ角ゴ Pro W3" charset="0"/>
                <a:cs typeface="ヒラギノ角ゴ Pro W3" charset="0"/>
              </a:rPr>
            </a:br>
            <a:r>
              <a:rPr lang="en-US" sz="2000" dirty="0"/>
              <a:t>Lisa Waugh, PhD</a:t>
            </a:r>
            <a:br>
              <a:rPr lang="en-US" sz="2000" dirty="0"/>
            </a:br>
            <a:r>
              <a:rPr lang="en-US" sz="2000" dirty="0"/>
              <a:t>Clinton Health Access Initiative</a:t>
            </a:r>
          </a:p>
        </p:txBody>
      </p:sp>
      <p:pic>
        <p:nvPicPr>
          <p:cNvPr id="15362" name="Picture 1" descr="C:\Users\mkernan\AppData\Local\Microsoft\Windows\Temporary Internet Files\Content.Outlook\IHIUFOIY\CHAI-logo-300dpi (2)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86600" y="5715000"/>
            <a:ext cx="190500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89" descr="Kenya chil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35101" y="2590800"/>
            <a:ext cx="2403999" cy="19358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8166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Title 1"/>
          <p:cNvSpPr>
            <a:spLocks noGrp="1"/>
          </p:cNvSpPr>
          <p:nvPr>
            <p:ph type="ctrTitle" sz="quarter"/>
          </p:nvPr>
        </p:nvSpPr>
        <p:spPr>
          <a:xfrm>
            <a:off x="0" y="1752600"/>
            <a:ext cx="9144000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s-GT" sz="2800" dirty="0" smtClean="0"/>
              <a:t>Evaluación</a:t>
            </a:r>
            <a:r>
              <a:rPr lang="en-US" sz="2800" dirty="0" smtClean="0"/>
              <a:t> </a:t>
            </a:r>
            <a:r>
              <a:rPr lang="en-US" sz="2800" dirty="0"/>
              <a:t>de </a:t>
            </a:r>
            <a:r>
              <a:rPr lang="en-US" sz="2800" dirty="0" err="1" smtClean="0"/>
              <a:t>CoD</a:t>
            </a:r>
            <a:endParaRPr sz="2800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0" lvl="0" indent="0">
              <a:spcBef>
                <a:spcPct val="20000"/>
              </a:spcBef>
            </a:pPr>
            <a:r>
              <a:rPr lang="es-GT" sz="2400" dirty="0">
                <a:solidFill>
                  <a:prstClr val="black"/>
                </a:solidFill>
                <a:latin typeface="Century Gothic"/>
              </a:rPr>
              <a:t>La evaluación esta…</a:t>
            </a:r>
          </a:p>
          <a:p>
            <a:pPr lvl="0">
              <a:spcBef>
                <a:spcPct val="20000"/>
              </a:spcBef>
              <a:buFont typeface="Arial" pitchFamily="34" charset="0"/>
              <a:buChar char="•"/>
            </a:pPr>
            <a:r>
              <a:rPr lang="es-GT" sz="2400" dirty="0">
                <a:solidFill>
                  <a:prstClr val="black"/>
                </a:solidFill>
                <a:latin typeface="Century Gothic"/>
              </a:rPr>
              <a:t>pedido por el Fondo Global</a:t>
            </a:r>
          </a:p>
          <a:p>
            <a:pPr lvl="0">
              <a:spcBef>
                <a:spcPct val="20000"/>
              </a:spcBef>
              <a:buFont typeface="Arial" pitchFamily="34" charset="0"/>
              <a:buChar char="•"/>
            </a:pPr>
            <a:r>
              <a:rPr lang="es-GT" sz="2400" dirty="0">
                <a:solidFill>
                  <a:prstClr val="black"/>
                </a:solidFill>
                <a:latin typeface="Century Gothic"/>
              </a:rPr>
              <a:t>implementado por CHAI – Clinton </a:t>
            </a:r>
            <a:r>
              <a:rPr lang="es-GT" sz="2400" dirty="0" err="1">
                <a:solidFill>
                  <a:prstClr val="black"/>
                </a:solidFill>
                <a:latin typeface="Century Gothic"/>
              </a:rPr>
              <a:t>Health</a:t>
            </a:r>
            <a:r>
              <a:rPr lang="es-GT" sz="2400" dirty="0">
                <a:solidFill>
                  <a:prstClr val="black"/>
                </a:solidFill>
                <a:latin typeface="Century Gothic"/>
              </a:rPr>
              <a:t> Access </a:t>
            </a:r>
            <a:r>
              <a:rPr lang="es-GT" sz="2400" dirty="0" err="1">
                <a:solidFill>
                  <a:prstClr val="black"/>
                </a:solidFill>
                <a:latin typeface="Century Gothic"/>
              </a:rPr>
              <a:t>Initiative</a:t>
            </a:r>
            <a:endParaRPr lang="es-GT" sz="2400" dirty="0">
              <a:solidFill>
                <a:prstClr val="black"/>
              </a:solidFill>
              <a:latin typeface="Century Gothic"/>
            </a:endParaRPr>
          </a:p>
          <a:p>
            <a:pPr lvl="0">
              <a:spcBef>
                <a:spcPct val="20000"/>
              </a:spcBef>
              <a:buFont typeface="Arial" pitchFamily="34" charset="0"/>
              <a:buChar char="•"/>
            </a:pPr>
            <a:r>
              <a:rPr lang="es-GT" sz="2400" dirty="0" smtClean="0">
                <a:solidFill>
                  <a:prstClr val="black"/>
                </a:solidFill>
                <a:latin typeface="Century Gothic"/>
              </a:rPr>
              <a:t>financiado </a:t>
            </a:r>
            <a:r>
              <a:rPr lang="es-GT" sz="2400" dirty="0">
                <a:solidFill>
                  <a:prstClr val="black"/>
                </a:solidFill>
                <a:latin typeface="Century Gothic"/>
              </a:rPr>
              <a:t>por el Bill y Melinda Gates </a:t>
            </a:r>
            <a:r>
              <a:rPr lang="es-GT" sz="2400" dirty="0" err="1">
                <a:solidFill>
                  <a:prstClr val="black"/>
                </a:solidFill>
                <a:latin typeface="Century Gothic"/>
              </a:rPr>
              <a:t>Foundation</a:t>
            </a:r>
            <a:endParaRPr lang="es-GT" sz="2400" dirty="0">
              <a:solidFill>
                <a:prstClr val="black"/>
              </a:solidFill>
              <a:latin typeface="Century Gothic"/>
            </a:endParaRPr>
          </a:p>
          <a:p>
            <a:endParaRPr lang="en-US" dirty="0" smtClean="0">
              <a:solidFill>
                <a:srgbClr val="254061"/>
              </a:solidFill>
              <a:latin typeface="Calibri" charset="0"/>
            </a:endParaRPr>
          </a:p>
        </p:txBody>
      </p:sp>
      <p:sp>
        <p:nvSpPr>
          <p:cNvPr id="6" name="Isosceles Triangle 5"/>
          <p:cNvSpPr>
            <a:spLocks noChangeArrowheads="1"/>
          </p:cNvSpPr>
          <p:nvPr/>
        </p:nvSpPr>
        <p:spPr bwMode="auto">
          <a:xfrm rot="5400000">
            <a:off x="928254" y="3276600"/>
            <a:ext cx="381000" cy="228600"/>
          </a:xfrm>
          <a:prstGeom prst="triangle">
            <a:avLst>
              <a:gd name="adj" fmla="val 50000"/>
            </a:avLst>
          </a:prstGeom>
          <a:solidFill>
            <a:srgbClr val="000066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32729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sz="2400" dirty="0"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/>
              </a:rPr>
              <a:t>Evaluación</a:t>
            </a:r>
            <a:r>
              <a:rPr lang="en-US" sz="2400" dirty="0"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/>
              </a:rPr>
              <a:t> de </a:t>
            </a:r>
            <a:r>
              <a:rPr lang="en-US" sz="2400" dirty="0" err="1"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/>
              </a:rPr>
              <a:t>CoD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es-GT" sz="2400" dirty="0">
                <a:solidFill>
                  <a:prstClr val="black"/>
                </a:solidFill>
                <a:latin typeface="Century Gothic"/>
              </a:rPr>
              <a:t>El modelo de </a:t>
            </a:r>
            <a:r>
              <a:rPr lang="es-GT" sz="2400" dirty="0" err="1">
                <a:solidFill>
                  <a:prstClr val="black"/>
                </a:solidFill>
                <a:latin typeface="Century Gothic"/>
              </a:rPr>
              <a:t>CoD</a:t>
            </a:r>
            <a:r>
              <a:rPr lang="es-GT" sz="2400" dirty="0">
                <a:solidFill>
                  <a:prstClr val="black"/>
                </a:solidFill>
                <a:latin typeface="Century Gothic"/>
              </a:rPr>
              <a:t> para la eliminación de la malaria en Mesoamérica esta diseñado para:</a:t>
            </a:r>
          </a:p>
          <a:p>
            <a:pPr lvl="2"/>
            <a:r>
              <a:rPr lang="es-GT" dirty="0">
                <a:solidFill>
                  <a:prstClr val="black"/>
                </a:solidFill>
                <a:latin typeface="Century Gothic"/>
              </a:rPr>
              <a:t>Lograr un impacto acelerado</a:t>
            </a:r>
          </a:p>
          <a:p>
            <a:pPr lvl="2"/>
            <a:r>
              <a:rPr lang="es-GT" dirty="0">
                <a:solidFill>
                  <a:prstClr val="black"/>
                </a:solidFill>
                <a:latin typeface="Century Gothic"/>
              </a:rPr>
              <a:t>Mejorar eficiencias en los costos de transacción de subvenciones y gastos programáticos</a:t>
            </a:r>
          </a:p>
          <a:p>
            <a:pPr lvl="2"/>
            <a:r>
              <a:rPr lang="es-GT" dirty="0">
                <a:solidFill>
                  <a:prstClr val="black"/>
                </a:solidFill>
                <a:latin typeface="Century Gothic"/>
              </a:rPr>
              <a:t>Incrementar el sentido de propiedad del país hacia los programas de la malaria</a:t>
            </a:r>
          </a:p>
          <a:p>
            <a:pPr marL="400050" lvl="1" indent="0">
              <a:buNone/>
            </a:pPr>
            <a:r>
              <a:rPr lang="es-GT" sz="2400" dirty="0">
                <a:solidFill>
                  <a:prstClr val="black"/>
                </a:solidFill>
                <a:latin typeface="Century Gothic"/>
              </a:rPr>
              <a:t>La evaluación enfocará en estas tres áreas.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B15F1-08A5-4326-8062-ADB9466314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744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sz="2400" dirty="0"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/>
              </a:rPr>
              <a:t>Evaluación</a:t>
            </a:r>
            <a:r>
              <a:rPr lang="en-US" sz="2400" dirty="0"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/>
              </a:rPr>
              <a:t> de </a:t>
            </a:r>
            <a:r>
              <a:rPr lang="en-US" sz="2400" dirty="0" err="1"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/>
              </a:rPr>
              <a:t>CoD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s-GT" sz="2400" dirty="0">
                <a:solidFill>
                  <a:prstClr val="black"/>
                </a:solidFill>
                <a:latin typeface="Century Gothic"/>
              </a:rPr>
              <a:t>Ejemplos de preguntas:</a:t>
            </a:r>
          </a:p>
          <a:p>
            <a:pPr lvl="1">
              <a:buFont typeface="Courier New" pitchFamily="49" charset="0"/>
              <a:buChar char="o"/>
            </a:pPr>
            <a:r>
              <a:rPr lang="es-GT" sz="2400" dirty="0">
                <a:solidFill>
                  <a:prstClr val="black"/>
                </a:solidFill>
                <a:latin typeface="Century Gothic"/>
              </a:rPr>
              <a:t>Ayudó el método </a:t>
            </a:r>
            <a:r>
              <a:rPr lang="es-GT" sz="2400" dirty="0" err="1">
                <a:solidFill>
                  <a:prstClr val="black"/>
                </a:solidFill>
                <a:latin typeface="Century Gothic"/>
              </a:rPr>
              <a:t>CoD</a:t>
            </a:r>
            <a:r>
              <a:rPr lang="es-GT" sz="2400" dirty="0">
                <a:solidFill>
                  <a:prstClr val="black"/>
                </a:solidFill>
                <a:latin typeface="Century Gothic"/>
              </a:rPr>
              <a:t> a conseguir fondos adicionales de otros donantes?</a:t>
            </a:r>
          </a:p>
          <a:p>
            <a:pPr lvl="1">
              <a:buFont typeface="Courier New" pitchFamily="49" charset="0"/>
              <a:buChar char="o"/>
            </a:pPr>
            <a:r>
              <a:rPr lang="es-GT" sz="2400" dirty="0">
                <a:solidFill>
                  <a:prstClr val="black"/>
                </a:solidFill>
                <a:latin typeface="Century Gothic"/>
              </a:rPr>
              <a:t>Fue el proceso </a:t>
            </a:r>
            <a:r>
              <a:rPr lang="es-GT" sz="2400" dirty="0" err="1">
                <a:solidFill>
                  <a:prstClr val="black"/>
                </a:solidFill>
                <a:latin typeface="Century Gothic"/>
              </a:rPr>
              <a:t>CoD</a:t>
            </a:r>
            <a:r>
              <a:rPr lang="es-GT" sz="2400" dirty="0">
                <a:solidFill>
                  <a:prstClr val="black"/>
                </a:solidFill>
                <a:latin typeface="Century Gothic"/>
              </a:rPr>
              <a:t> una manera mas eficiente de operación para los países, y para el Fondo Global?</a:t>
            </a:r>
          </a:p>
          <a:p>
            <a:pPr lvl="1">
              <a:buFont typeface="Courier New" pitchFamily="49" charset="0"/>
              <a:buChar char="o"/>
            </a:pPr>
            <a:r>
              <a:rPr lang="es-GT" sz="2400" dirty="0">
                <a:solidFill>
                  <a:prstClr val="black"/>
                </a:solidFill>
                <a:latin typeface="Century Gothic"/>
              </a:rPr>
              <a:t>Cuales fueron los cambios programáticos específicos que aceleraron el proceso a eliminación?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B15F1-08A5-4326-8062-ADB9466314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5478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sz="2400" dirty="0"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/>
              </a:rPr>
              <a:t>Evaluación</a:t>
            </a:r>
            <a:r>
              <a:rPr lang="en-US" sz="2400" dirty="0"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/>
              </a:rPr>
              <a:t> de </a:t>
            </a:r>
            <a:r>
              <a:rPr lang="en-US" sz="2400" dirty="0" err="1"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/>
              </a:rPr>
              <a:t>CoD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" lvl="0" indent="0">
              <a:buNone/>
            </a:pPr>
            <a:r>
              <a:rPr lang="es-GT" sz="2400" dirty="0">
                <a:solidFill>
                  <a:prstClr val="black"/>
                </a:solidFill>
                <a:latin typeface="Century Gothic"/>
              </a:rPr>
              <a:t>Acceso a información de los programas:</a:t>
            </a:r>
          </a:p>
          <a:p>
            <a:pPr marL="800100" lvl="1">
              <a:buFont typeface="Courier New" pitchFamily="49" charset="0"/>
              <a:buChar char="o"/>
            </a:pPr>
            <a:r>
              <a:rPr lang="es-GT" sz="2400" dirty="0">
                <a:solidFill>
                  <a:prstClr val="black"/>
                </a:solidFill>
                <a:latin typeface="Century Gothic"/>
              </a:rPr>
              <a:t>Apreciamos mucho su compromiso en el proceso de evaluación, ya que es esencial y nos ayudara a entender el potencial de este nuevo mecanismo de financiamiento.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B15F1-08A5-4326-8062-ADB9466314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345722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.5SEw5W0ky9p6xDlo__ag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19050">
          <a:prstDash val="dash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3355</TotalTime>
  <Words>183</Words>
  <Application>Microsoft Office PowerPoint</Application>
  <PresentationFormat>Presentación en pantalla (4:3)</PresentationFormat>
  <Paragraphs>24</Paragraphs>
  <Slides>5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5</vt:i4>
      </vt:variant>
    </vt:vector>
  </HeadingPairs>
  <TitlesOfParts>
    <vt:vector size="7" baseType="lpstr">
      <vt:lpstr>Office Theme</vt:lpstr>
      <vt:lpstr>1_Office Theme</vt:lpstr>
      <vt:lpstr>Evaluación del mecanismo financiero de  “Cash on Delivery”: Pago por entrega/ Pago por resultados       Lisa Waugh, PhD Clinton Health Access Initiative</vt:lpstr>
      <vt:lpstr>Evaluación de CoD</vt:lpstr>
      <vt:lpstr>Evaluación de CoD</vt:lpstr>
      <vt:lpstr>Evaluación de CoD</vt:lpstr>
      <vt:lpstr>Evaluación de CoD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Hypothecated Taxing for health  Liberia       August 2012</dc:title>
  <dc:creator>Robert Brinckman</dc:creator>
  <cp:lastModifiedBy>csc</cp:lastModifiedBy>
  <cp:revision>47</cp:revision>
  <dcterms:created xsi:type="dcterms:W3CDTF">2012-08-04T12:13:09Z</dcterms:created>
  <dcterms:modified xsi:type="dcterms:W3CDTF">2014-02-21T10:14:48Z</dcterms:modified>
</cp:coreProperties>
</file>