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3.jpg" ContentType="image/jpg"/>
  <Override PartName="/ppt/media/image14.jpg" ContentType="image/jpg"/>
  <Override PartName="/ppt/media/image15.jpg" ContentType="image/jpg"/>
  <Override PartName="/ppt/media/image16.jpg" ContentType="image/jpg"/>
  <Override PartName="/ppt/media/image17.jpg" ContentType="image/jp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459" r:id="rId3"/>
    <p:sldId id="477" r:id="rId4"/>
    <p:sldId id="478" r:id="rId5"/>
    <p:sldId id="466" r:id="rId6"/>
    <p:sldId id="471" r:id="rId7"/>
    <p:sldId id="470" r:id="rId8"/>
    <p:sldId id="425" r:id="rId9"/>
    <p:sldId id="456" r:id="rId10"/>
    <p:sldId id="441" r:id="rId11"/>
    <p:sldId id="447" r:id="rId12"/>
    <p:sldId id="445" r:id="rId13"/>
    <p:sldId id="449" r:id="rId14"/>
    <p:sldId id="450" r:id="rId15"/>
    <p:sldId id="451" r:id="rId16"/>
    <p:sldId id="452" r:id="rId17"/>
    <p:sldId id="473" r:id="rId18"/>
    <p:sldId id="460" r:id="rId19"/>
    <p:sldId id="472" r:id="rId20"/>
    <p:sldId id="479" r:id="rId21"/>
    <p:sldId id="468" r:id="rId22"/>
    <p:sldId id="469" r:id="rId23"/>
    <p:sldId id="467" r:id="rId24"/>
    <p:sldId id="480" r:id="rId25"/>
    <p:sldId id="440" r:id="rId26"/>
    <p:sldId id="464" r:id="rId27"/>
    <p:sldId id="463" r:id="rId28"/>
    <p:sldId id="402" r:id="rId29"/>
    <p:sldId id="476" r:id="rId30"/>
    <p:sldId id="444" r:id="rId31"/>
    <p:sldId id="462" r:id="rId32"/>
    <p:sldId id="458" r:id="rId33"/>
    <p:sldId id="481" r:id="rId34"/>
    <p:sldId id="474" r:id="rId35"/>
    <p:sldId id="437" r:id="rId36"/>
    <p:sldId id="438" r:id="rId37"/>
    <p:sldId id="439" r:id="rId3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96" autoAdjust="0"/>
  </p:normalViewPr>
  <p:slideViewPr>
    <p:cSldViewPr>
      <p:cViewPr varScale="1">
        <p:scale>
          <a:sx n="70" d="100"/>
          <a:sy n="70" d="100"/>
        </p:scale>
        <p:origin x="71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-6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50CC61-0527-458C-AA10-4A1ADF851DB9}" type="doc">
      <dgm:prSet loTypeId="urn:microsoft.com/office/officeart/2005/8/layout/pyramid1" loCatId="pyramid" qsTypeId="urn:microsoft.com/office/officeart/2005/8/quickstyle/simple5" qsCatId="simple" csTypeId="urn:microsoft.com/office/officeart/2005/8/colors/accent2_4" csCatId="accent2" phldr="1"/>
      <dgm:spPr/>
    </dgm:pt>
    <dgm:pt modelId="{9D72376D-0FDA-4435-A39D-3CB7E602116D}">
      <dgm:prSet phldrT="[Texto]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US" dirty="0"/>
        </a:p>
      </dgm:t>
    </dgm:pt>
    <dgm:pt modelId="{BED4EB69-5F4F-41EC-AC3A-C240EE06F057}" type="parTrans" cxnId="{06BC8766-62DE-48D2-A229-BD131B057224}">
      <dgm:prSet/>
      <dgm:spPr/>
      <dgm:t>
        <a:bodyPr/>
        <a:lstStyle/>
        <a:p>
          <a:endParaRPr lang="en-US"/>
        </a:p>
      </dgm:t>
    </dgm:pt>
    <dgm:pt modelId="{EFC58365-A0DC-4C36-AD36-A34EEB028C27}" type="sibTrans" cxnId="{06BC8766-62DE-48D2-A229-BD131B057224}">
      <dgm:prSet/>
      <dgm:spPr/>
      <dgm:t>
        <a:bodyPr/>
        <a:lstStyle/>
        <a:p>
          <a:endParaRPr lang="en-US"/>
        </a:p>
      </dgm:t>
    </dgm:pt>
    <dgm:pt modelId="{FAC5AAF0-EF61-4B9C-8029-8B8C29A58CF1}">
      <dgm:prSet phldrT="[Texto]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US" dirty="0">
            <a:solidFill>
              <a:schemeClr val="bg1"/>
            </a:solidFill>
          </a:endParaRPr>
        </a:p>
      </dgm:t>
    </dgm:pt>
    <dgm:pt modelId="{1053E6D9-4520-431E-995D-A7B842C97737}" type="parTrans" cxnId="{6C0BB0B7-DEC9-49D7-8A4F-AA4993F47BB8}">
      <dgm:prSet/>
      <dgm:spPr/>
      <dgm:t>
        <a:bodyPr/>
        <a:lstStyle/>
        <a:p>
          <a:endParaRPr lang="en-US"/>
        </a:p>
      </dgm:t>
    </dgm:pt>
    <dgm:pt modelId="{D606ABF5-A7E0-45A9-B122-F51C110CBA26}" type="sibTrans" cxnId="{6C0BB0B7-DEC9-49D7-8A4F-AA4993F47BB8}">
      <dgm:prSet/>
      <dgm:spPr/>
      <dgm:t>
        <a:bodyPr/>
        <a:lstStyle/>
        <a:p>
          <a:endParaRPr lang="en-US"/>
        </a:p>
      </dgm:t>
    </dgm:pt>
    <dgm:pt modelId="{10DB271E-AB98-4BFB-AD44-52FF8235EDC9}">
      <dgm:prSet phldrT="[Texto]" custT="1"/>
      <dgm:spPr/>
      <dgm:t>
        <a:bodyPr/>
        <a:lstStyle/>
        <a:p>
          <a:r>
            <a:rPr lang="en-US" sz="1800" b="1" dirty="0" smtClean="0"/>
            <a:t>No diagnosis access </a:t>
          </a:r>
          <a:endParaRPr lang="en-US" sz="1800" b="1" dirty="0"/>
        </a:p>
      </dgm:t>
    </dgm:pt>
    <dgm:pt modelId="{679111AE-24A1-4AF3-AC69-8FB235634E83}" type="parTrans" cxnId="{8073BDEC-DFB7-4DC0-BA52-063ECE86FCA9}">
      <dgm:prSet/>
      <dgm:spPr/>
      <dgm:t>
        <a:bodyPr/>
        <a:lstStyle/>
        <a:p>
          <a:endParaRPr lang="en-US"/>
        </a:p>
      </dgm:t>
    </dgm:pt>
    <dgm:pt modelId="{3E1DD9FC-7B88-474F-8244-3094FA2714EF}" type="sibTrans" cxnId="{8073BDEC-DFB7-4DC0-BA52-063ECE86FCA9}">
      <dgm:prSet/>
      <dgm:spPr/>
      <dgm:t>
        <a:bodyPr/>
        <a:lstStyle/>
        <a:p>
          <a:endParaRPr lang="en-US"/>
        </a:p>
      </dgm:t>
    </dgm:pt>
    <dgm:pt modelId="{2EA1FC81-D2A8-4587-82E2-1F8B886D54A0}">
      <dgm:prSet phldrT="[Texto]" custT="1"/>
      <dgm:spPr/>
      <dgm:t>
        <a:bodyPr/>
        <a:lstStyle/>
        <a:p>
          <a:r>
            <a:rPr lang="en-US" sz="2400" b="1" dirty="0" smtClean="0"/>
            <a:t>Asymptomatic</a:t>
          </a:r>
          <a:endParaRPr lang="en-US" sz="2400" b="1" dirty="0"/>
        </a:p>
      </dgm:t>
    </dgm:pt>
    <dgm:pt modelId="{2E38A247-9386-4270-8BD4-40CD7F74F911}" type="parTrans" cxnId="{70F7ECA7-821B-406D-BA55-72F1059C0C21}">
      <dgm:prSet/>
      <dgm:spPr/>
      <dgm:t>
        <a:bodyPr/>
        <a:lstStyle/>
        <a:p>
          <a:endParaRPr lang="en-US"/>
        </a:p>
      </dgm:t>
    </dgm:pt>
    <dgm:pt modelId="{9C54175E-D7CC-4A10-AD40-DC1AB1AD0778}" type="sibTrans" cxnId="{70F7ECA7-821B-406D-BA55-72F1059C0C21}">
      <dgm:prSet/>
      <dgm:spPr/>
      <dgm:t>
        <a:bodyPr/>
        <a:lstStyle/>
        <a:p>
          <a:endParaRPr lang="en-US"/>
        </a:p>
      </dgm:t>
    </dgm:pt>
    <dgm:pt modelId="{1B06FBDE-111B-4050-B530-0FBF168D878C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sz="1500" b="1" dirty="0" smtClean="0"/>
            <a:t>Submicroscopic</a:t>
          </a:r>
          <a:endParaRPr lang="en-US" sz="1500" b="1" dirty="0"/>
        </a:p>
      </dgm:t>
    </dgm:pt>
    <dgm:pt modelId="{09ED4624-3623-4F41-8429-7CB22FC5AE15}" type="parTrans" cxnId="{AF85CFCF-3B75-45D8-AD2B-49797FF14EA2}">
      <dgm:prSet/>
      <dgm:spPr/>
      <dgm:t>
        <a:bodyPr/>
        <a:lstStyle/>
        <a:p>
          <a:endParaRPr lang="en-US"/>
        </a:p>
      </dgm:t>
    </dgm:pt>
    <dgm:pt modelId="{BF38E76C-7424-45A0-AA12-E9F27281047C}" type="sibTrans" cxnId="{AF85CFCF-3B75-45D8-AD2B-49797FF14EA2}">
      <dgm:prSet/>
      <dgm:spPr/>
      <dgm:t>
        <a:bodyPr/>
        <a:lstStyle/>
        <a:p>
          <a:endParaRPr lang="en-US"/>
        </a:p>
      </dgm:t>
    </dgm:pt>
    <dgm:pt modelId="{A74DD366-E4A2-422D-90AC-30EB7CA2755D}" type="pres">
      <dgm:prSet presAssocID="{0150CC61-0527-458C-AA10-4A1ADF851DB9}" presName="Name0" presStyleCnt="0">
        <dgm:presLayoutVars>
          <dgm:dir/>
          <dgm:animLvl val="lvl"/>
          <dgm:resizeHandles val="exact"/>
        </dgm:presLayoutVars>
      </dgm:prSet>
      <dgm:spPr/>
    </dgm:pt>
    <dgm:pt modelId="{FC61B75A-CA9E-4F01-806E-8C9B307E09BA}" type="pres">
      <dgm:prSet presAssocID="{9D72376D-0FDA-4435-A39D-3CB7E602116D}" presName="Name8" presStyleCnt="0"/>
      <dgm:spPr/>
    </dgm:pt>
    <dgm:pt modelId="{5F1359A6-FB46-493F-9DEC-1FB96170F080}" type="pres">
      <dgm:prSet presAssocID="{9D72376D-0FDA-4435-A39D-3CB7E602116D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6A4BC3-EE65-4C34-800E-91D903D60B45}" type="pres">
      <dgm:prSet presAssocID="{9D72376D-0FDA-4435-A39D-3CB7E60211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E19CE9-818D-47A4-995F-FD73A70ECF5A}" type="pres">
      <dgm:prSet presAssocID="{FAC5AAF0-EF61-4B9C-8029-8B8C29A58CF1}" presName="Name8" presStyleCnt="0"/>
      <dgm:spPr/>
    </dgm:pt>
    <dgm:pt modelId="{FA6FCE18-07AF-4328-94E8-FC817485F7E7}" type="pres">
      <dgm:prSet presAssocID="{FAC5AAF0-EF61-4B9C-8029-8B8C29A58CF1}" presName="level" presStyleLbl="node1" presStyleIdx="1" presStyleCnt="5" custScaleY="4216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FCF5C2-DB4B-41CB-B00B-BB78A110A51B}" type="pres">
      <dgm:prSet presAssocID="{FAC5AAF0-EF61-4B9C-8029-8B8C29A58CF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4D3AF5-8946-4DF9-AB71-FBA389F3B98F}" type="pres">
      <dgm:prSet presAssocID="{1B06FBDE-111B-4050-B530-0FBF168D878C}" presName="Name8" presStyleCnt="0"/>
      <dgm:spPr/>
    </dgm:pt>
    <dgm:pt modelId="{BC1490C8-3678-4B1D-9E86-7C63FE303FCA}" type="pres">
      <dgm:prSet presAssocID="{1B06FBDE-111B-4050-B530-0FBF168D878C}" presName="level" presStyleLbl="node1" presStyleIdx="2" presStyleCnt="5" custScaleY="634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99E1B9-33DE-4F9E-8CC9-99B2406553A1}" type="pres">
      <dgm:prSet presAssocID="{1B06FBDE-111B-4050-B530-0FBF168D878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3D95B3-6711-4294-8149-996D875478D8}" type="pres">
      <dgm:prSet presAssocID="{10DB271E-AB98-4BFB-AD44-52FF8235EDC9}" presName="Name8" presStyleCnt="0"/>
      <dgm:spPr/>
    </dgm:pt>
    <dgm:pt modelId="{C70BD409-C4EC-4517-B4E4-1721238DA996}" type="pres">
      <dgm:prSet presAssocID="{10DB271E-AB98-4BFB-AD44-52FF8235EDC9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664E29-FCBF-44FC-81F3-3E19C12EF0F4}" type="pres">
      <dgm:prSet presAssocID="{10DB271E-AB98-4BFB-AD44-52FF8235EDC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614220-7225-4C7C-B82F-4FECA2C82AFA}" type="pres">
      <dgm:prSet presAssocID="{2EA1FC81-D2A8-4587-82E2-1F8B886D54A0}" presName="Name8" presStyleCnt="0"/>
      <dgm:spPr/>
    </dgm:pt>
    <dgm:pt modelId="{6FAC752D-D120-4D51-B252-1F6F6775B303}" type="pres">
      <dgm:prSet presAssocID="{2EA1FC81-D2A8-4587-82E2-1F8B886D54A0}" presName="level" presStyleLbl="node1" presStyleIdx="4" presStyleCnt="5" custScaleY="1526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5EE142-B58E-4719-A508-891F6ACA872D}" type="pres">
      <dgm:prSet presAssocID="{2EA1FC81-D2A8-4587-82E2-1F8B886D54A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EF9CB8-DBF4-488B-9DB2-5D42F8A6390F}" type="presOf" srcId="{1B06FBDE-111B-4050-B530-0FBF168D878C}" destId="{BC1490C8-3678-4B1D-9E86-7C63FE303FCA}" srcOrd="0" destOrd="0" presId="urn:microsoft.com/office/officeart/2005/8/layout/pyramid1"/>
    <dgm:cxn modelId="{6C0BB0B7-DEC9-49D7-8A4F-AA4993F47BB8}" srcId="{0150CC61-0527-458C-AA10-4A1ADF851DB9}" destId="{FAC5AAF0-EF61-4B9C-8029-8B8C29A58CF1}" srcOrd="1" destOrd="0" parTransId="{1053E6D9-4520-431E-995D-A7B842C97737}" sibTransId="{D606ABF5-A7E0-45A9-B122-F51C110CBA26}"/>
    <dgm:cxn modelId="{AF85CFCF-3B75-45D8-AD2B-49797FF14EA2}" srcId="{0150CC61-0527-458C-AA10-4A1ADF851DB9}" destId="{1B06FBDE-111B-4050-B530-0FBF168D878C}" srcOrd="2" destOrd="0" parTransId="{09ED4624-3623-4F41-8429-7CB22FC5AE15}" sibTransId="{BF38E76C-7424-45A0-AA12-E9F27281047C}"/>
    <dgm:cxn modelId="{F5406234-B535-4E67-88A4-133E78CEA445}" type="presOf" srcId="{1B06FBDE-111B-4050-B530-0FBF168D878C}" destId="{ED99E1B9-33DE-4F9E-8CC9-99B2406553A1}" srcOrd="1" destOrd="0" presId="urn:microsoft.com/office/officeart/2005/8/layout/pyramid1"/>
    <dgm:cxn modelId="{70F7ECA7-821B-406D-BA55-72F1059C0C21}" srcId="{0150CC61-0527-458C-AA10-4A1ADF851DB9}" destId="{2EA1FC81-D2A8-4587-82E2-1F8B886D54A0}" srcOrd="4" destOrd="0" parTransId="{2E38A247-9386-4270-8BD4-40CD7F74F911}" sibTransId="{9C54175E-D7CC-4A10-AD40-DC1AB1AD0778}"/>
    <dgm:cxn modelId="{8295543B-203D-4782-825E-ED0E090795A7}" type="presOf" srcId="{10DB271E-AB98-4BFB-AD44-52FF8235EDC9}" destId="{C70BD409-C4EC-4517-B4E4-1721238DA996}" srcOrd="0" destOrd="0" presId="urn:microsoft.com/office/officeart/2005/8/layout/pyramid1"/>
    <dgm:cxn modelId="{4F894FD2-4554-4694-A8F9-F50CBA76D801}" type="presOf" srcId="{9D72376D-0FDA-4435-A39D-3CB7E602116D}" destId="{5F1359A6-FB46-493F-9DEC-1FB96170F080}" srcOrd="0" destOrd="0" presId="urn:microsoft.com/office/officeart/2005/8/layout/pyramid1"/>
    <dgm:cxn modelId="{6A3833B3-B52B-45DA-8195-4AA7F688A411}" type="presOf" srcId="{FAC5AAF0-EF61-4B9C-8029-8B8C29A58CF1}" destId="{FA6FCE18-07AF-4328-94E8-FC817485F7E7}" srcOrd="0" destOrd="0" presId="urn:microsoft.com/office/officeart/2005/8/layout/pyramid1"/>
    <dgm:cxn modelId="{CC2874FE-6747-41E6-9031-6A74B3812EA7}" type="presOf" srcId="{2EA1FC81-D2A8-4587-82E2-1F8B886D54A0}" destId="{6FAC752D-D120-4D51-B252-1F6F6775B303}" srcOrd="0" destOrd="0" presId="urn:microsoft.com/office/officeart/2005/8/layout/pyramid1"/>
    <dgm:cxn modelId="{1DE0A544-E055-4EE2-B7C1-DF85E1833233}" type="presOf" srcId="{FAC5AAF0-EF61-4B9C-8029-8B8C29A58CF1}" destId="{A1FCF5C2-DB4B-41CB-B00B-BB78A110A51B}" srcOrd="1" destOrd="0" presId="urn:microsoft.com/office/officeart/2005/8/layout/pyramid1"/>
    <dgm:cxn modelId="{06BC8766-62DE-48D2-A229-BD131B057224}" srcId="{0150CC61-0527-458C-AA10-4A1ADF851DB9}" destId="{9D72376D-0FDA-4435-A39D-3CB7E602116D}" srcOrd="0" destOrd="0" parTransId="{BED4EB69-5F4F-41EC-AC3A-C240EE06F057}" sibTransId="{EFC58365-A0DC-4C36-AD36-A34EEB028C27}"/>
    <dgm:cxn modelId="{19944546-E8A2-4E82-84BC-8767EE18A284}" type="presOf" srcId="{10DB271E-AB98-4BFB-AD44-52FF8235EDC9}" destId="{E7664E29-FCBF-44FC-81F3-3E19C12EF0F4}" srcOrd="1" destOrd="0" presId="urn:microsoft.com/office/officeart/2005/8/layout/pyramid1"/>
    <dgm:cxn modelId="{8073BDEC-DFB7-4DC0-BA52-063ECE86FCA9}" srcId="{0150CC61-0527-458C-AA10-4A1ADF851DB9}" destId="{10DB271E-AB98-4BFB-AD44-52FF8235EDC9}" srcOrd="3" destOrd="0" parTransId="{679111AE-24A1-4AF3-AC69-8FB235634E83}" sibTransId="{3E1DD9FC-7B88-474F-8244-3094FA2714EF}"/>
    <dgm:cxn modelId="{A6DA6830-4C8A-4EC4-8144-9C0EE029295B}" type="presOf" srcId="{2EA1FC81-D2A8-4587-82E2-1F8B886D54A0}" destId="{315EE142-B58E-4719-A508-891F6ACA872D}" srcOrd="1" destOrd="0" presId="urn:microsoft.com/office/officeart/2005/8/layout/pyramid1"/>
    <dgm:cxn modelId="{99C1FA58-5D28-4692-90AC-0AB13124F51E}" type="presOf" srcId="{9D72376D-0FDA-4435-A39D-3CB7E602116D}" destId="{F36A4BC3-EE65-4C34-800E-91D903D60B45}" srcOrd="1" destOrd="0" presId="urn:microsoft.com/office/officeart/2005/8/layout/pyramid1"/>
    <dgm:cxn modelId="{A098A994-C8BD-496C-9234-ADF4135D060E}" type="presOf" srcId="{0150CC61-0527-458C-AA10-4A1ADF851DB9}" destId="{A74DD366-E4A2-422D-90AC-30EB7CA2755D}" srcOrd="0" destOrd="0" presId="urn:microsoft.com/office/officeart/2005/8/layout/pyramid1"/>
    <dgm:cxn modelId="{F38D8275-ED05-4F77-A5E8-54D460E10100}" type="presParOf" srcId="{A74DD366-E4A2-422D-90AC-30EB7CA2755D}" destId="{FC61B75A-CA9E-4F01-806E-8C9B307E09BA}" srcOrd="0" destOrd="0" presId="urn:microsoft.com/office/officeart/2005/8/layout/pyramid1"/>
    <dgm:cxn modelId="{9D8261A3-015A-4E2A-A006-337035FA60A7}" type="presParOf" srcId="{FC61B75A-CA9E-4F01-806E-8C9B307E09BA}" destId="{5F1359A6-FB46-493F-9DEC-1FB96170F080}" srcOrd="0" destOrd="0" presId="urn:microsoft.com/office/officeart/2005/8/layout/pyramid1"/>
    <dgm:cxn modelId="{140A97F5-3C26-41B5-A3F6-085BC3C0300C}" type="presParOf" srcId="{FC61B75A-CA9E-4F01-806E-8C9B307E09BA}" destId="{F36A4BC3-EE65-4C34-800E-91D903D60B45}" srcOrd="1" destOrd="0" presId="urn:microsoft.com/office/officeart/2005/8/layout/pyramid1"/>
    <dgm:cxn modelId="{F9B46A1B-117B-4CC2-BD3C-D70895A93D3F}" type="presParOf" srcId="{A74DD366-E4A2-422D-90AC-30EB7CA2755D}" destId="{00E19CE9-818D-47A4-995F-FD73A70ECF5A}" srcOrd="1" destOrd="0" presId="urn:microsoft.com/office/officeart/2005/8/layout/pyramid1"/>
    <dgm:cxn modelId="{6F919F7B-3D47-4073-B055-52A52A1AC008}" type="presParOf" srcId="{00E19CE9-818D-47A4-995F-FD73A70ECF5A}" destId="{FA6FCE18-07AF-4328-94E8-FC817485F7E7}" srcOrd="0" destOrd="0" presId="urn:microsoft.com/office/officeart/2005/8/layout/pyramid1"/>
    <dgm:cxn modelId="{F437E77C-CFFE-4BCC-996B-793732C58A5E}" type="presParOf" srcId="{00E19CE9-818D-47A4-995F-FD73A70ECF5A}" destId="{A1FCF5C2-DB4B-41CB-B00B-BB78A110A51B}" srcOrd="1" destOrd="0" presId="urn:microsoft.com/office/officeart/2005/8/layout/pyramid1"/>
    <dgm:cxn modelId="{4D67B7F0-DEBE-4148-8EA7-4FD1A0A4BBD7}" type="presParOf" srcId="{A74DD366-E4A2-422D-90AC-30EB7CA2755D}" destId="{994D3AF5-8946-4DF9-AB71-FBA389F3B98F}" srcOrd="2" destOrd="0" presId="urn:microsoft.com/office/officeart/2005/8/layout/pyramid1"/>
    <dgm:cxn modelId="{E214CB46-E17A-424F-BB70-0CB6FD94A754}" type="presParOf" srcId="{994D3AF5-8946-4DF9-AB71-FBA389F3B98F}" destId="{BC1490C8-3678-4B1D-9E86-7C63FE303FCA}" srcOrd="0" destOrd="0" presId="urn:microsoft.com/office/officeart/2005/8/layout/pyramid1"/>
    <dgm:cxn modelId="{B0965B36-9953-44E2-AFAB-CF460A97FD3C}" type="presParOf" srcId="{994D3AF5-8946-4DF9-AB71-FBA389F3B98F}" destId="{ED99E1B9-33DE-4F9E-8CC9-99B2406553A1}" srcOrd="1" destOrd="0" presId="urn:microsoft.com/office/officeart/2005/8/layout/pyramid1"/>
    <dgm:cxn modelId="{898A7A8C-2221-4A5E-A210-66D36E5D1898}" type="presParOf" srcId="{A74DD366-E4A2-422D-90AC-30EB7CA2755D}" destId="{3E3D95B3-6711-4294-8149-996D875478D8}" srcOrd="3" destOrd="0" presId="urn:microsoft.com/office/officeart/2005/8/layout/pyramid1"/>
    <dgm:cxn modelId="{03A2E15B-D0A3-49B2-98C3-B0D1D0864F3E}" type="presParOf" srcId="{3E3D95B3-6711-4294-8149-996D875478D8}" destId="{C70BD409-C4EC-4517-B4E4-1721238DA996}" srcOrd="0" destOrd="0" presId="urn:microsoft.com/office/officeart/2005/8/layout/pyramid1"/>
    <dgm:cxn modelId="{2C359A66-80F1-4626-B871-9CF0F9E58F81}" type="presParOf" srcId="{3E3D95B3-6711-4294-8149-996D875478D8}" destId="{E7664E29-FCBF-44FC-81F3-3E19C12EF0F4}" srcOrd="1" destOrd="0" presId="urn:microsoft.com/office/officeart/2005/8/layout/pyramid1"/>
    <dgm:cxn modelId="{E5F3BD26-2A7C-4763-8ACA-19998D4F477B}" type="presParOf" srcId="{A74DD366-E4A2-422D-90AC-30EB7CA2755D}" destId="{35614220-7225-4C7C-B82F-4FECA2C82AFA}" srcOrd="4" destOrd="0" presId="urn:microsoft.com/office/officeart/2005/8/layout/pyramid1"/>
    <dgm:cxn modelId="{992D2F21-017C-40AF-B7D7-A18213FF4489}" type="presParOf" srcId="{35614220-7225-4C7C-B82F-4FECA2C82AFA}" destId="{6FAC752D-D120-4D51-B252-1F6F6775B303}" srcOrd="0" destOrd="0" presId="urn:microsoft.com/office/officeart/2005/8/layout/pyramid1"/>
    <dgm:cxn modelId="{D57BE2D7-F728-4EAF-9992-3A68E955180A}" type="presParOf" srcId="{35614220-7225-4C7C-B82F-4FECA2C82AFA}" destId="{315EE142-B58E-4719-A508-891F6ACA872D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9F362E-A264-4739-9664-BD14D50ACE3E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F53DC-F722-401A-9D18-C2D57D93153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2933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3FF16D-CCCA-4861-98DC-EABA4E3971A6}" type="slidenum">
              <a:rPr lang="en-US"/>
              <a:pPr/>
              <a:t>11</a:t>
            </a:fld>
            <a:endParaRPr lang="en-US"/>
          </a:p>
        </p:txBody>
      </p:sp>
      <p:sp>
        <p:nvSpPr>
          <p:cNvPr id="387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793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3FF16D-CCCA-4861-98DC-EABA4E3971A6}" type="slidenum">
              <a:rPr lang="en-US"/>
              <a:pPr/>
              <a:t>12</a:t>
            </a:fld>
            <a:endParaRPr lang="en-US"/>
          </a:p>
        </p:txBody>
      </p:sp>
      <p:sp>
        <p:nvSpPr>
          <p:cNvPr id="387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endParaRPr lang="de-DE" sz="1000" b="0" i="0" baseline="0" dirty="0" smtClean="0"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377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Solo </a:t>
            </a:r>
            <a:r>
              <a:rPr lang="en-US" dirty="0" err="1" smtClean="0"/>
              <a:t>vemos</a:t>
            </a:r>
            <a:r>
              <a:rPr lang="en-US" dirty="0" smtClean="0"/>
              <a:t> los </a:t>
            </a:r>
            <a:r>
              <a:rPr lang="en-US" dirty="0" err="1" smtClean="0"/>
              <a:t>ojos</a:t>
            </a:r>
            <a:r>
              <a:rPr lang="en-US" dirty="0" smtClean="0"/>
              <a:t> del </a:t>
            </a:r>
            <a:r>
              <a:rPr lang="en-US" dirty="0" err="1" smtClean="0"/>
              <a:t>Hipopotamos</a:t>
            </a:r>
            <a:r>
              <a:rPr lang="en-US" dirty="0" smtClean="0"/>
              <a:t>, no </a:t>
            </a:r>
            <a:r>
              <a:rPr lang="en-US" dirty="0" err="1" smtClean="0"/>
              <a:t>sabemos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tan </a:t>
            </a:r>
            <a:r>
              <a:rPr lang="en-US" dirty="0" err="1" smtClean="0"/>
              <a:t>grande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F53DC-F722-401A-9D18-C2D57D931530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0777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3D2E91-3BFC-4E00-AC29-72EF78F839B9}" type="slidenum">
              <a:rPr lang="en-US"/>
              <a:pPr/>
              <a:t>19</a:t>
            </a:fld>
            <a:endParaRPr lang="en-US"/>
          </a:p>
        </p:txBody>
      </p:sp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191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189D44B-CD8D-4EBF-B856-D7CD97F7F4CB}" type="slidenum">
              <a:rPr lang="es-ES" smtClean="0"/>
              <a:pPr>
                <a:defRPr/>
              </a:pPr>
              <a:t>25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45144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15FF8-C9A3-4B30-87F0-AC3A957AE52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92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15FF8-C9A3-4B30-87F0-AC3A957AE52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41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634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8534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6486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3CBED-2BEC-4CFC-A1B0-F6ACC84F5B07}" type="slidenum">
              <a:rPr lang="fr-CH"/>
              <a:pPr>
                <a:defRPr/>
              </a:pPr>
              <a:t>‹Nº›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7172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2/19/2014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8755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60022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59054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197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51592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0975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3693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420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887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5749F-FA96-4717-94BA-B985161E96E2}" type="datetimeFigureOut">
              <a:rPr lang="es-CO" smtClean="0"/>
              <a:t>19/02/2014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6A08C-C1C0-4562-BC2A-7E244A14BEE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097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e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12" Type="http://schemas.openxmlformats.org/officeDocument/2006/relationships/image" Target="../media/image4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emf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emf"/><Relationship Id="rId1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loopamp.eiken.co.jp/e/lamp/anim.html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3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image" Target="../media/image56.jpeg"/><Relationship Id="rId7" Type="http://schemas.openxmlformats.org/officeDocument/2006/relationships/package" Target="../embeddings/Hoja_de_c_lculo_de_Microsoft_Excel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8.png"/><Relationship Id="rId4" Type="http://schemas.openxmlformats.org/officeDocument/2006/relationships/image" Target="../media/image57.jpeg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0.png"/><Relationship Id="rId5" Type="http://schemas.openxmlformats.org/officeDocument/2006/relationships/image" Target="../media/image59.emf"/><Relationship Id="rId4" Type="http://schemas.openxmlformats.org/officeDocument/2006/relationships/package" Target="../embeddings/Hoja_de_c_lculo_de_Microsoft_Excel2.xlsx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7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png"/><Relationship Id="rId4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4"/>
          <a:stretch/>
        </p:blipFill>
        <p:spPr>
          <a:xfrm>
            <a:off x="0" y="0"/>
            <a:ext cx="12192000" cy="6885384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03512" y="764704"/>
            <a:ext cx="9299376" cy="624863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ES" sz="5200" b="1" dirty="0">
                <a:solidFill>
                  <a:srgbClr val="C00000"/>
                </a:solidFill>
              </a:rPr>
              <a:t>Herramientas III: Diagnóstico para la eliminación</a:t>
            </a:r>
            <a: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endParaRPr lang="en-US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endParaRPr lang="en-US" sz="2800" b="1" dirty="0">
              <a:latin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2800" b="1" dirty="0">
                <a:latin typeface="Arial" charset="0"/>
                <a:cs typeface="Arial" charset="0"/>
              </a:rPr>
              <a:t>Andres Vallejo, Ph.D.</a:t>
            </a:r>
          </a:p>
          <a:p>
            <a:pPr marL="0" indent="0" algn="ctr">
              <a:buNone/>
            </a:pPr>
            <a:endParaRPr lang="pt-BR" sz="2400" b="1" dirty="0" smtClean="0"/>
          </a:p>
          <a:p>
            <a:pPr marL="0" indent="0" algn="ctr">
              <a:buNone/>
            </a:pPr>
            <a:endParaRPr lang="pt-BR" sz="2400" b="1" dirty="0"/>
          </a:p>
          <a:p>
            <a:pPr marL="0" indent="0" algn="ctr">
              <a:buNone/>
            </a:pPr>
            <a:r>
              <a:rPr lang="es-ES" sz="1600" i="1" dirty="0" smtClean="0">
                <a:solidFill>
                  <a:srgbClr val="000000"/>
                </a:solidFill>
                <a:latin typeface="Cambria,Italic"/>
              </a:rPr>
              <a:t>     </a:t>
            </a:r>
            <a:r>
              <a:rPr lang="es-ES" sz="1400" i="1" dirty="0" smtClean="0">
                <a:solidFill>
                  <a:srgbClr val="000000"/>
                </a:solidFill>
                <a:latin typeface="Cambria,Italic"/>
              </a:rPr>
              <a:t>Curso </a:t>
            </a:r>
            <a:r>
              <a:rPr lang="es-ES" sz="1400" i="1" dirty="0">
                <a:solidFill>
                  <a:srgbClr val="000000"/>
                </a:solidFill>
                <a:latin typeface="Cambria,Italic"/>
              </a:rPr>
              <a:t>de actualización para la</a:t>
            </a:r>
          </a:p>
          <a:p>
            <a:pPr marL="0" indent="0" algn="ctr">
              <a:buNone/>
            </a:pPr>
            <a:r>
              <a:rPr lang="en-US" sz="2000" b="1" i="1" dirty="0" err="1">
                <a:solidFill>
                  <a:srgbClr val="E46D0A"/>
                </a:solidFill>
                <a:latin typeface="Cambria,BoldItalic"/>
              </a:rPr>
              <a:t>Eliminación</a:t>
            </a:r>
            <a:r>
              <a:rPr lang="en-US" sz="2000" b="1" i="1" dirty="0">
                <a:solidFill>
                  <a:srgbClr val="E46D0A"/>
                </a:solidFill>
                <a:latin typeface="Cambria,BoldItalic"/>
              </a:rPr>
              <a:t> de </a:t>
            </a:r>
            <a:r>
              <a:rPr lang="en-US" sz="2000" b="1" i="1" dirty="0" smtClean="0">
                <a:solidFill>
                  <a:srgbClr val="E46D0A"/>
                </a:solidFill>
                <a:latin typeface="Cambria,BoldItalic"/>
              </a:rPr>
              <a:t>la Malaria </a:t>
            </a:r>
            <a:r>
              <a:rPr lang="en-US" sz="2000" b="1" i="1" dirty="0">
                <a:solidFill>
                  <a:srgbClr val="E46D0A"/>
                </a:solidFill>
                <a:latin typeface="Cambria,BoldItalic"/>
              </a:rPr>
              <a:t>en</a:t>
            </a:r>
          </a:p>
          <a:p>
            <a:pPr marL="0" indent="0" algn="ctr">
              <a:buNone/>
            </a:pPr>
            <a:r>
              <a:rPr lang="en-US" sz="2000" b="1" i="1" dirty="0" err="1">
                <a:solidFill>
                  <a:srgbClr val="E46D0A"/>
                </a:solidFill>
                <a:latin typeface="Cambria,BoldItalic"/>
              </a:rPr>
              <a:t>Mesoamérica</a:t>
            </a:r>
            <a:r>
              <a:rPr lang="en-US" sz="2000" b="1" i="1" dirty="0">
                <a:solidFill>
                  <a:srgbClr val="E46D0A"/>
                </a:solidFill>
                <a:latin typeface="Cambria,BoldItalic"/>
              </a:rPr>
              <a:t> </a:t>
            </a:r>
            <a:r>
              <a:rPr lang="en-US" sz="2000" b="1" i="1" dirty="0" smtClean="0">
                <a:solidFill>
                  <a:srgbClr val="E46D0A"/>
                </a:solidFill>
                <a:latin typeface="Cambria,BoldItalic"/>
              </a:rPr>
              <a:t>y La Española</a:t>
            </a:r>
          </a:p>
          <a:p>
            <a:endParaRPr lang="en-US" sz="2400" b="1" i="1" dirty="0" smtClean="0"/>
          </a:p>
          <a:p>
            <a:endParaRPr lang="en-US" sz="2400" b="1" i="1" dirty="0" smtClean="0"/>
          </a:p>
          <a:p>
            <a:pPr marL="0" indent="0" algn="ctr">
              <a:buNone/>
            </a:pPr>
            <a:r>
              <a:rPr lang="es-ES" sz="1900" b="1" dirty="0">
                <a:latin typeface="Cambria,Bold"/>
              </a:rPr>
              <a:t>16 – 21 de febrero de 2014</a:t>
            </a:r>
          </a:p>
          <a:p>
            <a:pPr marL="0" indent="0" algn="ctr">
              <a:buNone/>
            </a:pPr>
            <a:r>
              <a:rPr lang="en-US" sz="1900" b="1" dirty="0">
                <a:latin typeface="Cambria,Bold"/>
              </a:rPr>
              <a:t>San Salvador, El Salvador</a:t>
            </a:r>
            <a:endParaRPr lang="es-MX" sz="1900" b="1" i="1" dirty="0"/>
          </a:p>
        </p:txBody>
      </p:sp>
      <p:pic>
        <p:nvPicPr>
          <p:cNvPr id="4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344" y="1528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3520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90530" y="44624"/>
            <a:ext cx="9891869" cy="100325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Validacion</a:t>
            </a:r>
            <a:r>
              <a:rPr lang="en-US" b="1" dirty="0" smtClean="0">
                <a:solidFill>
                  <a:schemeClr val="bg1"/>
                </a:solidFill>
              </a:rPr>
              <a:t> en campo de un </a:t>
            </a:r>
            <a:r>
              <a:rPr lang="en-US" b="1" dirty="0" err="1" smtClean="0">
                <a:solidFill>
                  <a:schemeClr val="bg1"/>
                </a:solidFill>
              </a:rPr>
              <a:t>dispositivo</a:t>
            </a:r>
            <a:r>
              <a:rPr lang="en-US" b="1" dirty="0" smtClean="0">
                <a:solidFill>
                  <a:schemeClr val="bg1"/>
                </a:solidFill>
              </a:rPr>
              <a:t> para </a:t>
            </a:r>
            <a:r>
              <a:rPr lang="en-US" b="1" dirty="0" err="1" smtClean="0">
                <a:solidFill>
                  <a:schemeClr val="bg1"/>
                </a:solidFill>
              </a:rPr>
              <a:t>lectura</a:t>
            </a:r>
            <a:r>
              <a:rPr lang="en-US" b="1" dirty="0" smtClean="0">
                <a:solidFill>
                  <a:schemeClr val="bg1"/>
                </a:solidFill>
              </a:rPr>
              <a:t> de PDR Pf/</a:t>
            </a:r>
            <a:r>
              <a:rPr lang="en-US" b="1" dirty="0" err="1" smtClean="0">
                <a:solidFill>
                  <a:schemeClr val="bg1"/>
                </a:solidFill>
              </a:rPr>
              <a:t>Pv</a:t>
            </a:r>
            <a:r>
              <a:rPr lang="en-US" b="1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4" y="1772816"/>
            <a:ext cx="3558976" cy="2371402"/>
          </a:xfrm>
          <a:prstGeom prst="rect">
            <a:avLst/>
          </a:prstGeom>
        </p:spPr>
      </p:pic>
      <p:sp>
        <p:nvSpPr>
          <p:cNvPr id="9" name="Marcador de contenido 2"/>
          <p:cNvSpPr>
            <a:spLocks noGrp="1"/>
          </p:cNvSpPr>
          <p:nvPr>
            <p:ph idx="1"/>
          </p:nvPr>
        </p:nvSpPr>
        <p:spPr>
          <a:xfrm>
            <a:off x="1271464" y="1432031"/>
            <a:ext cx="7632848" cy="3581145"/>
          </a:xfrm>
        </p:spPr>
        <p:txBody>
          <a:bodyPr>
            <a:normAutofit lnSpcReduction="10000"/>
          </a:bodyPr>
          <a:lstStyle/>
          <a:p>
            <a:r>
              <a:rPr lang="en-US" sz="2400" dirty="0" err="1" smtClean="0"/>
              <a:t>Vigilacia</a:t>
            </a:r>
            <a:r>
              <a:rPr lang="en-US" sz="2400" dirty="0" smtClean="0"/>
              <a:t> </a:t>
            </a:r>
            <a:r>
              <a:rPr lang="en-US" sz="2400" dirty="0" err="1" smtClean="0"/>
              <a:t>pasiva</a:t>
            </a:r>
            <a:r>
              <a:rPr lang="en-US" sz="2400" dirty="0" smtClean="0"/>
              <a:t> en </a:t>
            </a:r>
            <a:r>
              <a:rPr lang="en-US" sz="2400" dirty="0" err="1" smtClean="0"/>
              <a:t>febriles</a:t>
            </a:r>
            <a:r>
              <a:rPr lang="en-US" sz="2400" dirty="0" smtClean="0"/>
              <a:t> </a:t>
            </a:r>
          </a:p>
          <a:p>
            <a:r>
              <a:rPr lang="en-US" sz="2400" dirty="0" err="1" smtClean="0"/>
              <a:t>Augosto</a:t>
            </a:r>
            <a:r>
              <a:rPr lang="en-US" sz="2400" dirty="0" smtClean="0"/>
              <a:t> 2011 a </a:t>
            </a:r>
            <a:r>
              <a:rPr lang="en-US" sz="2400" dirty="0" err="1" smtClean="0"/>
              <a:t>Enero</a:t>
            </a:r>
            <a:r>
              <a:rPr lang="en-US" sz="2400" dirty="0" smtClean="0"/>
              <a:t> 2012 </a:t>
            </a:r>
          </a:p>
          <a:p>
            <a:r>
              <a:rPr lang="en-US" sz="2400" dirty="0" err="1" smtClean="0"/>
              <a:t>Diagnostico</a:t>
            </a:r>
            <a:r>
              <a:rPr lang="en-US" sz="2400" dirty="0" smtClean="0"/>
              <a:t> de Malaria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PDR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err="1" smtClean="0"/>
              <a:t>Microscopia</a:t>
            </a:r>
            <a:endParaRPr lang="en-US" sz="20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RT-PCR </a:t>
            </a:r>
          </a:p>
          <a:p>
            <a:r>
              <a:rPr lang="es-CO" sz="2400" dirty="0" smtClean="0"/>
              <a:t>Gold Standard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err="1" smtClean="0"/>
              <a:t>Microscopia</a:t>
            </a:r>
            <a:r>
              <a:rPr lang="en-US" sz="2000" dirty="0" smtClean="0"/>
              <a:t> </a:t>
            </a:r>
            <a:r>
              <a:rPr lang="en-US" sz="2000" dirty="0" err="1" smtClean="0"/>
              <a:t>corregida</a:t>
            </a:r>
            <a:r>
              <a:rPr lang="en-US" sz="2000" dirty="0" smtClean="0"/>
              <a:t> </a:t>
            </a:r>
            <a:r>
              <a:rPr lang="en-US" sz="2000" dirty="0" err="1" smtClean="0"/>
              <a:t>por</a:t>
            </a:r>
            <a:r>
              <a:rPr lang="en-US" sz="2000" dirty="0" smtClean="0"/>
              <a:t> PCR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 smtClean="0"/>
              <a:t>PCR </a:t>
            </a:r>
            <a:endParaRPr lang="en-US" sz="2000" dirty="0"/>
          </a:p>
        </p:txBody>
      </p:sp>
      <p:sp>
        <p:nvSpPr>
          <p:cNvPr id="10" name="Rectángulo 9"/>
          <p:cNvSpPr/>
          <p:nvPr/>
        </p:nvSpPr>
        <p:spPr>
          <a:xfrm>
            <a:off x="720219" y="4869160"/>
            <a:ext cx="10873208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El </a:t>
            </a:r>
            <a:r>
              <a:rPr lang="en-US" sz="2400" dirty="0" err="1" smtClean="0"/>
              <a:t>desempeño</a:t>
            </a:r>
            <a:r>
              <a:rPr lang="en-US" sz="2400" dirty="0" smtClean="0"/>
              <a:t> del Deki </a:t>
            </a:r>
            <a:r>
              <a:rPr lang="en-US" sz="2400" dirty="0"/>
              <a:t>Reader </a:t>
            </a:r>
            <a:r>
              <a:rPr lang="en-US" sz="2400" dirty="0" err="1" smtClean="0"/>
              <a:t>fue</a:t>
            </a:r>
            <a:r>
              <a:rPr lang="en-US" sz="2400" dirty="0" smtClean="0"/>
              <a:t> </a:t>
            </a:r>
            <a:r>
              <a:rPr lang="en-US" sz="2400" b="1" dirty="0"/>
              <a:t>comparable </a:t>
            </a:r>
            <a:r>
              <a:rPr lang="en-US" sz="2400" b="1" dirty="0" smtClean="0"/>
              <a:t>a la </a:t>
            </a:r>
            <a:r>
              <a:rPr lang="en-US" sz="2400" b="1" dirty="0" err="1" smtClean="0"/>
              <a:t>interpretacion</a:t>
            </a:r>
            <a:r>
              <a:rPr lang="en-US" sz="2400" b="1" dirty="0" smtClean="0"/>
              <a:t> visual </a:t>
            </a:r>
            <a:r>
              <a:rPr lang="en-US" sz="2400" dirty="0" smtClean="0"/>
              <a:t>de PDRs </a:t>
            </a:r>
            <a:r>
              <a:rPr lang="en-US" sz="2400" dirty="0"/>
              <a:t>(</a:t>
            </a:r>
            <a:r>
              <a:rPr lang="en-US" sz="2400" dirty="0" err="1" smtClean="0"/>
              <a:t>concordancia</a:t>
            </a:r>
            <a:r>
              <a:rPr lang="en-US" sz="2400" dirty="0" smtClean="0"/>
              <a:t>  </a:t>
            </a:r>
            <a:r>
              <a:rPr lang="en-US" sz="2400" dirty="0"/>
              <a:t>&gt;98%) </a:t>
            </a:r>
            <a:r>
              <a:rPr lang="en-US" sz="2400" dirty="0" smtClean="0"/>
              <a:t>para </a:t>
            </a:r>
            <a:r>
              <a:rPr lang="en-US" sz="2400" dirty="0" err="1" smtClean="0"/>
              <a:t>las</a:t>
            </a:r>
            <a:r>
              <a:rPr lang="en-US" sz="2400" dirty="0" smtClean="0"/>
              <a:t> dos </a:t>
            </a:r>
            <a:r>
              <a:rPr lang="en-US" sz="2400" dirty="0" err="1" smtClean="0"/>
              <a:t>especies</a:t>
            </a:r>
            <a:r>
              <a:rPr lang="en-US" sz="2400" dirty="0" smtClean="0"/>
              <a:t>. </a:t>
            </a:r>
            <a:endParaRPr lang="en-US" sz="2400" dirty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err="1" smtClean="0"/>
              <a:t>Requiere</a:t>
            </a:r>
            <a:r>
              <a:rPr lang="en-US" sz="2400" dirty="0" smtClean="0"/>
              <a:t> </a:t>
            </a:r>
            <a:r>
              <a:rPr lang="en-US" sz="2400" b="1" dirty="0" err="1" smtClean="0"/>
              <a:t>conectividad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celular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estable</a:t>
            </a:r>
            <a:r>
              <a:rPr lang="en-US" sz="2400" dirty="0"/>
              <a:t>.</a:t>
            </a:r>
            <a:endParaRPr lang="en-US" sz="2400" b="1" dirty="0"/>
          </a:p>
        </p:txBody>
      </p:sp>
      <p:sp>
        <p:nvSpPr>
          <p:cNvPr id="11" name="Marcador de contenido 2"/>
          <p:cNvSpPr txBox="1">
            <a:spLocks/>
          </p:cNvSpPr>
          <p:nvPr/>
        </p:nvSpPr>
        <p:spPr bwMode="auto">
          <a:xfrm>
            <a:off x="8616280" y="6482172"/>
            <a:ext cx="3559159" cy="345344"/>
          </a:xfrm>
          <a:prstGeom prst="rect">
            <a:avLst/>
          </a:prstGeom>
          <a:ln w="12700" cap="flat" cmpd="sng" algn="ctr">
            <a:solidFill>
              <a:schemeClr val="dk1"/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sz="1400" dirty="0" smtClean="0"/>
              <a:t>Herrera, et al. Malaria Journal,2014 (In Press)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7892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64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2538705" y="264880"/>
            <a:ext cx="8121868" cy="6334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s-CO" sz="3600" b="1" dirty="0">
                <a:solidFill>
                  <a:schemeClr val="bg1"/>
                </a:solidFill>
              </a:rPr>
              <a:t>Desarrollo de un kit LAMP para Pan/</a:t>
            </a:r>
            <a:r>
              <a:rPr lang="es-CO" sz="3600" b="1" dirty="0" err="1">
                <a:solidFill>
                  <a:schemeClr val="bg1"/>
                </a:solidFill>
              </a:rPr>
              <a:t>Pf</a:t>
            </a:r>
            <a:r>
              <a:rPr lang="es-CO" sz="3600" b="1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82546" y="1588228"/>
            <a:ext cx="2198551" cy="5136165"/>
            <a:chOff x="35496" y="836712"/>
            <a:chExt cx="2550481" cy="5904656"/>
          </a:xfrm>
        </p:grpSpPr>
        <p:pic>
          <p:nvPicPr>
            <p:cNvPr id="1030" name="Picture 6" descr="IMG_164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3717032"/>
              <a:ext cx="1637282" cy="1224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 descr="P251010_12"/>
            <p:cNvPicPr>
              <a:picLocks noChangeAspect="1" noChangeArrowheads="1"/>
            </p:cNvPicPr>
            <p:nvPr/>
          </p:nvPicPr>
          <p:blipFill>
            <a:blip r:embed="rId4" cstate="print"/>
            <a:srcRect l="29163" t="19443" r="29163" b="34996"/>
            <a:stretch>
              <a:fillRect/>
            </a:stretch>
          </p:blipFill>
          <p:spPr bwMode="auto">
            <a:xfrm>
              <a:off x="550805" y="1886971"/>
              <a:ext cx="1426443" cy="1169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2" name="Group 31"/>
            <p:cNvGrpSpPr/>
            <p:nvPr/>
          </p:nvGrpSpPr>
          <p:grpSpPr>
            <a:xfrm>
              <a:off x="179512" y="5524780"/>
              <a:ext cx="1926704" cy="928556"/>
              <a:chOff x="323528" y="4653136"/>
              <a:chExt cx="1926704" cy="928556"/>
            </a:xfrm>
          </p:grpSpPr>
          <p:pic>
            <p:nvPicPr>
              <p:cNvPr id="28" name="Picture 24" descr="1-3-5-1-4-2-1-3-2-0-0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35556" t="33333" r="22221" b="20000"/>
              <a:stretch>
                <a:fillRect/>
              </a:stretch>
            </p:blipFill>
            <p:spPr bwMode="auto">
              <a:xfrm>
                <a:off x="323528" y="4653136"/>
                <a:ext cx="925037" cy="864096"/>
              </a:xfrm>
              <a:prstGeom prst="rect">
                <a:avLst/>
              </a:prstGeom>
              <a:noFill/>
            </p:spPr>
          </p:pic>
          <p:pic>
            <p:nvPicPr>
              <p:cNvPr id="29" name="Picture 28" descr="13_chelex_supernatent_P2132040.JP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187624" y="4653136"/>
                <a:ext cx="1062608" cy="928556"/>
              </a:xfrm>
              <a:prstGeom prst="rect">
                <a:avLst/>
              </a:prstGeom>
            </p:spPr>
          </p:pic>
        </p:grpSp>
        <p:sp>
          <p:nvSpPr>
            <p:cNvPr id="30" name="TextBox 29"/>
            <p:cNvSpPr txBox="1"/>
            <p:nvPr/>
          </p:nvSpPr>
          <p:spPr>
            <a:xfrm>
              <a:off x="167915" y="914665"/>
              <a:ext cx="2324577" cy="4245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b="1" dirty="0"/>
                <a:t>Extracción de DNA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5496" y="1268760"/>
              <a:ext cx="2550481" cy="672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600" dirty="0" err="1"/>
                <a:t>Boil&amp;Spin</a:t>
              </a:r>
              <a:r>
                <a:rPr lang="es-CO" sz="1600" dirty="0"/>
                <a:t> – 60 </a:t>
              </a:r>
              <a:r>
                <a:rPr lang="es-CO" sz="1600" dirty="0" err="1"/>
                <a:t>ul</a:t>
              </a:r>
              <a:r>
                <a:rPr lang="es-CO" sz="1600" dirty="0"/>
                <a:t> sangre</a:t>
              </a:r>
            </a:p>
            <a:p>
              <a:pPr algn="ctr"/>
              <a:r>
                <a:rPr lang="es-CO" sz="1600" dirty="0"/>
                <a:t>(~10 min)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51520" y="3132257"/>
              <a:ext cx="2133930" cy="672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600" dirty="0"/>
                <a:t>PURE – 35 </a:t>
              </a:r>
              <a:r>
                <a:rPr lang="es-CO" sz="1600" dirty="0" err="1"/>
                <a:t>ul</a:t>
              </a:r>
              <a:r>
                <a:rPr lang="es-CO" sz="1600" dirty="0"/>
                <a:t> sangre</a:t>
              </a:r>
            </a:p>
            <a:p>
              <a:pPr algn="ctr"/>
              <a:r>
                <a:rPr lang="es-CO" sz="1600" dirty="0"/>
                <a:t> (~10 min)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27584" y="5034662"/>
              <a:ext cx="751503" cy="3892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sz="1600" dirty="0"/>
                <a:t>Otros</a:t>
              </a: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2051720" y="2204864"/>
              <a:ext cx="504056" cy="12241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>
              <a:off x="2100431" y="4113076"/>
              <a:ext cx="45534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2204120" y="4725144"/>
              <a:ext cx="351656" cy="11521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2555776" y="836712"/>
              <a:ext cx="0" cy="590465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7445122" y="1823488"/>
            <a:ext cx="3547422" cy="4773864"/>
            <a:chOff x="4716016" y="899428"/>
            <a:chExt cx="4376969" cy="5128957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47600" y="1700808"/>
              <a:ext cx="1972872" cy="1440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Box 35"/>
            <p:cNvSpPr txBox="1"/>
            <p:nvPr/>
          </p:nvSpPr>
          <p:spPr>
            <a:xfrm>
              <a:off x="5465107" y="899428"/>
              <a:ext cx="3627878" cy="4327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b="1" dirty="0"/>
                <a:t>Amplificación</a:t>
              </a:r>
              <a:r>
                <a:rPr lang="fr-CH" b="1" dirty="0"/>
                <a:t> y détection</a:t>
              </a:r>
              <a:endParaRPr lang="en-US" b="1" dirty="0"/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>
              <a:off x="6372200" y="2420888"/>
              <a:ext cx="45534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>
              <a:off x="6372200" y="5085184"/>
              <a:ext cx="45534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6341738" y="1176100"/>
              <a:ext cx="2023069" cy="3967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1600" dirty="0"/>
                <a:t>(65°C – 40 min)</a:t>
              </a:r>
              <a:endParaRPr lang="en-US" sz="1600" dirty="0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6854071" y="4581128"/>
              <a:ext cx="2216028" cy="1447257"/>
              <a:chOff x="6854071" y="4581128"/>
              <a:chExt cx="2216028" cy="1447257"/>
            </a:xfrm>
          </p:grpSpPr>
          <p:sp>
            <p:nvSpPr>
              <p:cNvPr id="24" name="AutoShape 4"/>
              <p:cNvSpPr>
                <a:spLocks/>
              </p:cNvSpPr>
              <p:nvPr/>
            </p:nvSpPr>
            <p:spPr bwMode="auto">
              <a:xfrm rot="16200000">
                <a:off x="7127652" y="5409853"/>
                <a:ext cx="73025" cy="431800"/>
              </a:xfrm>
              <a:prstGeom prst="leftBracket">
                <a:avLst>
                  <a:gd name="adj" fmla="val 49275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AutoShape 5"/>
              <p:cNvSpPr>
                <a:spLocks/>
              </p:cNvSpPr>
              <p:nvPr/>
            </p:nvSpPr>
            <p:spPr bwMode="auto">
              <a:xfrm rot="16200000">
                <a:off x="7655520" y="5409853"/>
                <a:ext cx="73025" cy="431800"/>
              </a:xfrm>
              <a:prstGeom prst="leftBracket">
                <a:avLst>
                  <a:gd name="adj" fmla="val 49275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Text Box 6"/>
              <p:cNvSpPr txBox="1">
                <a:spLocks noChangeArrowheads="1"/>
              </p:cNvSpPr>
              <p:nvPr/>
            </p:nvSpPr>
            <p:spPr bwMode="auto">
              <a:xfrm>
                <a:off x="6957789" y="5595590"/>
                <a:ext cx="547637" cy="432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(-)</a:t>
                </a:r>
              </a:p>
            </p:txBody>
          </p:sp>
          <p:sp>
            <p:nvSpPr>
              <p:cNvPr id="27" name="Text Box 7"/>
              <p:cNvSpPr txBox="1">
                <a:spLocks noChangeArrowheads="1"/>
              </p:cNvSpPr>
              <p:nvPr/>
            </p:nvSpPr>
            <p:spPr bwMode="auto">
              <a:xfrm>
                <a:off x="7452320" y="5590828"/>
                <a:ext cx="609667" cy="432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(+)</a:t>
                </a:r>
              </a:p>
            </p:txBody>
          </p:sp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6854071" y="4581128"/>
                <a:ext cx="2182425" cy="9311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7" name="AutoShape 4"/>
              <p:cNvSpPr>
                <a:spLocks/>
              </p:cNvSpPr>
              <p:nvPr/>
            </p:nvSpPr>
            <p:spPr bwMode="auto">
              <a:xfrm rot="16200000">
                <a:off x="8135764" y="5409853"/>
                <a:ext cx="73025" cy="431800"/>
              </a:xfrm>
              <a:prstGeom prst="leftBracket">
                <a:avLst>
                  <a:gd name="adj" fmla="val 49275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AutoShape 5"/>
              <p:cNvSpPr>
                <a:spLocks/>
              </p:cNvSpPr>
              <p:nvPr/>
            </p:nvSpPr>
            <p:spPr bwMode="auto">
              <a:xfrm rot="16200000">
                <a:off x="8663632" y="5409853"/>
                <a:ext cx="73025" cy="431800"/>
              </a:xfrm>
              <a:prstGeom prst="leftBracket">
                <a:avLst>
                  <a:gd name="adj" fmla="val 49275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Text Box 6"/>
              <p:cNvSpPr txBox="1">
                <a:spLocks noChangeArrowheads="1"/>
              </p:cNvSpPr>
              <p:nvPr/>
            </p:nvSpPr>
            <p:spPr bwMode="auto">
              <a:xfrm>
                <a:off x="7965902" y="5595590"/>
                <a:ext cx="547637" cy="432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(-)</a:t>
                </a:r>
              </a:p>
            </p:txBody>
          </p:sp>
          <p:sp>
            <p:nvSpPr>
              <p:cNvPr id="42" name="Text Box 7"/>
              <p:cNvSpPr txBox="1">
                <a:spLocks noChangeArrowheads="1"/>
              </p:cNvSpPr>
              <p:nvPr/>
            </p:nvSpPr>
            <p:spPr bwMode="auto">
              <a:xfrm>
                <a:off x="8460432" y="5590828"/>
                <a:ext cx="609667" cy="4327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(+)</a:t>
                </a:r>
              </a:p>
            </p:txBody>
          </p:sp>
        </p:grpSp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6383" y="4534834"/>
              <a:ext cx="1555817" cy="1239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" name="Picture 3" descr="LA500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1777111"/>
              <a:ext cx="1854174" cy="1291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TextBox 56"/>
            <p:cNvSpPr txBox="1"/>
            <p:nvPr/>
          </p:nvSpPr>
          <p:spPr>
            <a:xfrm>
              <a:off x="4716016" y="1506270"/>
              <a:ext cx="1809066" cy="3967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1600" dirty="0" err="1"/>
                <a:t>Turbidimetría</a:t>
              </a:r>
              <a:endParaRPr lang="en-US" sz="1600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716016" y="4158100"/>
              <a:ext cx="2167068" cy="3967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1600" dirty="0" err="1"/>
                <a:t>Loopamp</a:t>
              </a:r>
              <a:r>
                <a:rPr lang="fr-CH" sz="1600" dirty="0"/>
                <a:t> LF-160</a:t>
              </a:r>
              <a:endParaRPr lang="en-US" sz="16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944151" y="1606010"/>
            <a:ext cx="2115051" cy="5112567"/>
            <a:chOff x="2493021" y="620688"/>
            <a:chExt cx="2372414" cy="6120680"/>
          </a:xfrm>
        </p:grpSpPr>
        <p:sp>
          <p:nvSpPr>
            <p:cNvPr id="35" name="TextBox 34"/>
            <p:cNvSpPr txBox="1"/>
            <p:nvPr/>
          </p:nvSpPr>
          <p:spPr>
            <a:xfrm>
              <a:off x="2737971" y="620688"/>
              <a:ext cx="2127464" cy="773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CO" b="1" dirty="0"/>
                <a:t>Tubos de reacción</a:t>
              </a:r>
            </a:p>
            <a:p>
              <a:r>
                <a:rPr lang="es-CO" b="1" dirty="0"/>
                <a:t>termoestables</a:t>
              </a: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flipV="1">
              <a:off x="4283968" y="2636912"/>
              <a:ext cx="360040" cy="136815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4283968" y="4077072"/>
              <a:ext cx="360040" cy="115212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4751874" y="836712"/>
              <a:ext cx="0" cy="5904656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30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1556792"/>
              <a:ext cx="1185991" cy="125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4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7784" y="5654224"/>
              <a:ext cx="1999626" cy="727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Arrow Connector 2"/>
            <p:cNvCxnSpPr>
              <a:stCxn id="45" idx="2"/>
            </p:cNvCxnSpPr>
            <p:nvPr/>
          </p:nvCxnSpPr>
          <p:spPr>
            <a:xfrm flipH="1">
              <a:off x="3580819" y="2811992"/>
              <a:ext cx="1" cy="68901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flipH="1">
              <a:off x="3563888" y="4869160"/>
              <a:ext cx="1" cy="68901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2493021" y="1176100"/>
              <a:ext cx="207209" cy="405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s-CO" sz="1600" dirty="0"/>
            </a:p>
          </p:txBody>
        </p:sp>
        <p:pic>
          <p:nvPicPr>
            <p:cNvPr id="2" name="Picture 2" descr="画像 00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9962" y="3623891"/>
              <a:ext cx="1109990" cy="958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1" name="Picture 4" descr="http://www.jobup.ch/logos/1650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834" y="107439"/>
            <a:ext cx="1844055" cy="84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94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64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912584" y="107439"/>
            <a:ext cx="8254881" cy="6334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sz="3200" b="1" dirty="0">
                <a:solidFill>
                  <a:schemeClr val="bg1"/>
                </a:solidFill>
              </a:rPr>
              <a:t>LAMP: </a:t>
            </a:r>
            <a:r>
              <a:rPr lang="es-CO" sz="3200" b="1" dirty="0">
                <a:solidFill>
                  <a:schemeClr val="bg1"/>
                </a:solidFill>
              </a:rPr>
              <a:t>Amplificación isotérmica mediada por bucles</a:t>
            </a:r>
            <a:endParaRPr lang="es-CO" sz="1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hlinkClick r:id="rId3"/>
          </p:cNvPr>
          <p:cNvSpPr/>
          <p:nvPr/>
        </p:nvSpPr>
        <p:spPr>
          <a:xfrm>
            <a:off x="5663952" y="6042801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dirty="0">
                <a:hlinkClick r:id="rId3"/>
              </a:rPr>
              <a:t>http://loopamp.eiken.co.jp/e/lamp/anim.html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75520" y="3568948"/>
            <a:ext cx="48965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u="sng" dirty="0" err="1"/>
              <a:t>Caracteristicas</a:t>
            </a:r>
            <a:r>
              <a:rPr lang="es-CO" dirty="0"/>
              <a:t>:</a:t>
            </a:r>
          </a:p>
          <a:p>
            <a:endParaRPr lang="es-CO" dirty="0"/>
          </a:p>
          <a:p>
            <a:pPr marL="342900" indent="-342900">
              <a:buFontTx/>
              <a:buChar char="-"/>
            </a:pPr>
            <a:r>
              <a:rPr lang="es-CO" dirty="0"/>
              <a:t>Alta especificidad (uso de 6 </a:t>
            </a:r>
            <a:r>
              <a:rPr lang="es-CO" dirty="0" err="1"/>
              <a:t>primers</a:t>
            </a:r>
            <a:r>
              <a:rPr lang="es-CO" dirty="0"/>
              <a:t>)</a:t>
            </a:r>
          </a:p>
          <a:p>
            <a:pPr marL="342900" indent="-342900">
              <a:buFontTx/>
              <a:buChar char="-"/>
            </a:pPr>
            <a:r>
              <a:rPr lang="es-CO" dirty="0"/>
              <a:t>Rápida (15 – 60 minutos)</a:t>
            </a:r>
          </a:p>
          <a:p>
            <a:pPr marL="342900" indent="-342900">
              <a:buFontTx/>
              <a:buChar char="-"/>
            </a:pPr>
            <a:r>
              <a:rPr lang="es-CO" dirty="0"/>
              <a:t>Isotérmica (DNA </a:t>
            </a:r>
            <a:r>
              <a:rPr lang="es-CO" dirty="0" err="1"/>
              <a:t>polmerasa</a:t>
            </a:r>
            <a:r>
              <a:rPr lang="es-CO" dirty="0"/>
              <a:t>)</a:t>
            </a:r>
          </a:p>
          <a:p>
            <a:pPr marL="342900" indent="-342900">
              <a:buFontTx/>
              <a:buChar char="-"/>
            </a:pPr>
            <a:r>
              <a:rPr lang="es-CO" dirty="0"/>
              <a:t>Detección Visual (Turbidez o Fluorescencia)</a:t>
            </a:r>
          </a:p>
          <a:p>
            <a:pPr marL="342900" indent="-342900">
              <a:buFontTx/>
              <a:buChar char="-"/>
            </a:pPr>
            <a:r>
              <a:rPr lang="es-CO" dirty="0"/>
              <a:t>Sistema cerrado</a:t>
            </a:r>
          </a:p>
          <a:p>
            <a:pPr marL="342900" indent="-342900">
              <a:buFontTx/>
              <a:buChar char="-"/>
            </a:pPr>
            <a:r>
              <a:rPr lang="es-CO" dirty="0"/>
              <a:t>Robusta (Métodos simples)</a:t>
            </a:r>
          </a:p>
        </p:txBody>
      </p:sp>
      <p:pic>
        <p:nvPicPr>
          <p:cNvPr id="20482" name="Picture 2" descr="http://loopamp.eiken.co.jp/e/lamp/img/loop_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83792" y="3017873"/>
            <a:ext cx="2716665" cy="2988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8914" name="Picture 2" descr="http://loopamp.eiken.co.jp/e/lamp/img/principle_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75521" y="1844824"/>
            <a:ext cx="4166501" cy="1656184"/>
          </a:xfrm>
          <a:prstGeom prst="rect">
            <a:avLst/>
          </a:prstGeom>
          <a:noFill/>
        </p:spPr>
      </p:pic>
      <p:pic>
        <p:nvPicPr>
          <p:cNvPr id="38916" name="Picture 4" descr="http://loopamp.eiken.co.jp/e/lamp/img/principle_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2021" y="1844824"/>
            <a:ext cx="4392488" cy="878498"/>
          </a:xfrm>
          <a:prstGeom prst="rect">
            <a:avLst/>
          </a:prstGeom>
          <a:noFill/>
        </p:spPr>
      </p:pic>
      <p:sp>
        <p:nvSpPr>
          <p:cNvPr id="12" name="Right Arrow 11"/>
          <p:cNvSpPr/>
          <p:nvPr/>
        </p:nvSpPr>
        <p:spPr>
          <a:xfrm>
            <a:off x="6158045" y="1974955"/>
            <a:ext cx="576064" cy="36004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8004212" y="2366542"/>
            <a:ext cx="360040" cy="50405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http://www.jobup.ch/logos/165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2834" y="107439"/>
            <a:ext cx="1844055" cy="84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03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1384" y="0"/>
            <a:ext cx="10972800" cy="1143000"/>
          </a:xfrm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</a:rPr>
              <a:t>R</a:t>
            </a:r>
            <a:r>
              <a:rPr lang="es-CO" b="1" dirty="0" smtClean="0">
                <a:solidFill>
                  <a:schemeClr val="bg1"/>
                </a:solidFill>
              </a:rPr>
              <a:t>esultados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2135560" y="1412776"/>
            <a:ext cx="68575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/>
              <a:t>Validación en Laboratorio</a:t>
            </a:r>
          </a:p>
          <a:p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150 muestras colectadas previamente, (100 positivas, 50 Negativas)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Realizado en el Laboratorio central en Cali </a:t>
            </a:r>
            <a:endParaRPr lang="en-US" dirty="0"/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950" y="2882880"/>
            <a:ext cx="7803750" cy="3282423"/>
          </a:xfrm>
          <a:prstGeom prst="rect">
            <a:avLst/>
          </a:prstGeom>
        </p:spPr>
      </p:pic>
      <p:pic>
        <p:nvPicPr>
          <p:cNvPr id="7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671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7264" y="7430"/>
            <a:ext cx="10972800" cy="1143000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</a:rPr>
              <a:t>Validación en campo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919536" y="1484784"/>
            <a:ext cx="85689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Estudio </a:t>
            </a:r>
            <a:r>
              <a:rPr lang="es-CO" sz="2000" dirty="0" smtClean="0"/>
              <a:t>de </a:t>
            </a:r>
            <a:r>
              <a:rPr lang="es-CO" sz="2000" dirty="0"/>
              <a:t>vigilancia </a:t>
            </a:r>
            <a:r>
              <a:rPr lang="es-CO" sz="2000" dirty="0" smtClean="0"/>
              <a:t>pasiva en pacientes febriles </a:t>
            </a:r>
            <a:endParaRPr lang="es-CO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Secretaria de Salud de Tierralta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 smtClean="0"/>
              <a:t>Microscopia </a:t>
            </a:r>
            <a:endParaRPr lang="es-CO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LAMP desarrollado por bacterióloga con 3 días de entrenamiento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Registro de resultados en base de datos en Línea (</a:t>
            </a:r>
            <a:r>
              <a:rPr lang="es-CO" sz="2000" dirty="0" err="1"/>
              <a:t>RedCap</a:t>
            </a:r>
            <a:r>
              <a:rPr lang="es-CO" sz="2000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Estudio ciego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000" dirty="0"/>
              <a:t>Pacientes febriles que acudan en busca de diagnostico de malaria (</a:t>
            </a:r>
            <a:r>
              <a:rPr lang="es-CO" sz="2000" dirty="0" smtClean="0"/>
              <a:t>n=297)</a:t>
            </a:r>
            <a:endParaRPr lang="es-CO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2000" dirty="0"/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885" y="4697592"/>
            <a:ext cx="2247650" cy="1685737"/>
          </a:xfrm>
          <a:prstGeom prst="rect">
            <a:avLst/>
          </a:prstGeom>
        </p:spPr>
      </p:pic>
      <p:pic>
        <p:nvPicPr>
          <p:cNvPr id="7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235" y="4697591"/>
            <a:ext cx="2247650" cy="168573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536" y="4697592"/>
            <a:ext cx="2124792" cy="169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135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0117" y="20727"/>
            <a:ext cx="10972800" cy="1143000"/>
          </a:xfrm>
        </p:spPr>
        <p:txBody>
          <a:bodyPr/>
          <a:lstStyle/>
          <a:p>
            <a:r>
              <a:rPr lang="es-CO" b="1" dirty="0" smtClean="0">
                <a:solidFill>
                  <a:schemeClr val="bg1"/>
                </a:solidFill>
              </a:rPr>
              <a:t>Validación en campo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634" y="1396468"/>
            <a:ext cx="11091766" cy="3816424"/>
          </a:xfrm>
          <a:prstGeom prst="rect">
            <a:avLst/>
          </a:prstGeom>
        </p:spPr>
      </p:pic>
      <p:sp>
        <p:nvSpPr>
          <p:cNvPr id="30" name="CuadroTexto 29"/>
          <p:cNvSpPr txBox="1"/>
          <p:nvPr/>
        </p:nvSpPr>
        <p:spPr>
          <a:xfrm>
            <a:off x="2711624" y="6017133"/>
            <a:ext cx="676875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CO" dirty="0"/>
              <a:t>Prevalencia General de 31,8 % para Plasmodium, sobre pacientes febriles en Tierralta </a:t>
            </a:r>
            <a:r>
              <a:rPr lang="es-CO" dirty="0" err="1"/>
              <a:t>Cordoba</a:t>
            </a:r>
            <a:endParaRPr lang="en-U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  <p:pic>
        <p:nvPicPr>
          <p:cNvPr id="6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586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8996" y="0"/>
            <a:ext cx="10972800" cy="1143000"/>
          </a:xfrm>
        </p:spPr>
        <p:txBody>
          <a:bodyPr/>
          <a:lstStyle/>
          <a:p>
            <a:r>
              <a:rPr lang="es-CO" b="1" dirty="0">
                <a:solidFill>
                  <a:schemeClr val="bg1"/>
                </a:solidFill>
              </a:rPr>
              <a:t>Validación en campo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98668" y="1484784"/>
            <a:ext cx="10153128" cy="41044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CO" dirty="0" smtClean="0"/>
          </a:p>
          <a:p>
            <a:r>
              <a:rPr lang="es-CO" dirty="0" smtClean="0"/>
              <a:t>LAMP logro detectar 18% mas casos de malaria que GG. </a:t>
            </a:r>
          </a:p>
          <a:p>
            <a:r>
              <a:rPr lang="es-CO" dirty="0" smtClean="0"/>
              <a:t>Se encuentran 4/217 (1,8%) discrepancias entre LAMP y PCR en tiempo real. </a:t>
            </a:r>
          </a:p>
          <a:p>
            <a:r>
              <a:rPr lang="es-CO" dirty="0" smtClean="0"/>
              <a:t>Las diferencias entre LAMP y PCR se encuentran en muestras de bajas </a:t>
            </a:r>
            <a:r>
              <a:rPr lang="es-CO" dirty="0" err="1" smtClean="0"/>
              <a:t>parasitemias</a:t>
            </a:r>
            <a:r>
              <a:rPr lang="es-CO" dirty="0" smtClean="0"/>
              <a:t> (&lt;50p/</a:t>
            </a:r>
            <a:r>
              <a:rPr lang="es-CO" dirty="0" err="1" smtClean="0"/>
              <a:t>ul</a:t>
            </a:r>
            <a:r>
              <a:rPr lang="es-CO" dirty="0" smtClean="0"/>
              <a:t>) y solamente en casos de </a:t>
            </a:r>
            <a:r>
              <a:rPr lang="es-CO" i="1" dirty="0" smtClean="0"/>
              <a:t>P.vivax.</a:t>
            </a:r>
          </a:p>
          <a:p>
            <a:endParaRPr lang="en-US" dirty="0"/>
          </a:p>
        </p:txBody>
      </p:sp>
      <p:pic>
        <p:nvPicPr>
          <p:cNvPr id="5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4345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8190" y="188640"/>
            <a:ext cx="6995119" cy="648072"/>
          </a:xfrm>
        </p:spPr>
        <p:txBody>
          <a:bodyPr/>
          <a:lstStyle/>
          <a:p>
            <a:r>
              <a:rPr lang="fr-CH" sz="3200" b="1" dirty="0" err="1" smtClean="0">
                <a:solidFill>
                  <a:schemeClr val="bg1"/>
                </a:solidFill>
              </a:rPr>
              <a:t>Estudios</a:t>
            </a:r>
            <a:r>
              <a:rPr lang="fr-CH" sz="3200" b="1" dirty="0" smtClean="0">
                <a:solidFill>
                  <a:schemeClr val="bg1"/>
                </a:solidFill>
              </a:rPr>
              <a:t> de campo– </a:t>
            </a:r>
            <a:r>
              <a:rPr lang="fr-CH" sz="3200" b="1" dirty="0">
                <a:solidFill>
                  <a:schemeClr val="bg1"/>
                </a:solidFill>
              </a:rPr>
              <a:t>LAMP kit</a:t>
            </a:r>
            <a:endParaRPr lang="en-US" sz="32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962301"/>
              </p:ext>
            </p:extLst>
          </p:nvPr>
        </p:nvGraphicFramePr>
        <p:xfrm>
          <a:off x="2318320" y="1253168"/>
          <a:ext cx="7522096" cy="311193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13384"/>
                <a:gridCol w="1872208"/>
                <a:gridCol w="2952328"/>
                <a:gridCol w="1584176"/>
              </a:tblGrid>
              <a:tr h="286552">
                <a:tc>
                  <a:txBody>
                    <a:bodyPr/>
                    <a:lstStyle/>
                    <a:p>
                      <a:r>
                        <a:rPr lang="fr-CH" sz="1400" b="1" dirty="0" smtClean="0">
                          <a:solidFill>
                            <a:schemeClr val="tx1"/>
                          </a:solidFill>
                        </a:rPr>
                        <a:t>Country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400" dirty="0" smtClean="0">
                          <a:solidFill>
                            <a:schemeClr val="tx1"/>
                          </a:solidFill>
                        </a:rPr>
                        <a:t>Institution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tx1"/>
                          </a:solidFill>
                        </a:rPr>
                        <a:t>Population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400" dirty="0" smtClean="0">
                          <a:solidFill>
                            <a:schemeClr val="tx1"/>
                          </a:solidFill>
                        </a:rPr>
                        <a:t>Sites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Cambodia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 smtClean="0"/>
                        <a:t>Pasteur Institute of Cambodia</a:t>
                      </a:r>
                    </a:p>
                    <a:p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z="1400" dirty="0" err="1" smtClean="0"/>
                        <a:t>Symptomatics</a:t>
                      </a:r>
                      <a:r>
                        <a:rPr lang="fr-CH" sz="1400" baseline="0" dirty="0" smtClean="0"/>
                        <a:t> and </a:t>
                      </a:r>
                      <a:r>
                        <a:rPr lang="fr-CH" sz="1400" baseline="0" dirty="0" err="1" smtClean="0"/>
                        <a:t>asymptomatics</a:t>
                      </a:r>
                      <a:endParaRPr lang="fr-CH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None/>
                        <a:defRPr/>
                      </a:pPr>
                      <a:r>
                        <a:rPr lang="fr-CH" sz="1400" baseline="0" dirty="0" smtClean="0"/>
                        <a:t>1 province</a:t>
                      </a:r>
                    </a:p>
                    <a:p>
                      <a:pPr marL="234950" indent="-234950" algn="ctr" fontAlgn="base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FontTx/>
                        <a:buChar char="•"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  <a:ea typeface="ＭＳ Ｐゴシック" pitchFamily="34" charset="-128"/>
                      </a:endParaRPr>
                    </a:p>
                  </a:txBody>
                  <a:tcPr/>
                </a:tc>
              </a:tr>
              <a:tr h="677768">
                <a:tc>
                  <a:txBody>
                    <a:bodyPr/>
                    <a:lstStyle/>
                    <a:p>
                      <a:r>
                        <a:rPr lang="fr-CH" sz="1400" dirty="0" smtClean="0"/>
                        <a:t>Zanzibar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fr-CH" sz="1400" dirty="0" err="1" smtClean="0"/>
                        <a:t>Karolinska</a:t>
                      </a:r>
                      <a:r>
                        <a:rPr lang="fr-CH" sz="1400" dirty="0" smtClean="0"/>
                        <a:t> Institute</a:t>
                      </a:r>
                      <a:endParaRPr lang="en-US" sz="1400" dirty="0" smtClean="0">
                        <a:solidFill>
                          <a:schemeClr val="tx1"/>
                        </a:solidFill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itchFamily="34" charset="0"/>
                        <a:buNone/>
                        <a:defRPr/>
                      </a:pPr>
                      <a:r>
                        <a:rPr lang="fr-CH" sz="1400" baseline="0" dirty="0" err="1" smtClean="0"/>
                        <a:t>Symptomatics</a:t>
                      </a:r>
                      <a:r>
                        <a:rPr lang="fr-CH" sz="1400" baseline="0" dirty="0" smtClean="0"/>
                        <a:t> and </a:t>
                      </a:r>
                      <a:r>
                        <a:rPr lang="fr-CH" sz="1400" baseline="0" dirty="0" err="1" smtClean="0"/>
                        <a:t>asymptomatics</a:t>
                      </a:r>
                      <a:endParaRPr lang="en-US" sz="1400" dirty="0" smtClean="0">
                        <a:solidFill>
                          <a:schemeClr val="tx1"/>
                        </a:solidFill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fr-CH" sz="1400" baseline="0" dirty="0" smtClean="0">
                          <a:solidFill>
                            <a:schemeClr val="tx1"/>
                          </a:solidFill>
                        </a:rPr>
                        <a:t> district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666328">
                <a:tc>
                  <a:txBody>
                    <a:bodyPr/>
                    <a:lstStyle/>
                    <a:p>
                      <a:r>
                        <a:rPr lang="fr-CH" sz="1400" b="0" dirty="0" err="1" smtClean="0"/>
                        <a:t>Colombia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fr-CH" sz="1400" dirty="0" err="1" smtClean="0"/>
                        <a:t>Caucaseco</a:t>
                      </a:r>
                      <a:r>
                        <a:rPr lang="fr-CH" sz="1400" dirty="0" smtClean="0"/>
                        <a:t> </a:t>
                      </a:r>
                      <a:r>
                        <a:rPr lang="fr-CH" sz="1400" dirty="0" err="1" smtClean="0"/>
                        <a:t>Scientific</a:t>
                      </a:r>
                      <a:r>
                        <a:rPr lang="fr-CH" sz="1400" baseline="0" dirty="0" smtClean="0"/>
                        <a:t> </a:t>
                      </a:r>
                      <a:r>
                        <a:rPr lang="fr-CH" sz="1400" baseline="0" dirty="0" err="1" smtClean="0"/>
                        <a:t>Research</a:t>
                      </a:r>
                      <a:r>
                        <a:rPr lang="fr-CH" sz="1400" baseline="0" dirty="0" smtClean="0"/>
                        <a:t> Center</a:t>
                      </a:r>
                      <a:endParaRPr lang="en-US" sz="1400" dirty="0" smtClean="0">
                        <a:solidFill>
                          <a:schemeClr val="tx1"/>
                        </a:solidFill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itchFamily="34" charset="0"/>
                        <a:buNone/>
                        <a:defRPr/>
                      </a:pPr>
                      <a:r>
                        <a:rPr lang="fr-CH" sz="1400" b="0" i="1" baseline="0" dirty="0" smtClean="0"/>
                        <a:t>P. </a:t>
                      </a:r>
                      <a:r>
                        <a:rPr lang="fr-CH" sz="1400" b="0" i="1" baseline="0" dirty="0" err="1" smtClean="0"/>
                        <a:t>vivax</a:t>
                      </a:r>
                      <a:r>
                        <a:rPr lang="fr-CH" sz="1400" b="0" baseline="0" dirty="0" smtClean="0"/>
                        <a:t> </a:t>
                      </a:r>
                      <a:r>
                        <a:rPr lang="fr-CH" sz="1400" b="0" baseline="0" dirty="0" err="1" smtClean="0"/>
                        <a:t>detection</a:t>
                      </a:r>
                      <a:endParaRPr lang="fr-CH" sz="14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400" baseline="0" dirty="0" smtClean="0"/>
                        <a:t>4 site</a:t>
                      </a:r>
                    </a:p>
                  </a:txBody>
                  <a:tcPr/>
                </a:tc>
              </a:tr>
              <a:tr h="510872">
                <a:tc>
                  <a:txBody>
                    <a:bodyPr/>
                    <a:lstStyle/>
                    <a:p>
                      <a:r>
                        <a:rPr lang="fr-CH" sz="1400" b="0" dirty="0" smtClean="0">
                          <a:solidFill>
                            <a:schemeClr val="tx1"/>
                          </a:solidFill>
                        </a:rPr>
                        <a:t>Swaziland, </a:t>
                      </a:r>
                      <a:r>
                        <a:rPr lang="fr-CH" sz="1400" b="0" dirty="0" err="1" smtClean="0">
                          <a:solidFill>
                            <a:schemeClr val="tx1"/>
                          </a:solidFill>
                        </a:rPr>
                        <a:t>Namibia</a:t>
                      </a:r>
                      <a:r>
                        <a:rPr lang="fr-CH" sz="1400" b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fr-CH" sz="1400" b="0" baseline="0" dirty="0" smtClean="0">
                          <a:solidFill>
                            <a:schemeClr val="tx1"/>
                          </a:solidFill>
                        </a:rPr>
                        <a:t> Malaysia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fr-CH" sz="140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UCSF</a:t>
                      </a:r>
                      <a:endParaRPr lang="en-US" sz="1400" dirty="0" smtClean="0">
                        <a:solidFill>
                          <a:schemeClr val="tx1"/>
                        </a:solidFill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itchFamily="34" charset="0"/>
                        <a:buNone/>
                        <a:defRPr/>
                      </a:pPr>
                      <a:r>
                        <a:rPr lang="fr-CH" sz="1400" dirty="0" err="1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Reactive</a:t>
                      </a:r>
                      <a:r>
                        <a:rPr lang="fr-CH" sz="1400" baseline="0" dirty="0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 Case </a:t>
                      </a:r>
                      <a:r>
                        <a:rPr lang="fr-CH" sz="1400" baseline="0" dirty="0" err="1" smtClean="0">
                          <a:solidFill>
                            <a:schemeClr val="tx1"/>
                          </a:solidFill>
                          <a:ea typeface="ＭＳ Ｐゴシック" pitchFamily="34" charset="-128"/>
                        </a:rPr>
                        <a:t>Detection</a:t>
                      </a:r>
                      <a:endParaRPr lang="fr-CH" sz="1400" dirty="0" smtClean="0">
                        <a:solidFill>
                          <a:schemeClr val="tx1"/>
                        </a:solidFill>
                        <a:ea typeface="ＭＳ Ｐゴシック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H" sz="1400" dirty="0" err="1" smtClean="0">
                          <a:solidFill>
                            <a:schemeClr val="tx1"/>
                          </a:solidFill>
                        </a:rPr>
                        <a:t>Several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190" y="4736695"/>
            <a:ext cx="2232248" cy="16741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750" y="4725145"/>
            <a:ext cx="2247650" cy="16857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798" y="4725144"/>
            <a:ext cx="2292472" cy="171935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60648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149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/>
          <p:cNvGraphicFramePr/>
          <p:nvPr/>
        </p:nvGraphicFramePr>
        <p:xfrm>
          <a:off x="1631504" y="1988840"/>
          <a:ext cx="45601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1585655" y="2173504"/>
            <a:ext cx="2140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b="1" dirty="0"/>
              <a:t>Identified and Cured</a:t>
            </a:r>
          </a:p>
        </p:txBody>
      </p:sp>
      <p:pic>
        <p:nvPicPr>
          <p:cNvPr id="10" name="Picture 2" descr="Submerged Hippo Eye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517" y="1546690"/>
            <a:ext cx="2834407" cy="1870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orma 12"/>
          <p:cNvSpPr/>
          <p:nvPr/>
        </p:nvSpPr>
        <p:spPr>
          <a:xfrm rot="4845244">
            <a:off x="3850605" y="2628253"/>
            <a:ext cx="3508285" cy="2446591"/>
          </a:xfrm>
          <a:prstGeom prst="swooshArrow">
            <a:avLst>
              <a:gd name="adj1" fmla="val 16310"/>
              <a:gd name="adj2" fmla="val 313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1980180" y="84811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Malaria </a:t>
            </a:r>
            <a:r>
              <a:rPr lang="en-US" dirty="0" err="1" smtClean="0">
                <a:solidFill>
                  <a:schemeClr val="bg1"/>
                </a:solidFill>
              </a:rPr>
              <a:t>Survillance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524428" y="2848261"/>
            <a:ext cx="1691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b="1" dirty="0"/>
              <a:t>Poor adherence</a:t>
            </a:r>
          </a:p>
        </p:txBody>
      </p:sp>
      <p:cxnSp>
        <p:nvCxnSpPr>
          <p:cNvPr id="19" name="Conector recto 18"/>
          <p:cNvCxnSpPr/>
          <p:nvPr/>
        </p:nvCxnSpPr>
        <p:spPr>
          <a:xfrm>
            <a:off x="1625272" y="3217593"/>
            <a:ext cx="9042728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7268158" y="3851548"/>
            <a:ext cx="343022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How big is the hippo?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Proportion of infections identified</a:t>
            </a:r>
          </a:p>
          <a:p>
            <a:r>
              <a:rPr lang="en-US" b="1" dirty="0"/>
              <a:t>	ACD </a:t>
            </a:r>
            <a:r>
              <a:rPr lang="en-US" b="1" dirty="0" err="1"/>
              <a:t>vs</a:t>
            </a:r>
            <a:r>
              <a:rPr lang="en-US" b="1" dirty="0"/>
              <a:t> PCD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Appropriate treatment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Adherence to treatment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Drug  efficacy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9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cmr.asm.org/content/24/2/377/F5.lar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717" y="3855562"/>
            <a:ext cx="3537066" cy="275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703388" y="6237289"/>
            <a:ext cx="8507412" cy="484187"/>
          </a:xfrm>
          <a:prstGeom prst="rect">
            <a:avLst/>
          </a:prstGeom>
        </p:spPr>
        <p:txBody>
          <a:bodyPr/>
          <a:lstStyle/>
          <a:p>
            <a:fld id="{27613AC3-52D6-48A8-9E95-6920E0F9CB4F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74900" y="241397"/>
            <a:ext cx="8761660" cy="7191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ja-JP" sz="3600" b="1" dirty="0" err="1" smtClean="0">
                <a:solidFill>
                  <a:schemeClr val="bg1"/>
                </a:solidFill>
                <a:ea typeface="ＭＳ Ｐゴシック" pitchFamily="34" charset="-128"/>
              </a:rPr>
              <a:t>Deteccion</a:t>
            </a:r>
            <a:r>
              <a:rPr lang="en-US" altLang="ja-JP" sz="3600" b="1" dirty="0" smtClean="0">
                <a:solidFill>
                  <a:schemeClr val="bg1"/>
                </a:solidFill>
                <a:ea typeface="ＭＳ Ｐゴシック" pitchFamily="34" charset="-128"/>
              </a:rPr>
              <a:t> de </a:t>
            </a:r>
            <a:r>
              <a:rPr lang="en-US" altLang="ja-JP" sz="3600" b="1" dirty="0" err="1" smtClean="0">
                <a:solidFill>
                  <a:schemeClr val="bg1"/>
                </a:solidFill>
                <a:ea typeface="ＭＳ Ｐゴシック" pitchFamily="34" charset="-128"/>
              </a:rPr>
              <a:t>infecciones</a:t>
            </a:r>
            <a:r>
              <a:rPr lang="en-US" altLang="ja-JP" sz="3600" b="1" dirty="0" smtClean="0">
                <a:solidFill>
                  <a:schemeClr val="bg1"/>
                </a:solidFill>
                <a:ea typeface="ＭＳ Ｐゴシック" pitchFamily="34" charset="-128"/>
              </a:rPr>
              <a:t> sub-</a:t>
            </a:r>
            <a:r>
              <a:rPr lang="en-US" altLang="ja-JP" sz="3600" b="1" dirty="0" err="1" smtClean="0">
                <a:solidFill>
                  <a:schemeClr val="bg1"/>
                </a:solidFill>
                <a:ea typeface="ＭＳ Ｐゴシック" pitchFamily="34" charset="-128"/>
              </a:rPr>
              <a:t>microscopicas</a:t>
            </a:r>
            <a:r>
              <a:rPr lang="en-US" altLang="ja-JP" sz="3600" b="1" dirty="0" smtClean="0">
                <a:solidFill>
                  <a:schemeClr val="bg1"/>
                </a:solidFill>
                <a:ea typeface="ＭＳ Ｐゴシック" pitchFamily="34" charset="-128"/>
              </a:rPr>
              <a:t> </a:t>
            </a:r>
            <a:endParaRPr lang="en-US" altLang="ja-JP" sz="3600" b="1" u="sng" dirty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3953" y="1268760"/>
            <a:ext cx="4716413" cy="2526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03513" y="1340768"/>
            <a:ext cx="39234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Meta-</a:t>
            </a:r>
            <a:r>
              <a:rPr lang="fr-CH" dirty="0" err="1"/>
              <a:t>analysis</a:t>
            </a:r>
            <a:r>
              <a:rPr lang="fr-CH" dirty="0"/>
              <a:t> of 72 </a:t>
            </a:r>
            <a:r>
              <a:rPr lang="fr-CH" dirty="0" err="1"/>
              <a:t>studies</a:t>
            </a:r>
            <a:r>
              <a:rPr lang="fr-CH" dirty="0"/>
              <a:t> of </a:t>
            </a:r>
            <a:r>
              <a:rPr lang="fr-CH" dirty="0" err="1"/>
              <a:t>microscopy</a:t>
            </a:r>
            <a:r>
              <a:rPr lang="fr-CH" dirty="0"/>
              <a:t> vs PCR:</a:t>
            </a:r>
          </a:p>
          <a:p>
            <a:endParaRPr lang="fr-CH" dirty="0"/>
          </a:p>
          <a:p>
            <a:r>
              <a:rPr lang="fr-CH" dirty="0" err="1"/>
              <a:t>Microscopy</a:t>
            </a:r>
            <a:r>
              <a:rPr lang="fr-CH" dirty="0"/>
              <a:t> miss </a:t>
            </a:r>
            <a:r>
              <a:rPr lang="fr-CH" b="1" dirty="0"/>
              <a:t>25.5% </a:t>
            </a:r>
            <a:r>
              <a:rPr lang="fr-CH" dirty="0"/>
              <a:t>and </a:t>
            </a:r>
            <a:r>
              <a:rPr lang="fr-CH" b="1" dirty="0"/>
              <a:t>88% </a:t>
            </a:r>
            <a:r>
              <a:rPr lang="fr-CH" dirty="0"/>
              <a:t>of infections in high and </a:t>
            </a:r>
            <a:r>
              <a:rPr lang="fr-CH" dirty="0" err="1"/>
              <a:t>low</a:t>
            </a:r>
            <a:r>
              <a:rPr lang="fr-CH" dirty="0"/>
              <a:t> transmission areas </a:t>
            </a:r>
            <a:r>
              <a:rPr lang="fr-CH" dirty="0" err="1"/>
              <a:t>respectively</a:t>
            </a:r>
            <a:r>
              <a:rPr lang="fr-CH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51634" y="3573017"/>
            <a:ext cx="1872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400" b="1" dirty="0" err="1"/>
              <a:t>Gametocyte</a:t>
            </a:r>
            <a:r>
              <a:rPr lang="fr-CH" sz="1400" b="1" dirty="0"/>
              <a:t> </a:t>
            </a:r>
            <a:r>
              <a:rPr lang="fr-CH" sz="1400" b="1" dirty="0" err="1"/>
              <a:t>infectivity</a:t>
            </a:r>
            <a:endParaRPr lang="en-US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023992" y="4532928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u="sng" dirty="0" err="1"/>
              <a:t>Molecular</a:t>
            </a:r>
            <a:r>
              <a:rPr lang="fr-CH" u="sng" dirty="0"/>
              <a:t> tests</a:t>
            </a:r>
            <a:r>
              <a:rPr lang="fr-CH" dirty="0"/>
              <a:t> </a:t>
            </a:r>
            <a:r>
              <a:rPr lang="fr-CH" dirty="0" err="1"/>
              <a:t>could</a:t>
            </a:r>
            <a:r>
              <a:rPr lang="fr-CH" dirty="0"/>
              <a:t> </a:t>
            </a:r>
            <a:r>
              <a:rPr lang="fr-CH" dirty="0" err="1"/>
              <a:t>contribute</a:t>
            </a:r>
            <a:r>
              <a:rPr lang="fr-CH" dirty="0"/>
              <a:t> in </a:t>
            </a:r>
            <a:r>
              <a:rPr lang="fr-CH" dirty="0" err="1"/>
              <a:t>identifying</a:t>
            </a:r>
            <a:r>
              <a:rPr lang="fr-CH" dirty="0"/>
              <a:t> </a:t>
            </a:r>
            <a:r>
              <a:rPr lang="fr-CH" dirty="0" err="1"/>
              <a:t>pockets</a:t>
            </a:r>
            <a:r>
              <a:rPr lang="fr-CH" dirty="0"/>
              <a:t> of transmission to </a:t>
            </a:r>
            <a:r>
              <a:rPr lang="fr-CH" dirty="0" err="1"/>
              <a:t>treat</a:t>
            </a:r>
            <a:r>
              <a:rPr lang="fr-CH" dirty="0"/>
              <a:t> infections and </a:t>
            </a:r>
            <a:r>
              <a:rPr lang="fr-CH" dirty="0" err="1"/>
              <a:t>accelerate</a:t>
            </a:r>
            <a:r>
              <a:rPr lang="fr-CH" dirty="0"/>
              <a:t> the interruption of transmission.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230532" y="3517944"/>
            <a:ext cx="13713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i="1" dirty="0" err="1">
                <a:latin typeface="Calibri" pitchFamily="34" charset="0"/>
              </a:rPr>
              <a:t>Okell</a:t>
            </a:r>
            <a:r>
              <a:rPr lang="en-GB" sz="1200" i="1" dirty="0">
                <a:latin typeface="Calibri" pitchFamily="34" charset="0"/>
              </a:rPr>
              <a:t> et al JID 2009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511825" y="6464370"/>
            <a:ext cx="195630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200" i="1" dirty="0" err="1">
                <a:latin typeface="Calibri" pitchFamily="34" charset="0"/>
              </a:rPr>
              <a:t>Bousema</a:t>
            </a:r>
            <a:r>
              <a:rPr lang="en-GB" sz="1200" i="1" dirty="0">
                <a:latin typeface="Calibri" pitchFamily="34" charset="0"/>
              </a:rPr>
              <a:t> and </a:t>
            </a:r>
            <a:r>
              <a:rPr lang="en-GB" sz="1200" i="1" dirty="0" err="1">
                <a:latin typeface="Calibri" pitchFamily="34" charset="0"/>
              </a:rPr>
              <a:t>Drakeley</a:t>
            </a:r>
            <a:r>
              <a:rPr lang="en-GB" sz="1200" i="1" dirty="0">
                <a:latin typeface="Calibri" pitchFamily="34" charset="0"/>
              </a:rPr>
              <a:t> 2011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583832" y="3880793"/>
            <a:ext cx="0" cy="2439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66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74820" y="-40185"/>
            <a:ext cx="8541659" cy="1143000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Papel de la Investigación en control/</a:t>
            </a:r>
            <a:r>
              <a:rPr lang="es-ES" b="1" dirty="0" err="1" smtClean="0">
                <a:solidFill>
                  <a:schemeClr val="bg1"/>
                </a:solidFill>
              </a:rPr>
              <a:t>eliminacion</a:t>
            </a:r>
            <a:r>
              <a:rPr lang="es-ES" b="1" dirty="0" smtClean="0">
                <a:solidFill>
                  <a:schemeClr val="bg1"/>
                </a:solidFill>
              </a:rPr>
              <a:t> de malaria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5" name="Flecha circular 4"/>
          <p:cNvSpPr/>
          <p:nvPr/>
        </p:nvSpPr>
        <p:spPr>
          <a:xfrm>
            <a:off x="3728188" y="1952455"/>
            <a:ext cx="4522869" cy="4522869"/>
          </a:xfrm>
          <a:prstGeom prst="circularArrow">
            <a:avLst>
              <a:gd name="adj1" fmla="val 6903"/>
              <a:gd name="adj2" fmla="val 465394"/>
              <a:gd name="adj3" fmla="val 16749240"/>
              <a:gd name="adj4" fmla="val 15185367"/>
              <a:gd name="adj5" fmla="val 8053"/>
            </a:avLst>
          </a:pr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Flecha circular 5"/>
          <p:cNvSpPr/>
          <p:nvPr/>
        </p:nvSpPr>
        <p:spPr>
          <a:xfrm>
            <a:off x="3917984" y="1844825"/>
            <a:ext cx="4522869" cy="4522869"/>
          </a:xfrm>
          <a:prstGeom prst="circularArrow">
            <a:avLst>
              <a:gd name="adj1" fmla="val 6903"/>
              <a:gd name="adj2" fmla="val 465394"/>
              <a:gd name="adj3" fmla="val 5949240"/>
              <a:gd name="adj4" fmla="val 4385367"/>
              <a:gd name="adj5" fmla="val 8053"/>
            </a:avLst>
          </a:pr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Flecha circular 6"/>
          <p:cNvSpPr/>
          <p:nvPr/>
        </p:nvSpPr>
        <p:spPr>
          <a:xfrm>
            <a:off x="3258120" y="2078908"/>
            <a:ext cx="4522869" cy="4522869"/>
          </a:xfrm>
          <a:prstGeom prst="circularArrow">
            <a:avLst>
              <a:gd name="adj1" fmla="val 6903"/>
              <a:gd name="adj2" fmla="val 465394"/>
              <a:gd name="adj3" fmla="val 11349240"/>
              <a:gd name="adj4" fmla="val 9785367"/>
              <a:gd name="adj5" fmla="val 8053"/>
            </a:avLst>
          </a:pr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Flecha circular 7"/>
          <p:cNvSpPr/>
          <p:nvPr/>
        </p:nvSpPr>
        <p:spPr>
          <a:xfrm>
            <a:off x="4237206" y="2015681"/>
            <a:ext cx="4522869" cy="4522869"/>
          </a:xfrm>
          <a:prstGeom prst="circularArrow">
            <a:avLst>
              <a:gd name="adj1" fmla="val 6903"/>
              <a:gd name="adj2" fmla="val 465394"/>
              <a:gd name="adj3" fmla="val 549240"/>
              <a:gd name="adj4" fmla="val 20585367"/>
              <a:gd name="adj5" fmla="val 8053"/>
            </a:avLst>
          </a:pr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oup 6"/>
          <p:cNvGrpSpPr/>
          <p:nvPr/>
        </p:nvGrpSpPr>
        <p:grpSpPr>
          <a:xfrm>
            <a:off x="2368135" y="1844824"/>
            <a:ext cx="8398823" cy="4498592"/>
            <a:chOff x="992267" y="2014538"/>
            <a:chExt cx="9098726" cy="4498592"/>
          </a:xfrm>
        </p:grpSpPr>
        <p:sp>
          <p:nvSpPr>
            <p:cNvPr id="11" name="Text Box 3"/>
            <p:cNvSpPr txBox="1">
              <a:spLocks noChangeArrowheads="1"/>
            </p:cNvSpPr>
            <p:nvPr/>
          </p:nvSpPr>
          <p:spPr bwMode="auto">
            <a:xfrm>
              <a:off x="5415326" y="2069953"/>
              <a:ext cx="4473575" cy="1090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04306" tIns="52153" rIns="104306" bIns="52153">
              <a:spAutoFit/>
            </a:bodyPr>
            <a:lstStyle>
              <a:lvl1pPr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22288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042988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565275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85975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431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003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575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9147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0" hangingPunct="0">
                <a:buClr>
                  <a:srgbClr val="000000"/>
                </a:buClr>
                <a:buSzPct val="90000"/>
                <a:buFont typeface="Monotype Sorts" pitchFamily="2" charset="2"/>
                <a:buNone/>
              </a:pPr>
              <a:r>
                <a:rPr lang="en-US" sz="3200" b="1" dirty="0" err="1" smtClean="0">
                  <a:latin typeface="Calibri" pitchFamily="34" charset="0"/>
                </a:rPr>
                <a:t>Investigacion</a:t>
              </a:r>
              <a:r>
                <a:rPr lang="en-US" sz="3200" b="1" dirty="0" smtClean="0">
                  <a:latin typeface="Calibri" pitchFamily="34" charset="0"/>
                </a:rPr>
                <a:t> </a:t>
              </a:r>
              <a:r>
                <a:rPr lang="en-US" sz="3200" b="1" dirty="0" err="1" smtClean="0">
                  <a:latin typeface="Calibri" pitchFamily="34" charset="0"/>
                </a:rPr>
                <a:t>basica</a:t>
              </a:r>
              <a:r>
                <a:rPr lang="en-US" sz="3200" b="1" dirty="0" smtClean="0">
                  <a:latin typeface="Calibri" pitchFamily="34" charset="0"/>
                </a:rPr>
                <a:t> y </a:t>
              </a:r>
              <a:r>
                <a:rPr lang="en-US" sz="3200" b="1" dirty="0" err="1" smtClean="0">
                  <a:latin typeface="Calibri" pitchFamily="34" charset="0"/>
                </a:rPr>
                <a:t>aplicada</a:t>
              </a:r>
              <a:endParaRPr lang="en-US" sz="3200" b="1" dirty="0">
                <a:latin typeface="Calibri" pitchFamily="34" charset="0"/>
              </a:endParaRPr>
            </a:p>
          </p:txBody>
        </p:sp>
        <p:sp>
          <p:nvSpPr>
            <p:cNvPr id="13" name="Text Box 5"/>
            <p:cNvSpPr txBox="1">
              <a:spLocks noChangeArrowheads="1"/>
            </p:cNvSpPr>
            <p:nvPr/>
          </p:nvSpPr>
          <p:spPr bwMode="auto">
            <a:xfrm>
              <a:off x="6256802" y="5473076"/>
              <a:ext cx="3834191" cy="5977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893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4306" tIns="52153" rIns="104306" bIns="52153">
              <a:spAutoFit/>
            </a:bodyPr>
            <a:lstStyle>
              <a:lvl1pPr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22288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042988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565275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85975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431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003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575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9147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l" eaLnBrk="0" hangingPunct="0"/>
              <a:r>
                <a:rPr lang="en-US" sz="3200" b="1" dirty="0" err="1" smtClean="0">
                  <a:latin typeface="Calibri" pitchFamily="34" charset="0"/>
                </a:rPr>
                <a:t>Cambio</a:t>
              </a:r>
              <a:r>
                <a:rPr lang="en-US" sz="3200" b="1" dirty="0" smtClean="0">
                  <a:latin typeface="Calibri" pitchFamily="34" charset="0"/>
                </a:rPr>
                <a:t> de </a:t>
              </a:r>
              <a:r>
                <a:rPr lang="en-US" sz="3200" b="1" dirty="0" err="1" smtClean="0">
                  <a:latin typeface="Calibri" pitchFamily="34" charset="0"/>
                </a:rPr>
                <a:t>politicas</a:t>
              </a:r>
              <a:endParaRPr lang="en-US" sz="3200" b="1" dirty="0">
                <a:latin typeface="Calibri" pitchFamily="34" charset="0"/>
              </a:endParaRP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992267" y="5422920"/>
              <a:ext cx="3340374" cy="10902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893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4306" tIns="52153" rIns="104306" bIns="52153">
              <a:spAutoFit/>
            </a:bodyPr>
            <a:lstStyle>
              <a:lvl1pPr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22288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042988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565275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85975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431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003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575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9147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0" hangingPunct="0"/>
              <a:r>
                <a:rPr lang="en-US" sz="3200" b="1" dirty="0" err="1" smtClean="0">
                  <a:latin typeface="Calibri" pitchFamily="34" charset="0"/>
                </a:rPr>
                <a:t>Implementacion</a:t>
              </a:r>
              <a:r>
                <a:rPr lang="en-US" sz="3200" b="1" dirty="0" smtClean="0">
                  <a:latin typeface="Calibri" pitchFamily="34" charset="0"/>
                </a:rPr>
                <a:t> </a:t>
              </a:r>
            </a:p>
            <a:p>
              <a:pPr algn="ctr" eaLnBrk="0" hangingPunct="0"/>
              <a:r>
                <a:rPr lang="en-US" sz="3200" b="1" dirty="0" smtClean="0">
                  <a:latin typeface="Calibri" pitchFamily="34" charset="0"/>
                </a:rPr>
                <a:t>en el </a:t>
              </a:r>
              <a:r>
                <a:rPr lang="en-US" sz="3200" b="1" dirty="0" err="1" smtClean="0">
                  <a:latin typeface="Calibri" pitchFamily="34" charset="0"/>
                </a:rPr>
                <a:t>programa</a:t>
              </a:r>
              <a:endParaRPr lang="en-US" sz="3200" b="1" dirty="0">
                <a:latin typeface="Calibri" pitchFamily="34" charset="0"/>
              </a:endParaRPr>
            </a:p>
          </p:txBody>
        </p:sp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1074913" y="2014538"/>
              <a:ext cx="2696935" cy="15826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893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104306" tIns="52153" rIns="104306" bIns="52153">
              <a:spAutoFit/>
            </a:bodyPr>
            <a:lstStyle>
              <a:lvl1pPr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522288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042988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565275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85975" algn="r" defTabSz="1042988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431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30003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575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914775" algn="r" defTabSz="1042988" rtl="1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0" hangingPunct="0"/>
              <a:r>
                <a:rPr lang="en-US" sz="3200" b="1" dirty="0" err="1" smtClean="0">
                  <a:latin typeface="Calibri" pitchFamily="34" charset="0"/>
                </a:rPr>
                <a:t>Vigilancia</a:t>
              </a:r>
              <a:r>
                <a:rPr lang="en-US" sz="3200" b="1" dirty="0" smtClean="0">
                  <a:latin typeface="Calibri" pitchFamily="34" charset="0"/>
                </a:rPr>
                <a:t>,</a:t>
              </a:r>
              <a:endParaRPr lang="en-US" sz="3200" b="1" dirty="0">
                <a:latin typeface="Calibri" pitchFamily="34" charset="0"/>
              </a:endParaRPr>
            </a:p>
            <a:p>
              <a:pPr algn="ctr" eaLnBrk="0" hangingPunct="0"/>
              <a:r>
                <a:rPr lang="en-US" sz="3200" b="1" dirty="0" err="1" smtClean="0">
                  <a:latin typeface="Calibri" pitchFamily="34" charset="0"/>
                </a:rPr>
                <a:t>monitoreo</a:t>
              </a:r>
              <a:r>
                <a:rPr lang="en-US" sz="3200" b="1" dirty="0" smtClean="0">
                  <a:latin typeface="Calibri" pitchFamily="34" charset="0"/>
                </a:rPr>
                <a:t> </a:t>
              </a:r>
              <a:r>
                <a:rPr lang="en-US" sz="3200" b="1" dirty="0">
                  <a:latin typeface="Calibri" pitchFamily="34" charset="0"/>
                </a:rPr>
                <a:t>&amp; </a:t>
              </a:r>
            </a:p>
            <a:p>
              <a:pPr algn="ctr" eaLnBrk="0" hangingPunct="0"/>
              <a:r>
                <a:rPr lang="en-US" sz="3200" b="1" dirty="0" err="1" smtClean="0">
                  <a:latin typeface="Calibri" pitchFamily="34" charset="0"/>
                </a:rPr>
                <a:t>evaluacion</a:t>
              </a:r>
              <a:endParaRPr lang="en-US" sz="3200" b="1" dirty="0">
                <a:latin typeface="Calibri" pitchFamily="34" charset="0"/>
              </a:endParaRPr>
            </a:p>
          </p:txBody>
        </p:sp>
      </p:grpSp>
      <p:pic>
        <p:nvPicPr>
          <p:cNvPr id="14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436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79576" y="2636912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¿</a:t>
            </a:r>
            <a:r>
              <a:rPr lang="en-US" sz="4000" dirty="0" err="1" smtClean="0"/>
              <a:t>Que</a:t>
            </a:r>
            <a:r>
              <a:rPr lang="en-US" sz="4000" dirty="0" smtClean="0"/>
              <a:t> tan </a:t>
            </a:r>
            <a:r>
              <a:rPr lang="en-US" sz="4000" dirty="0" err="1" smtClean="0"/>
              <a:t>importantes</a:t>
            </a:r>
            <a:r>
              <a:rPr lang="en-US" sz="4000" dirty="0" smtClean="0"/>
              <a:t> son los </a:t>
            </a:r>
            <a:r>
              <a:rPr lang="en-US" sz="4000" dirty="0" err="1" smtClean="0"/>
              <a:t>pacientes</a:t>
            </a:r>
            <a:r>
              <a:rPr lang="en-US" sz="4000" dirty="0" smtClean="0"/>
              <a:t> </a:t>
            </a:r>
            <a:r>
              <a:rPr lang="en-US" sz="4000" dirty="0" err="1" smtClean="0"/>
              <a:t>asintomaticos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5565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861682" y="1526465"/>
            <a:ext cx="5332101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400" dirty="0" err="1"/>
              <a:t>Pilot</a:t>
            </a:r>
            <a:r>
              <a:rPr lang="es-CO" sz="2400" dirty="0"/>
              <a:t> </a:t>
            </a:r>
            <a:r>
              <a:rPr lang="es-CO" sz="2400" dirty="0" err="1"/>
              <a:t>transmissibility</a:t>
            </a:r>
            <a:r>
              <a:rPr lang="es-CO" sz="2400" dirty="0"/>
              <a:t> </a:t>
            </a:r>
            <a:r>
              <a:rPr lang="es-CO" sz="2400" dirty="0" err="1"/>
              <a:t>study</a:t>
            </a:r>
            <a:r>
              <a:rPr lang="es-CO" sz="2400" dirty="0"/>
              <a:t> Buenaventura </a:t>
            </a:r>
          </a:p>
          <a:p>
            <a:endParaRPr lang="es-CO" sz="2400" dirty="0"/>
          </a:p>
          <a:p>
            <a:r>
              <a:rPr lang="es-CO" sz="2400" dirty="0"/>
              <a:t>1.Cross </a:t>
            </a:r>
            <a:r>
              <a:rPr lang="es-CO" sz="2400" dirty="0" err="1"/>
              <a:t>sectional</a:t>
            </a:r>
            <a:r>
              <a:rPr lang="es-CO" sz="2400" dirty="0"/>
              <a:t> </a:t>
            </a:r>
            <a:r>
              <a:rPr lang="es-CO" sz="2400" dirty="0" err="1"/>
              <a:t>survey</a:t>
            </a:r>
            <a:endParaRPr lang="es-CO" sz="2400" dirty="0"/>
          </a:p>
          <a:p>
            <a:r>
              <a:rPr lang="es-CO" sz="2400" dirty="0"/>
              <a:t>2. PCR diagnosis</a:t>
            </a:r>
          </a:p>
          <a:p>
            <a:r>
              <a:rPr lang="es-CO" sz="2400" dirty="0"/>
              <a:t>3. </a:t>
            </a:r>
            <a:r>
              <a:rPr lang="es-CO" sz="2400" dirty="0" err="1"/>
              <a:t>Follow</a:t>
            </a:r>
            <a:r>
              <a:rPr lang="es-CO" sz="2400" dirty="0"/>
              <a:t>-up (7 </a:t>
            </a:r>
            <a:r>
              <a:rPr lang="es-CO" sz="2400" dirty="0" err="1"/>
              <a:t>Days</a:t>
            </a:r>
            <a:r>
              <a:rPr lang="es-CO" sz="2400" dirty="0"/>
              <a:t>) </a:t>
            </a:r>
          </a:p>
          <a:p>
            <a:r>
              <a:rPr lang="es-CO" sz="2400" dirty="0"/>
              <a:t>4. </a:t>
            </a:r>
            <a:r>
              <a:rPr lang="es-CO" sz="2400" dirty="0" err="1"/>
              <a:t>Xenodiagnostics</a:t>
            </a:r>
            <a:endParaRPr lang="es-CO" sz="2400" dirty="0"/>
          </a:p>
          <a:p>
            <a:endParaRPr lang="en-US" sz="2400" dirty="0"/>
          </a:p>
        </p:txBody>
      </p:sp>
      <p:grpSp>
        <p:nvGrpSpPr>
          <p:cNvPr id="4" name="Grupo 3"/>
          <p:cNvGrpSpPr/>
          <p:nvPr/>
        </p:nvGrpSpPr>
        <p:grpSpPr>
          <a:xfrm>
            <a:off x="2066140" y="4509121"/>
            <a:ext cx="7810789" cy="2009659"/>
            <a:chOff x="542139" y="4740031"/>
            <a:chExt cx="7810789" cy="2009659"/>
          </a:xfrm>
        </p:grpSpPr>
        <p:grpSp>
          <p:nvGrpSpPr>
            <p:cNvPr id="8" name="86 Grupo"/>
            <p:cNvGrpSpPr/>
            <p:nvPr/>
          </p:nvGrpSpPr>
          <p:grpSpPr>
            <a:xfrm>
              <a:off x="542139" y="4740031"/>
              <a:ext cx="2160278" cy="731427"/>
              <a:chOff x="2901939" y="2231894"/>
              <a:chExt cx="3099554" cy="940946"/>
            </a:xfrm>
          </p:grpSpPr>
          <p:pic>
            <p:nvPicPr>
              <p:cNvPr id="9" name="Picture 2" descr="https://encrypted-tbn1.gstatic.com/images?q=tbn:ANd9GcQxzZ_mM2TYCa7ee64wRCJbabMUddyHhWunVcqSJQIA5AKlAHliQ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01939" y="2231894"/>
                <a:ext cx="1376364" cy="82867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0" name="74 Conector recto de flecha"/>
              <p:cNvCxnSpPr/>
              <p:nvPr/>
            </p:nvCxnSpPr>
            <p:spPr bwMode="auto">
              <a:xfrm>
                <a:off x="4215727" y="2620116"/>
                <a:ext cx="641187" cy="26116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pic>
            <p:nvPicPr>
              <p:cNvPr id="11" name="Picture 2" descr="Y:\Archivos Unidad\Carpeta de entrega Jimmy Becerra\Entomología\Fotos Colonia\PICT0430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6055" y="2420888"/>
                <a:ext cx="925438" cy="75195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2" name="16 Grupo"/>
            <p:cNvGrpSpPr/>
            <p:nvPr/>
          </p:nvGrpSpPr>
          <p:grpSpPr>
            <a:xfrm>
              <a:off x="864096" y="5843957"/>
              <a:ext cx="7488832" cy="905733"/>
              <a:chOff x="539552" y="4869160"/>
              <a:chExt cx="7488832" cy="1034167"/>
            </a:xfrm>
          </p:grpSpPr>
          <p:sp>
            <p:nvSpPr>
              <p:cNvPr id="13" name="26 CuadroTexto"/>
              <p:cNvSpPr txBox="1"/>
              <p:nvPr/>
            </p:nvSpPr>
            <p:spPr>
              <a:xfrm>
                <a:off x="539552" y="5163358"/>
                <a:ext cx="1440160" cy="351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CO" sz="1400" dirty="0"/>
                  <a:t>0</a:t>
                </a:r>
                <a:endParaRPr lang="es-ES" sz="1400" dirty="0"/>
              </a:p>
            </p:txBody>
          </p:sp>
          <p:grpSp>
            <p:nvGrpSpPr>
              <p:cNvPr id="14" name="33 Grupo"/>
              <p:cNvGrpSpPr/>
              <p:nvPr/>
            </p:nvGrpSpPr>
            <p:grpSpPr>
              <a:xfrm>
                <a:off x="1259632" y="4869160"/>
                <a:ext cx="6768752" cy="1034167"/>
                <a:chOff x="1259632" y="4665446"/>
                <a:chExt cx="6768752" cy="1406020"/>
              </a:xfrm>
            </p:grpSpPr>
            <p:cxnSp>
              <p:nvCxnSpPr>
                <p:cNvPr id="15" name="14 Conector recto"/>
                <p:cNvCxnSpPr/>
                <p:nvPr/>
              </p:nvCxnSpPr>
              <p:spPr>
                <a:xfrm>
                  <a:off x="1259632" y="4869160"/>
                  <a:ext cx="6768752" cy="0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18 Conector recto"/>
                <p:cNvCxnSpPr/>
                <p:nvPr/>
              </p:nvCxnSpPr>
              <p:spPr>
                <a:xfrm>
                  <a:off x="1259632" y="4725144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19 Conector recto"/>
                <p:cNvCxnSpPr/>
                <p:nvPr/>
              </p:nvCxnSpPr>
              <p:spPr>
                <a:xfrm>
                  <a:off x="8024571" y="4741912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20 Conector recto"/>
                <p:cNvCxnSpPr/>
                <p:nvPr/>
              </p:nvCxnSpPr>
              <p:spPr>
                <a:xfrm>
                  <a:off x="6693297" y="4665446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21 Conector recto"/>
                <p:cNvCxnSpPr/>
                <p:nvPr/>
              </p:nvCxnSpPr>
              <p:spPr>
                <a:xfrm>
                  <a:off x="5292080" y="4725144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22 Conector recto"/>
                <p:cNvCxnSpPr/>
                <p:nvPr/>
              </p:nvCxnSpPr>
              <p:spPr>
                <a:xfrm>
                  <a:off x="3862855" y="4725144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23 Conector recto"/>
                <p:cNvCxnSpPr/>
                <p:nvPr/>
              </p:nvCxnSpPr>
              <p:spPr>
                <a:xfrm>
                  <a:off x="2411760" y="4741912"/>
                  <a:ext cx="0" cy="288032"/>
                </a:xfrm>
                <a:prstGeom prst="line">
                  <a:avLst/>
                </a:prstGeom>
                <a:ln w="28575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24 CuadroTexto"/>
                <p:cNvSpPr txBox="1"/>
                <p:nvPr/>
              </p:nvSpPr>
              <p:spPr>
                <a:xfrm>
                  <a:off x="2987824" y="5029942"/>
                  <a:ext cx="1800201" cy="4777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CO" sz="1400" dirty="0"/>
                    <a:t>7 </a:t>
                  </a:r>
                  <a:r>
                    <a:rPr lang="es-CO" sz="1400" dirty="0" err="1"/>
                    <a:t>Days</a:t>
                  </a:r>
                  <a:r>
                    <a:rPr lang="es-CO" sz="1400" dirty="0"/>
                    <a:t> post </a:t>
                  </a:r>
                  <a:r>
                    <a:rPr lang="es-CO" sz="1400" dirty="0" err="1"/>
                    <a:t>feeding</a:t>
                  </a:r>
                  <a:r>
                    <a:rPr lang="es-CO" sz="1400" dirty="0"/>
                    <a:t>.</a:t>
                  </a:r>
                  <a:endParaRPr lang="es-ES" sz="1400" dirty="0"/>
                </a:p>
              </p:txBody>
            </p:sp>
            <p:sp>
              <p:nvSpPr>
                <p:cNvPr id="23" name="25 CuadroTexto"/>
                <p:cNvSpPr txBox="1"/>
                <p:nvPr/>
              </p:nvSpPr>
              <p:spPr>
                <a:xfrm>
                  <a:off x="5799949" y="5013175"/>
                  <a:ext cx="2012411" cy="47777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CO" sz="1400" dirty="0"/>
                    <a:t>14 </a:t>
                  </a:r>
                  <a:r>
                    <a:rPr lang="es-CO" sz="1400" dirty="0" err="1"/>
                    <a:t>days</a:t>
                  </a:r>
                  <a:r>
                    <a:rPr lang="es-CO" sz="1400" dirty="0"/>
                    <a:t> post </a:t>
                  </a:r>
                  <a:r>
                    <a:rPr lang="es-CO" sz="1400" dirty="0" err="1"/>
                    <a:t>feeding</a:t>
                  </a:r>
                  <a:r>
                    <a:rPr lang="es-CO" sz="1400" dirty="0"/>
                    <a:t>.</a:t>
                  </a:r>
                  <a:endParaRPr lang="es-ES" sz="1400" dirty="0"/>
                </a:p>
              </p:txBody>
            </p:sp>
            <p:sp>
              <p:nvSpPr>
                <p:cNvPr id="24" name="28 Flecha abajo"/>
                <p:cNvSpPr/>
                <p:nvPr/>
              </p:nvSpPr>
              <p:spPr>
                <a:xfrm>
                  <a:off x="3774314" y="5587642"/>
                  <a:ext cx="177081" cy="483824"/>
                </a:xfrm>
                <a:prstGeom prst="downArrow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25" name="30 Flecha abajo"/>
                <p:cNvSpPr/>
                <p:nvPr/>
              </p:nvSpPr>
              <p:spPr>
                <a:xfrm>
                  <a:off x="6660233" y="5552213"/>
                  <a:ext cx="160548" cy="483825"/>
                </a:xfrm>
                <a:prstGeom prst="downArrow">
                  <a:avLst/>
                </a:prstGeom>
                <a:solidFill>
                  <a:srgbClr val="C0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"/>
                </a:p>
              </p:txBody>
            </p:sp>
          </p:grpSp>
        </p:grpSp>
      </p:grpSp>
      <p:sp>
        <p:nvSpPr>
          <p:cNvPr id="26" name="61 CuadroTexto"/>
          <p:cNvSpPr txBox="1"/>
          <p:nvPr/>
        </p:nvSpPr>
        <p:spPr>
          <a:xfrm>
            <a:off x="1910778" y="3873485"/>
            <a:ext cx="4752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C00000"/>
                </a:solidFill>
              </a:rPr>
              <a:t>MEASURING MOSQUITOES INFECTIVITY</a:t>
            </a:r>
            <a:endParaRPr lang="es-ES" sz="1600" b="1" dirty="0">
              <a:solidFill>
                <a:srgbClr val="C00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931" y="1459574"/>
            <a:ext cx="2775343" cy="2720812"/>
          </a:xfrm>
          <a:prstGeom prst="rect">
            <a:avLst/>
          </a:prstGeom>
        </p:spPr>
      </p:pic>
      <p:graphicFrame>
        <p:nvGraphicFramePr>
          <p:cNvPr id="31" name="Objeto 30"/>
          <p:cNvGraphicFramePr>
            <a:graphicFrameLocks noChangeAspect="1"/>
          </p:cNvGraphicFramePr>
          <p:nvPr>
            <p:extLst/>
          </p:nvPr>
        </p:nvGraphicFramePr>
        <p:xfrm>
          <a:off x="2082786" y="4313870"/>
          <a:ext cx="8421882" cy="29227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Hoja de cálculo" r:id="rId7" imgW="6534189" imgH="2266902" progId="Excel.Sheet.12">
                  <p:embed/>
                </p:oleObj>
              </mc:Choice>
              <mc:Fallback>
                <p:oleObj name="Hoja de cálculo" r:id="rId7" imgW="6534189" imgH="226690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082786" y="4313870"/>
                        <a:ext cx="8421882" cy="29227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1 Título"/>
          <p:cNvSpPr txBox="1">
            <a:spLocks/>
          </p:cNvSpPr>
          <p:nvPr/>
        </p:nvSpPr>
        <p:spPr>
          <a:xfrm>
            <a:off x="1981200" y="44624"/>
            <a:ext cx="82296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CO" b="1" dirty="0" err="1">
                <a:solidFill>
                  <a:schemeClr val="bg1"/>
                </a:solidFill>
              </a:rPr>
              <a:t>Infectivity</a:t>
            </a:r>
            <a:r>
              <a:rPr lang="es-CO" b="1" dirty="0">
                <a:solidFill>
                  <a:schemeClr val="bg1"/>
                </a:solidFill>
              </a:rPr>
              <a:t> to </a:t>
            </a:r>
            <a:r>
              <a:rPr lang="es-CO" b="1" dirty="0" err="1">
                <a:solidFill>
                  <a:schemeClr val="bg1"/>
                </a:solidFill>
              </a:rPr>
              <a:t>mosquitoes</a:t>
            </a:r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4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44624"/>
            <a:ext cx="8229600" cy="1143000"/>
          </a:xfrm>
        </p:spPr>
        <p:txBody>
          <a:bodyPr/>
          <a:lstStyle/>
          <a:p>
            <a:r>
              <a:rPr lang="en-US" b="1" noProof="0" dirty="0" smtClean="0">
                <a:solidFill>
                  <a:schemeClr val="bg1"/>
                </a:solidFill>
              </a:rPr>
              <a:t>Infectivity to mosquitoes</a:t>
            </a:r>
            <a:endParaRPr lang="en-US" noProof="0" dirty="0">
              <a:solidFill>
                <a:schemeClr val="bg1"/>
              </a:solidFill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/>
          </p:nvPr>
        </p:nvGraphicFramePr>
        <p:xfrm>
          <a:off x="2333836" y="3717033"/>
          <a:ext cx="7578588" cy="2880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64401"/>
                <a:gridCol w="1864246"/>
                <a:gridCol w="1945423"/>
                <a:gridCol w="1704518"/>
              </a:tblGrid>
              <a:tr h="519106">
                <a:tc rowSpan="2">
                  <a:txBody>
                    <a:bodyPr/>
                    <a:lstStyle/>
                    <a:p>
                      <a:pPr algn="ctr" fontAlgn="ctr"/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</a:rPr>
                        <a:t>Asymptomatics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err="1">
                          <a:effectLst/>
                        </a:rPr>
                        <a:t>Clinical</a:t>
                      </a:r>
                      <a:r>
                        <a:rPr lang="es-ES" sz="1400" b="1" u="none" strike="noStrike" dirty="0">
                          <a:effectLst/>
                        </a:rPr>
                        <a:t> Trial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48561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smtClean="0">
                          <a:effectLst/>
                        </a:rPr>
                        <a:t>Pre-</a:t>
                      </a:r>
                      <a:r>
                        <a:rPr lang="es-ES" sz="1400" b="1" u="none" strike="noStrike" dirty="0" err="1" smtClean="0">
                          <a:effectLst/>
                        </a:rPr>
                        <a:t>immune</a:t>
                      </a:r>
                      <a:r>
                        <a:rPr lang="es-ES" sz="1400" b="1" u="none" strike="noStrike" dirty="0" smtClean="0">
                          <a:effectLst/>
                        </a:rPr>
                        <a:t>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err="1">
                          <a:effectLst/>
                        </a:rPr>
                        <a:t>Naive</a:t>
                      </a:r>
                      <a:r>
                        <a:rPr lang="es-ES" sz="1400" b="1" u="none" strike="noStrike" dirty="0">
                          <a:effectLst/>
                        </a:rPr>
                        <a:t>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5165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>
                          <a:effectLst/>
                        </a:rPr>
                        <a:t>Volunteers N</a:t>
                      </a:r>
                      <a:endParaRPr lang="es-ES" sz="14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14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9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74009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>
                          <a:effectLst/>
                        </a:rPr>
                        <a:t>Mean Parasitemia (</a:t>
                      </a:r>
                      <a:r>
                        <a:rPr lang="es-ES" sz="1400" b="1" u="none" strike="noStrike" dirty="0" smtClean="0">
                          <a:effectLst/>
                        </a:rPr>
                        <a:t>p/</a:t>
                      </a:r>
                      <a:r>
                        <a:rPr lang="es-ES" sz="1400" b="1" u="none" strike="noStrike" dirty="0" err="1" smtClean="0">
                          <a:effectLst/>
                        </a:rPr>
                        <a:t>ul</a:t>
                      </a:r>
                      <a:r>
                        <a:rPr lang="es-ES" sz="1400" b="1" u="none" strike="noStrike" dirty="0">
                          <a:effectLst/>
                        </a:rPr>
                        <a:t>)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14.4 (SD 26) 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174 (SD 73) 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553 (SD 129)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919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err="1" smtClean="0">
                          <a:effectLst/>
                        </a:rPr>
                        <a:t>Xeno-Dx</a:t>
                      </a:r>
                      <a:r>
                        <a:rPr lang="es-ES" sz="1400" b="1" u="none" strike="noStrike" dirty="0" smtClean="0">
                          <a:effectLst/>
                        </a:rPr>
                        <a:t> </a:t>
                      </a:r>
                      <a:r>
                        <a:rPr lang="es-ES" sz="1400" b="1" u="none" strike="noStrike" dirty="0">
                          <a:effectLst/>
                        </a:rPr>
                        <a:t>Positive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8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>
                          <a:effectLst/>
                        </a:rPr>
                        <a:t>0</a:t>
                      </a:r>
                      <a:endParaRPr lang="es-ES" sz="14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>
                          <a:effectLst/>
                        </a:rPr>
                        <a:t>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  <a:tr h="3919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u="none" strike="noStrike" dirty="0" smtClean="0">
                          <a:effectLst/>
                        </a:rPr>
                        <a:t>Mean </a:t>
                      </a:r>
                      <a:r>
                        <a:rPr lang="es-ES" sz="1400" b="1" u="none" strike="noStrike" dirty="0" err="1" smtClean="0">
                          <a:effectLst/>
                        </a:rPr>
                        <a:t>Infectivity</a:t>
                      </a:r>
                      <a:r>
                        <a:rPr lang="es-ES" sz="1400" b="1" u="none" strike="noStrike" dirty="0" smtClean="0">
                          <a:effectLst/>
                        </a:rPr>
                        <a:t> (%) </a:t>
                      </a:r>
                      <a:endParaRPr lang="es-E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smtClean="0">
                          <a:effectLst/>
                        </a:rPr>
                        <a:t>57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smtClean="0">
                          <a:effectLst/>
                        </a:rPr>
                        <a:t>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u="none" strike="noStrike" dirty="0" smtClean="0">
                          <a:effectLst/>
                        </a:rPr>
                        <a:t>0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pSp>
        <p:nvGrpSpPr>
          <p:cNvPr id="24" name="23 Grupo"/>
          <p:cNvGrpSpPr/>
          <p:nvPr/>
        </p:nvGrpSpPr>
        <p:grpSpPr>
          <a:xfrm>
            <a:off x="1847529" y="1700809"/>
            <a:ext cx="8515397" cy="935663"/>
            <a:chOff x="377083" y="1616467"/>
            <a:chExt cx="8947445" cy="935663"/>
          </a:xfrm>
        </p:grpSpPr>
        <p:sp>
          <p:nvSpPr>
            <p:cNvPr id="10" name="9 CuadroTexto"/>
            <p:cNvSpPr txBox="1"/>
            <p:nvPr/>
          </p:nvSpPr>
          <p:spPr>
            <a:xfrm>
              <a:off x="7092280" y="1616467"/>
              <a:ext cx="22322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dirty="0"/>
                <a:t>TBS</a:t>
              </a:r>
            </a:p>
            <a:p>
              <a:endParaRPr lang="es-CO" dirty="0"/>
            </a:p>
            <a:p>
              <a:r>
                <a:rPr lang="es-CO" dirty="0"/>
                <a:t>RT-PCR</a:t>
              </a:r>
              <a:endParaRPr lang="es-ES" dirty="0"/>
            </a:p>
          </p:txBody>
        </p:sp>
        <p:grpSp>
          <p:nvGrpSpPr>
            <p:cNvPr id="23" name="22 Grupo"/>
            <p:cNvGrpSpPr/>
            <p:nvPr/>
          </p:nvGrpSpPr>
          <p:grpSpPr>
            <a:xfrm>
              <a:off x="377083" y="1628800"/>
              <a:ext cx="6571181" cy="923330"/>
              <a:chOff x="377083" y="1713582"/>
              <a:chExt cx="6571181" cy="923330"/>
            </a:xfrm>
          </p:grpSpPr>
          <p:sp>
            <p:nvSpPr>
              <p:cNvPr id="6" name="5 CuadroTexto"/>
              <p:cNvSpPr txBox="1"/>
              <p:nvPr/>
            </p:nvSpPr>
            <p:spPr>
              <a:xfrm>
                <a:off x="377083" y="1844824"/>
                <a:ext cx="33123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b="1" dirty="0" err="1"/>
                  <a:t>Parasitemia</a:t>
                </a:r>
                <a:r>
                  <a:rPr lang="es-ES" b="1" dirty="0"/>
                  <a:t> </a:t>
                </a:r>
                <a:r>
                  <a:rPr lang="es-ES" b="1" dirty="0" err="1"/>
                  <a:t>density</a:t>
                </a:r>
                <a:r>
                  <a:rPr lang="es-ES" b="1" dirty="0"/>
                  <a:t> </a:t>
                </a:r>
              </a:p>
              <a:p>
                <a:pPr algn="ctr"/>
                <a:r>
                  <a:rPr lang="es-ES" b="1" dirty="0"/>
                  <a:t>and </a:t>
                </a:r>
                <a:r>
                  <a:rPr lang="es-ES" b="1" dirty="0" err="1"/>
                  <a:t>maturation</a:t>
                </a:r>
                <a:r>
                  <a:rPr lang="es-ES" b="1" dirty="0"/>
                  <a:t> </a:t>
                </a:r>
              </a:p>
            </p:txBody>
          </p:sp>
          <p:sp>
            <p:nvSpPr>
              <p:cNvPr id="9" name="8 CuadroTexto"/>
              <p:cNvSpPr txBox="1"/>
              <p:nvPr/>
            </p:nvSpPr>
            <p:spPr>
              <a:xfrm>
                <a:off x="3563888" y="1713582"/>
                <a:ext cx="280831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CO" dirty="0"/>
                  <a:t>[</a:t>
                </a:r>
                <a:r>
                  <a:rPr lang="es-CO" dirty="0" err="1"/>
                  <a:t>Density</a:t>
                </a:r>
                <a:r>
                  <a:rPr lang="es-CO" dirty="0"/>
                  <a:t>]</a:t>
                </a:r>
              </a:p>
              <a:p>
                <a:endParaRPr lang="es-CO" dirty="0"/>
              </a:p>
              <a:p>
                <a:r>
                  <a:rPr lang="es-CO" dirty="0" err="1"/>
                  <a:t>Gametocyte</a:t>
                </a:r>
                <a:r>
                  <a:rPr lang="es-CO" dirty="0"/>
                  <a:t> </a:t>
                </a:r>
                <a:r>
                  <a:rPr lang="es-CO" dirty="0" err="1"/>
                  <a:t>Maturation</a:t>
                </a:r>
                <a:endParaRPr lang="es-ES" dirty="0"/>
              </a:p>
            </p:txBody>
          </p:sp>
          <p:cxnSp>
            <p:nvCxnSpPr>
              <p:cNvPr id="13" name="12 Conector recto de flecha"/>
              <p:cNvCxnSpPr/>
              <p:nvPr/>
            </p:nvCxnSpPr>
            <p:spPr bwMode="auto">
              <a:xfrm>
                <a:off x="6173924" y="1916832"/>
                <a:ext cx="774340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7" name="16 Conector recto de flecha"/>
              <p:cNvCxnSpPr/>
              <p:nvPr/>
            </p:nvCxnSpPr>
            <p:spPr bwMode="auto">
              <a:xfrm>
                <a:off x="6173924" y="2420888"/>
                <a:ext cx="737828" cy="0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sp>
            <p:nvSpPr>
              <p:cNvPr id="19" name="18 Abrir llave"/>
              <p:cNvSpPr/>
              <p:nvPr/>
            </p:nvSpPr>
            <p:spPr bwMode="auto">
              <a:xfrm>
                <a:off x="3419872" y="1831468"/>
                <a:ext cx="134789" cy="684076"/>
              </a:xfrm>
              <a:prstGeom prst="leftBrace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s-ES" b="1">
                  <a:solidFill>
                    <a:srgbClr val="FFFFCC"/>
                  </a:solidFill>
                  <a:latin typeface="Times New Roman" pitchFamily="18" charset="0"/>
                </a:endParaRPr>
              </a:p>
            </p:txBody>
          </p:sp>
        </p:grpSp>
      </p:grpSp>
      <p:pic>
        <p:nvPicPr>
          <p:cNvPr id="14" name="Picture 2" descr="https://encrypted-tbn1.gstatic.com/images?q=tbn:ANd9GcQxzZ_mM2TYCa7ee64wRCJbabMUddyHhWunVcqSJQIA5AKlAHliQ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0204" y="2780929"/>
            <a:ext cx="1630293" cy="84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9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to 9"/>
          <p:cNvGraphicFramePr>
            <a:graphicFrameLocks noChangeAspect="1"/>
          </p:cNvGraphicFramePr>
          <p:nvPr>
            <p:extLst/>
          </p:nvPr>
        </p:nvGraphicFramePr>
        <p:xfrm>
          <a:off x="2279576" y="2564904"/>
          <a:ext cx="7920880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Hoja de cálculo" r:id="rId4" imgW="6534189" imgH="2571657" progId="Excel.Sheet.12">
                  <p:embed/>
                </p:oleObj>
              </mc:Choice>
              <mc:Fallback>
                <p:oleObj name="Hoja de cálculo" r:id="rId4" imgW="6534189" imgH="257165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79576" y="2564904"/>
                        <a:ext cx="7920880" cy="41044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6257748" y="4480805"/>
            <a:ext cx="333012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Overall prevalence  TBS  ~1%</a:t>
            </a:r>
          </a:p>
          <a:p>
            <a:endParaRPr lang="en-US" sz="20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3071860"/>
            <a:ext cx="3430540" cy="2661397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6349553" y="3498080"/>
            <a:ext cx="2601168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PCR prevalence  6.4 %</a:t>
            </a:r>
          </a:p>
          <a:p>
            <a:endParaRPr lang="en-US" sz="2000" dirty="0"/>
          </a:p>
        </p:txBody>
      </p:sp>
      <p:sp>
        <p:nvSpPr>
          <p:cNvPr id="2" name="Rectángulo 1"/>
          <p:cNvSpPr/>
          <p:nvPr/>
        </p:nvSpPr>
        <p:spPr>
          <a:xfrm>
            <a:off x="4828277" y="145760"/>
            <a:ext cx="29182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charset="0"/>
              <a:buNone/>
            </a:pPr>
            <a:r>
              <a:rPr lang="en-US" sz="4400" b="1" dirty="0" err="1" smtClean="0">
                <a:solidFill>
                  <a:schemeClr val="bg1"/>
                </a:solidFill>
              </a:rPr>
              <a:t>Diagnostico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8" name="2 Marcador de contenido"/>
          <p:cNvSpPr txBox="1">
            <a:spLocks/>
          </p:cNvSpPr>
          <p:nvPr/>
        </p:nvSpPr>
        <p:spPr>
          <a:xfrm>
            <a:off x="1970856" y="1306214"/>
            <a:ext cx="8229600" cy="829543"/>
          </a:xfrm>
          <a:prstGeom prst="rect">
            <a:avLst/>
          </a:prstGeom>
          <a:ln w="9525" cap="flat" cmpd="sng" algn="ctr">
            <a:solidFill>
              <a:schemeClr val="accent2"/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00" dirty="0" smtClean="0"/>
              <a:t>La </a:t>
            </a:r>
            <a:r>
              <a:rPr lang="en-US" sz="1800" dirty="0" err="1" smtClean="0"/>
              <a:t>incidencia</a:t>
            </a:r>
            <a:r>
              <a:rPr lang="en-US" sz="1800" dirty="0" smtClean="0"/>
              <a:t> de Malaria </a:t>
            </a:r>
            <a:r>
              <a:rPr lang="en-US" sz="1800" dirty="0" err="1" smtClean="0"/>
              <a:t>esta</a:t>
            </a:r>
            <a:r>
              <a:rPr lang="en-US" sz="1800" dirty="0" smtClean="0"/>
              <a:t> sub </a:t>
            </a:r>
            <a:r>
              <a:rPr lang="en-US" sz="1800" dirty="0" err="1" smtClean="0"/>
              <a:t>estimada</a:t>
            </a:r>
            <a:r>
              <a:rPr lang="en-US" sz="1800" dirty="0" smtClean="0"/>
              <a:t> y </a:t>
            </a:r>
            <a:r>
              <a:rPr lang="en-US" sz="1800" dirty="0" err="1" smtClean="0"/>
              <a:t>presenta</a:t>
            </a:r>
            <a:r>
              <a:rPr lang="en-US" sz="1800" dirty="0" smtClean="0"/>
              <a:t> </a:t>
            </a:r>
            <a:r>
              <a:rPr lang="en-US" sz="1800" dirty="0" err="1" smtClean="0"/>
              <a:t>heterogeneidad</a:t>
            </a:r>
            <a:r>
              <a:rPr lang="en-US" sz="1800" dirty="0" smtClean="0"/>
              <a:t> a </a:t>
            </a:r>
            <a:r>
              <a:rPr lang="en-US" sz="1800" dirty="0" err="1" smtClean="0"/>
              <a:t>nivel</a:t>
            </a:r>
            <a:r>
              <a:rPr lang="en-US" sz="1800" dirty="0" smtClean="0"/>
              <a:t> de areas </a:t>
            </a:r>
            <a:r>
              <a:rPr lang="en-US" sz="1800" dirty="0" err="1" smtClean="0"/>
              <a:t>endemicas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44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847528" y="2564904"/>
            <a:ext cx="10009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¿</a:t>
            </a:r>
            <a:r>
              <a:rPr lang="en-US" sz="3600" b="1" dirty="0" err="1"/>
              <a:t>Q</a:t>
            </a:r>
            <a:r>
              <a:rPr lang="en-US" sz="3600" b="1" dirty="0" err="1" smtClean="0"/>
              <a:t>ue</a:t>
            </a:r>
            <a:r>
              <a:rPr lang="en-US" sz="3600" b="1" dirty="0" smtClean="0"/>
              <a:t> tan </a:t>
            </a:r>
            <a:r>
              <a:rPr lang="en-US" sz="3600" b="1" dirty="0" err="1" smtClean="0"/>
              <a:t>lejos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estamos</a:t>
            </a:r>
            <a:r>
              <a:rPr lang="en-US" sz="3600" b="1" dirty="0" smtClean="0"/>
              <a:t> de </a:t>
            </a:r>
            <a:r>
              <a:rPr lang="en-US" sz="3600" b="1" dirty="0" err="1" smtClean="0"/>
              <a:t>usar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herramientas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moleculares</a:t>
            </a:r>
            <a:r>
              <a:rPr lang="en-US" sz="3600" b="1" dirty="0" smtClean="0"/>
              <a:t> en campo?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31875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0562" y="68923"/>
            <a:ext cx="11296078" cy="11430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Técnicas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moleculares</a:t>
            </a:r>
            <a:r>
              <a:rPr lang="en-US" b="1" dirty="0" smtClean="0">
                <a:solidFill>
                  <a:schemeClr val="bg1"/>
                </a:solidFill>
              </a:rPr>
              <a:t>: Del </a:t>
            </a:r>
            <a:r>
              <a:rPr lang="en-US" b="1" dirty="0" err="1" smtClean="0">
                <a:solidFill>
                  <a:schemeClr val="bg1"/>
                </a:solidFill>
              </a:rPr>
              <a:t>laboratorio</a:t>
            </a:r>
            <a:r>
              <a:rPr lang="en-US" b="1" dirty="0" smtClean="0">
                <a:solidFill>
                  <a:schemeClr val="bg1"/>
                </a:solidFill>
              </a:rPr>
              <a:t> al campo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951" y="1603397"/>
            <a:ext cx="3916022" cy="3528392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08" t="14286" b="29866"/>
          <a:stretch/>
        </p:blipFill>
        <p:spPr>
          <a:xfrm>
            <a:off x="8004973" y="1515278"/>
            <a:ext cx="4220882" cy="3636366"/>
          </a:xfrm>
          <a:prstGeom prst="rect">
            <a:avLst/>
          </a:prstGeom>
        </p:spPr>
      </p:pic>
      <p:sp>
        <p:nvSpPr>
          <p:cNvPr id="7" name="Elipse 6"/>
          <p:cNvSpPr/>
          <p:nvPr/>
        </p:nvSpPr>
        <p:spPr>
          <a:xfrm>
            <a:off x="6524854" y="2987458"/>
            <a:ext cx="720080" cy="50405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ipse 7"/>
          <p:cNvSpPr/>
          <p:nvPr/>
        </p:nvSpPr>
        <p:spPr>
          <a:xfrm>
            <a:off x="4906327" y="2932635"/>
            <a:ext cx="963694" cy="50405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7"/>
          <p:cNvGrpSpPr/>
          <p:nvPr/>
        </p:nvGrpSpPr>
        <p:grpSpPr>
          <a:xfrm>
            <a:off x="169597" y="1865599"/>
            <a:ext cx="3782569" cy="2638128"/>
            <a:chOff x="4716016" y="3200236"/>
            <a:chExt cx="4320480" cy="2762067"/>
          </a:xfrm>
        </p:grpSpPr>
        <p:sp>
          <p:nvSpPr>
            <p:cNvPr id="19" name="TextBox 35"/>
            <p:cNvSpPr txBox="1"/>
            <p:nvPr/>
          </p:nvSpPr>
          <p:spPr>
            <a:xfrm>
              <a:off x="4863799" y="3200236"/>
              <a:ext cx="32111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b="1" dirty="0" smtClean="0"/>
                <a:t>Amplification and </a:t>
              </a:r>
              <a:r>
                <a:rPr lang="fr-CH" b="1" dirty="0" err="1" smtClean="0"/>
                <a:t>detection</a:t>
              </a:r>
              <a:endParaRPr lang="en-US" b="1" dirty="0"/>
            </a:p>
          </p:txBody>
        </p:sp>
        <p:cxnSp>
          <p:nvCxnSpPr>
            <p:cNvPr id="21" name="Straight Arrow Connector 50"/>
            <p:cNvCxnSpPr/>
            <p:nvPr/>
          </p:nvCxnSpPr>
          <p:spPr>
            <a:xfrm>
              <a:off x="6372200" y="5085184"/>
              <a:ext cx="45534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51"/>
            <p:cNvSpPr txBox="1"/>
            <p:nvPr/>
          </p:nvSpPr>
          <p:spPr>
            <a:xfrm>
              <a:off x="5747684" y="3602516"/>
              <a:ext cx="16241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1600" dirty="0" smtClean="0"/>
                <a:t>(65°C – 40 min)</a:t>
              </a:r>
              <a:endParaRPr lang="en-US" sz="1600" dirty="0"/>
            </a:p>
          </p:txBody>
        </p:sp>
        <p:grpSp>
          <p:nvGrpSpPr>
            <p:cNvPr id="23" name="Group 43"/>
            <p:cNvGrpSpPr/>
            <p:nvPr/>
          </p:nvGrpSpPr>
          <p:grpSpPr>
            <a:xfrm>
              <a:off x="6854071" y="4581128"/>
              <a:ext cx="2182425" cy="1381175"/>
              <a:chOff x="6854071" y="4581128"/>
              <a:chExt cx="2182425" cy="1381175"/>
            </a:xfrm>
          </p:grpSpPr>
          <p:sp>
            <p:nvSpPr>
              <p:cNvPr id="28" name="AutoShape 4"/>
              <p:cNvSpPr>
                <a:spLocks/>
              </p:cNvSpPr>
              <p:nvPr/>
            </p:nvSpPr>
            <p:spPr bwMode="auto">
              <a:xfrm rot="16200000">
                <a:off x="7127652" y="5409853"/>
                <a:ext cx="73025" cy="431800"/>
              </a:xfrm>
              <a:prstGeom prst="leftBracket">
                <a:avLst>
                  <a:gd name="adj" fmla="val 49275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AutoShape 5"/>
              <p:cNvSpPr>
                <a:spLocks/>
              </p:cNvSpPr>
              <p:nvPr/>
            </p:nvSpPr>
            <p:spPr bwMode="auto">
              <a:xfrm rot="16200000">
                <a:off x="7655520" y="5409853"/>
                <a:ext cx="73025" cy="431800"/>
              </a:xfrm>
              <a:prstGeom prst="leftBracket">
                <a:avLst>
                  <a:gd name="adj" fmla="val 49275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Text Box 6"/>
              <p:cNvSpPr txBox="1">
                <a:spLocks noChangeArrowheads="1"/>
              </p:cNvSpPr>
              <p:nvPr/>
            </p:nvSpPr>
            <p:spPr bwMode="auto">
              <a:xfrm>
                <a:off x="6957789" y="5595590"/>
                <a:ext cx="4127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(-)</a:t>
                </a:r>
              </a:p>
            </p:txBody>
          </p:sp>
          <p:sp>
            <p:nvSpPr>
              <p:cNvPr id="31" name="Text Box 7"/>
              <p:cNvSpPr txBox="1">
                <a:spLocks noChangeArrowheads="1"/>
              </p:cNvSpPr>
              <p:nvPr/>
            </p:nvSpPr>
            <p:spPr bwMode="auto">
              <a:xfrm>
                <a:off x="7452320" y="5590828"/>
                <a:ext cx="46990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(+)</a:t>
                </a:r>
              </a:p>
            </p:txBody>
          </p:sp>
          <p:pic>
            <p:nvPicPr>
              <p:cNvPr id="32" name="Picture 3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854071" y="4581128"/>
                <a:ext cx="2182425" cy="9311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" name="AutoShape 4"/>
              <p:cNvSpPr>
                <a:spLocks/>
              </p:cNvSpPr>
              <p:nvPr/>
            </p:nvSpPr>
            <p:spPr bwMode="auto">
              <a:xfrm rot="16200000">
                <a:off x="8135764" y="5409853"/>
                <a:ext cx="73025" cy="431800"/>
              </a:xfrm>
              <a:prstGeom prst="leftBracket">
                <a:avLst>
                  <a:gd name="adj" fmla="val 49275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AutoShape 5"/>
              <p:cNvSpPr>
                <a:spLocks/>
              </p:cNvSpPr>
              <p:nvPr/>
            </p:nvSpPr>
            <p:spPr bwMode="auto">
              <a:xfrm rot="16200000">
                <a:off x="8663632" y="5409853"/>
                <a:ext cx="73025" cy="431800"/>
              </a:xfrm>
              <a:prstGeom prst="leftBracket">
                <a:avLst>
                  <a:gd name="adj" fmla="val 49275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7965901" y="5595590"/>
                <a:ext cx="41275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(-)</a:t>
                </a:r>
              </a:p>
            </p:txBody>
          </p:sp>
          <p:sp>
            <p:nvSpPr>
              <p:cNvPr id="36" name="Text Box 7"/>
              <p:cNvSpPr txBox="1">
                <a:spLocks noChangeArrowheads="1"/>
              </p:cNvSpPr>
              <p:nvPr/>
            </p:nvSpPr>
            <p:spPr bwMode="auto">
              <a:xfrm>
                <a:off x="8460432" y="5590828"/>
                <a:ext cx="469900" cy="3667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/>
                  <a:t>(+)</a:t>
                </a:r>
              </a:p>
            </p:txBody>
          </p:sp>
        </p:grp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6383" y="4534834"/>
              <a:ext cx="1555817" cy="1239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TextBox 57"/>
            <p:cNvSpPr txBox="1"/>
            <p:nvPr/>
          </p:nvSpPr>
          <p:spPr>
            <a:xfrm>
              <a:off x="4716016" y="4158099"/>
              <a:ext cx="174599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1600" dirty="0" err="1" smtClean="0"/>
                <a:t>Loopamp</a:t>
              </a:r>
              <a:r>
                <a:rPr lang="fr-CH" sz="1600" dirty="0" smtClean="0"/>
                <a:t> LF-160</a:t>
              </a:r>
              <a:endParaRPr lang="en-US" sz="1600" dirty="0"/>
            </a:p>
          </p:txBody>
        </p:sp>
      </p:grpSp>
      <p:sp>
        <p:nvSpPr>
          <p:cNvPr id="37" name="CuadroTexto 36"/>
          <p:cNvSpPr txBox="1"/>
          <p:nvPr/>
        </p:nvSpPr>
        <p:spPr>
          <a:xfrm>
            <a:off x="4496524" y="5157192"/>
            <a:ext cx="5775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*Red Circles represents patients from the same Home.</a:t>
            </a:r>
            <a:endParaRPr lang="en-US" dirty="0"/>
          </a:p>
        </p:txBody>
      </p:sp>
      <p:sp>
        <p:nvSpPr>
          <p:cNvPr id="39" name="CuadroTexto 38"/>
          <p:cNvSpPr txBox="1"/>
          <p:nvPr/>
        </p:nvSpPr>
        <p:spPr>
          <a:xfrm>
            <a:off x="1" y="5677299"/>
            <a:ext cx="12191999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LAMP </a:t>
            </a:r>
            <a:r>
              <a:rPr lang="en-US" dirty="0" err="1" smtClean="0"/>
              <a:t>fue</a:t>
            </a:r>
            <a:r>
              <a:rPr lang="en-US" dirty="0" smtClean="0"/>
              <a:t> </a:t>
            </a:r>
            <a:r>
              <a:rPr lang="en-US" dirty="0" err="1" smtClean="0"/>
              <a:t>usado</a:t>
            </a:r>
            <a:r>
              <a:rPr lang="en-US" dirty="0" smtClean="0"/>
              <a:t> en </a:t>
            </a:r>
            <a:r>
              <a:rPr lang="en-US" dirty="0" err="1" smtClean="0"/>
              <a:t>estudios</a:t>
            </a:r>
            <a:r>
              <a:rPr lang="en-US" dirty="0" smtClean="0"/>
              <a:t> de </a:t>
            </a:r>
            <a:r>
              <a:rPr lang="en-US" dirty="0" err="1" smtClean="0"/>
              <a:t>corte</a:t>
            </a:r>
            <a:r>
              <a:rPr lang="en-US" dirty="0" smtClean="0"/>
              <a:t> transversal en 10 </a:t>
            </a:r>
            <a:r>
              <a:rPr lang="en-US" dirty="0" err="1" smtClean="0"/>
              <a:t>localidades</a:t>
            </a:r>
            <a:r>
              <a:rPr lang="en-US" dirty="0" smtClean="0"/>
              <a:t> de Colombia </a:t>
            </a:r>
            <a:r>
              <a:rPr lang="en-US" dirty="0" err="1" smtClean="0"/>
              <a:t>como</a:t>
            </a:r>
            <a:r>
              <a:rPr lang="en-US" dirty="0" smtClean="0"/>
              <a:t> </a:t>
            </a:r>
            <a:r>
              <a:rPr lang="en-US" dirty="0" err="1" smtClean="0"/>
              <a:t>tecnica</a:t>
            </a:r>
            <a:r>
              <a:rPr lang="en-US" dirty="0" smtClean="0"/>
              <a:t> molecular de </a:t>
            </a:r>
            <a:r>
              <a:rPr lang="en-US" dirty="0" err="1" smtClean="0"/>
              <a:t>diagnostico</a:t>
            </a:r>
            <a:r>
              <a:rPr lang="en-US" dirty="0" smtClean="0"/>
              <a:t> en  campo. </a:t>
            </a:r>
            <a:endParaRPr lang="en-US" dirty="0"/>
          </a:p>
          <a:p>
            <a:r>
              <a:rPr lang="en-US" dirty="0" err="1" smtClean="0"/>
              <a:t>Bajo</a:t>
            </a:r>
            <a:r>
              <a:rPr lang="en-US" dirty="0" smtClean="0"/>
              <a:t> </a:t>
            </a:r>
            <a:r>
              <a:rPr lang="en-US" dirty="0" err="1" smtClean="0"/>
              <a:t>estas</a:t>
            </a:r>
            <a:r>
              <a:rPr lang="en-US" dirty="0" smtClean="0"/>
              <a:t> </a:t>
            </a:r>
            <a:r>
              <a:rPr lang="en-US" dirty="0" err="1" smtClean="0"/>
              <a:t>condiciones</a:t>
            </a:r>
            <a:r>
              <a:rPr lang="en-US" dirty="0" smtClean="0"/>
              <a:t> , </a:t>
            </a:r>
            <a:r>
              <a:rPr lang="en-US" dirty="0"/>
              <a:t>LAMP </a:t>
            </a:r>
            <a:r>
              <a:rPr lang="en-US" dirty="0" err="1" smtClean="0"/>
              <a:t>detectó</a:t>
            </a:r>
            <a:r>
              <a:rPr lang="en-US" dirty="0" smtClean="0"/>
              <a:t> </a:t>
            </a:r>
            <a:r>
              <a:rPr lang="en-US" dirty="0"/>
              <a:t>23% </a:t>
            </a:r>
            <a:r>
              <a:rPr lang="en-US" dirty="0" smtClean="0"/>
              <a:t>mas </a:t>
            </a:r>
            <a:r>
              <a:rPr lang="en-US" dirty="0" err="1" smtClean="0"/>
              <a:t>casos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/>
              <a:t>PCR </a:t>
            </a:r>
            <a:r>
              <a:rPr lang="en-US" dirty="0" smtClean="0"/>
              <a:t>(</a:t>
            </a:r>
            <a:r>
              <a:rPr lang="en-US" dirty="0" err="1" smtClean="0"/>
              <a:t>desde</a:t>
            </a:r>
            <a:r>
              <a:rPr lang="en-US" dirty="0" smtClean="0"/>
              <a:t> </a:t>
            </a:r>
            <a:r>
              <a:rPr lang="en-US" dirty="0" err="1" smtClean="0"/>
              <a:t>papel</a:t>
            </a:r>
            <a:r>
              <a:rPr lang="en-US" dirty="0" smtClean="0"/>
              <a:t> </a:t>
            </a:r>
            <a:r>
              <a:rPr lang="en-US" dirty="0" err="1" smtClean="0"/>
              <a:t>filtro</a:t>
            </a:r>
            <a:r>
              <a:rPr lang="en-US" dirty="0" smtClean="0"/>
              <a:t>), y </a:t>
            </a:r>
            <a:r>
              <a:rPr lang="en-US" sz="2000" b="1" dirty="0" smtClean="0"/>
              <a:t>15 </a:t>
            </a:r>
            <a:r>
              <a:rPr lang="en-US" sz="2000" b="1" dirty="0" err="1" smtClean="0"/>
              <a:t>veces</a:t>
            </a:r>
            <a:r>
              <a:rPr lang="en-US" sz="2000" b="1" dirty="0" smtClean="0"/>
              <a:t> mas </a:t>
            </a:r>
            <a:r>
              <a:rPr lang="en-US" sz="2000" b="1" dirty="0" err="1" smtClean="0"/>
              <a:t>casos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que</a:t>
            </a:r>
            <a:r>
              <a:rPr lang="en-US" sz="2000" b="1" dirty="0"/>
              <a:t> </a:t>
            </a:r>
            <a:r>
              <a:rPr lang="en-US" sz="2000" b="1" dirty="0" err="1" smtClean="0"/>
              <a:t>microscopia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45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37" grpId="0"/>
      <p:bldP spid="3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5" y="1287330"/>
            <a:ext cx="8418593" cy="55443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-99392"/>
            <a:ext cx="9143999" cy="1282432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Spatial analysis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Identification of transmission sites: House level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350640"/>
            <a:ext cx="8352928" cy="5678760"/>
          </a:xfrm>
        </p:spPr>
        <p:txBody>
          <a:bodyPr>
            <a:noAutofit/>
          </a:bodyPr>
          <a:lstStyle/>
          <a:p>
            <a:pPr marL="0" lvl="2" indent="0" algn="just">
              <a:buNone/>
            </a:pPr>
            <a:endParaRPr lang="en-US" sz="23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3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2209186" y="6055316"/>
            <a:ext cx="7744557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dirty="0">
                <a:solidFill>
                  <a:schemeClr val="tx1"/>
                </a:solidFill>
              </a:rPr>
              <a:t>Malaria transmission remains </a:t>
            </a:r>
            <a:r>
              <a:rPr lang="en-US" dirty="0" err="1">
                <a:solidFill>
                  <a:schemeClr val="tx1"/>
                </a:solidFill>
              </a:rPr>
              <a:t>heterogenous</a:t>
            </a:r>
            <a:r>
              <a:rPr lang="en-US" dirty="0">
                <a:solidFill>
                  <a:schemeClr val="tx1"/>
                </a:solidFill>
              </a:rPr>
              <a:t>  and Identification and targeting high transmission foci within a village will be key.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641" y="3253158"/>
            <a:ext cx="1688011" cy="1688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5" y="3181150"/>
            <a:ext cx="1688011" cy="1688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886" y="2821110"/>
            <a:ext cx="1688011" cy="1688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5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-99392"/>
            <a:ext cx="9143999" cy="1282432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Spatial analysis </a:t>
            </a:r>
            <a:br>
              <a:rPr lang="en-US" sz="3600" b="1" dirty="0">
                <a:solidFill>
                  <a:schemeClr val="bg1"/>
                </a:solidFill>
              </a:rPr>
            </a:br>
            <a:r>
              <a:rPr lang="en-US" sz="3600" dirty="0">
                <a:solidFill>
                  <a:schemeClr val="bg1"/>
                </a:solidFill>
              </a:rPr>
              <a:t>Identification of transmission sites: House level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690" y="2060849"/>
            <a:ext cx="6254509" cy="5364491"/>
          </a:xfrm>
          <a:prstGeom prst="rect">
            <a:avLst/>
          </a:prstGeom>
        </p:spPr>
      </p:pic>
      <p:sp>
        <p:nvSpPr>
          <p:cNvPr id="14" name="object 215"/>
          <p:cNvSpPr txBox="1"/>
          <p:nvPr/>
        </p:nvSpPr>
        <p:spPr>
          <a:xfrm>
            <a:off x="478063" y="5433281"/>
            <a:ext cx="3868420" cy="13144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100"/>
              </a:lnSpc>
              <a:spcBef>
                <a:spcPts val="3"/>
              </a:spcBef>
            </a:pPr>
            <a:endParaRPr sz="1100" dirty="0"/>
          </a:p>
          <a:p>
            <a:pPr marL="1656714" marR="12700"/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El</a:t>
            </a:r>
            <a:r>
              <a:rPr b="1" spc="5" dirty="0">
                <a:solidFill>
                  <a:srgbClr val="008000"/>
                </a:solidFill>
                <a:latin typeface="Arial"/>
                <a:cs typeface="Arial"/>
              </a:rPr>
              <a:t>i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mi</a:t>
            </a:r>
            <a:r>
              <a:rPr b="1" spc="5" dirty="0">
                <a:solidFill>
                  <a:srgbClr val="008000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ate</a:t>
            </a:r>
            <a:r>
              <a:rPr b="1" spc="-1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all</a:t>
            </a:r>
            <a:r>
              <a:rPr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mala</a:t>
            </a:r>
            <a:r>
              <a:rPr b="1" spc="-10" dirty="0">
                <a:solidFill>
                  <a:srgbClr val="008000"/>
                </a:solidFill>
                <a:latin typeface="Arial"/>
                <a:cs typeface="Arial"/>
              </a:rPr>
              <a:t>r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ia ca</a:t>
            </a:r>
            <a:r>
              <a:rPr b="1" spc="-10" dirty="0">
                <a:solidFill>
                  <a:srgbClr val="008000"/>
                </a:solidFill>
                <a:latin typeface="Arial"/>
                <a:cs typeface="Arial"/>
              </a:rPr>
              <a:t>s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es</a:t>
            </a:r>
            <a:r>
              <a:rPr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in a</a:t>
            </a:r>
            <a:r>
              <a:rPr b="1" spc="-10" dirty="0">
                <a:solidFill>
                  <a:srgbClr val="008000"/>
                </a:solidFill>
                <a:latin typeface="Arial"/>
                <a:cs typeface="Arial"/>
              </a:rPr>
              <a:t>r</a:t>
            </a:r>
            <a:r>
              <a:rPr b="1" dirty="0">
                <a:solidFill>
                  <a:srgbClr val="008000"/>
                </a:solidFill>
                <a:latin typeface="Arial"/>
                <a:cs typeface="Arial"/>
              </a:rPr>
              <a:t>ea</a:t>
            </a:r>
            <a:endParaRPr dirty="0">
              <a:latin typeface="Arial"/>
              <a:cs typeface="Arial"/>
            </a:endParaRPr>
          </a:p>
        </p:txBody>
      </p:sp>
      <p:sp>
        <p:nvSpPr>
          <p:cNvPr id="20" name="object 213"/>
          <p:cNvSpPr/>
          <p:nvPr/>
        </p:nvSpPr>
        <p:spPr>
          <a:xfrm>
            <a:off x="6095999" y="3379693"/>
            <a:ext cx="1975485" cy="1892300"/>
          </a:xfrm>
          <a:custGeom>
            <a:avLst/>
            <a:gdLst/>
            <a:ahLst/>
            <a:cxnLst/>
            <a:rect l="l" t="t" r="r" b="b"/>
            <a:pathLst>
              <a:path w="1975485" h="1892300">
                <a:moveTo>
                  <a:pt x="0" y="946150"/>
                </a:moveTo>
                <a:lnTo>
                  <a:pt x="3274" y="868559"/>
                </a:lnTo>
                <a:lnTo>
                  <a:pt x="12927" y="792695"/>
                </a:lnTo>
                <a:lnTo>
                  <a:pt x="28705" y="718800"/>
                </a:lnTo>
                <a:lnTo>
                  <a:pt x="50354" y="647118"/>
                </a:lnTo>
                <a:lnTo>
                  <a:pt x="77620" y="577893"/>
                </a:lnTo>
                <a:lnTo>
                  <a:pt x="110249" y="511368"/>
                </a:lnTo>
                <a:lnTo>
                  <a:pt x="147986" y="447787"/>
                </a:lnTo>
                <a:lnTo>
                  <a:pt x="190577" y="387394"/>
                </a:lnTo>
                <a:lnTo>
                  <a:pt x="237768" y="330432"/>
                </a:lnTo>
                <a:lnTo>
                  <a:pt x="289306" y="277145"/>
                </a:lnTo>
                <a:lnTo>
                  <a:pt x="344935" y="227777"/>
                </a:lnTo>
                <a:lnTo>
                  <a:pt x="404402" y="182571"/>
                </a:lnTo>
                <a:lnTo>
                  <a:pt x="467453" y="141770"/>
                </a:lnTo>
                <a:lnTo>
                  <a:pt x="533833" y="105620"/>
                </a:lnTo>
                <a:lnTo>
                  <a:pt x="603289" y="74362"/>
                </a:lnTo>
                <a:lnTo>
                  <a:pt x="675566" y="48241"/>
                </a:lnTo>
                <a:lnTo>
                  <a:pt x="750411" y="27501"/>
                </a:lnTo>
                <a:lnTo>
                  <a:pt x="827568" y="12385"/>
                </a:lnTo>
                <a:lnTo>
                  <a:pt x="906784" y="3136"/>
                </a:lnTo>
                <a:lnTo>
                  <a:pt x="987806" y="0"/>
                </a:lnTo>
                <a:lnTo>
                  <a:pt x="1068808" y="3136"/>
                </a:lnTo>
                <a:lnTo>
                  <a:pt x="1148009" y="12385"/>
                </a:lnTo>
                <a:lnTo>
                  <a:pt x="1225151" y="27501"/>
                </a:lnTo>
                <a:lnTo>
                  <a:pt x="1299983" y="48241"/>
                </a:lnTo>
                <a:lnTo>
                  <a:pt x="1372248" y="74362"/>
                </a:lnTo>
                <a:lnTo>
                  <a:pt x="1441694" y="105620"/>
                </a:lnTo>
                <a:lnTo>
                  <a:pt x="1508066" y="141770"/>
                </a:lnTo>
                <a:lnTo>
                  <a:pt x="1571109" y="182571"/>
                </a:lnTo>
                <a:lnTo>
                  <a:pt x="1630570" y="227777"/>
                </a:lnTo>
                <a:lnTo>
                  <a:pt x="1686194" y="277145"/>
                </a:lnTo>
                <a:lnTo>
                  <a:pt x="1737727" y="330432"/>
                </a:lnTo>
                <a:lnTo>
                  <a:pt x="1784915" y="387394"/>
                </a:lnTo>
                <a:lnTo>
                  <a:pt x="1827504" y="447787"/>
                </a:lnTo>
                <a:lnTo>
                  <a:pt x="1865239" y="511368"/>
                </a:lnTo>
                <a:lnTo>
                  <a:pt x="1897866" y="577893"/>
                </a:lnTo>
                <a:lnTo>
                  <a:pt x="1925131" y="647118"/>
                </a:lnTo>
                <a:lnTo>
                  <a:pt x="1946779" y="718800"/>
                </a:lnTo>
                <a:lnTo>
                  <a:pt x="1962557" y="792695"/>
                </a:lnTo>
                <a:lnTo>
                  <a:pt x="1972210" y="868559"/>
                </a:lnTo>
                <a:lnTo>
                  <a:pt x="1975485" y="946150"/>
                </a:lnTo>
                <a:lnTo>
                  <a:pt x="1972210" y="1023740"/>
                </a:lnTo>
                <a:lnTo>
                  <a:pt x="1962557" y="1099604"/>
                </a:lnTo>
                <a:lnTo>
                  <a:pt x="1946779" y="1173499"/>
                </a:lnTo>
                <a:lnTo>
                  <a:pt x="1925131" y="1245181"/>
                </a:lnTo>
                <a:lnTo>
                  <a:pt x="1897866" y="1314406"/>
                </a:lnTo>
                <a:lnTo>
                  <a:pt x="1865239" y="1380931"/>
                </a:lnTo>
                <a:lnTo>
                  <a:pt x="1827504" y="1444512"/>
                </a:lnTo>
                <a:lnTo>
                  <a:pt x="1784915" y="1504905"/>
                </a:lnTo>
                <a:lnTo>
                  <a:pt x="1737727" y="1561867"/>
                </a:lnTo>
                <a:lnTo>
                  <a:pt x="1686194" y="1615154"/>
                </a:lnTo>
                <a:lnTo>
                  <a:pt x="1630570" y="1664522"/>
                </a:lnTo>
                <a:lnTo>
                  <a:pt x="1571109" y="1709728"/>
                </a:lnTo>
                <a:lnTo>
                  <a:pt x="1508066" y="1750529"/>
                </a:lnTo>
                <a:lnTo>
                  <a:pt x="1441694" y="1786679"/>
                </a:lnTo>
                <a:lnTo>
                  <a:pt x="1372248" y="1817937"/>
                </a:lnTo>
                <a:lnTo>
                  <a:pt x="1299983" y="1844058"/>
                </a:lnTo>
                <a:lnTo>
                  <a:pt x="1225151" y="1864798"/>
                </a:lnTo>
                <a:lnTo>
                  <a:pt x="1148009" y="1879914"/>
                </a:lnTo>
                <a:lnTo>
                  <a:pt x="1068808" y="1889163"/>
                </a:lnTo>
                <a:lnTo>
                  <a:pt x="987806" y="1892300"/>
                </a:lnTo>
                <a:lnTo>
                  <a:pt x="906784" y="1889163"/>
                </a:lnTo>
                <a:lnTo>
                  <a:pt x="827568" y="1879914"/>
                </a:lnTo>
                <a:lnTo>
                  <a:pt x="750411" y="1864798"/>
                </a:lnTo>
                <a:lnTo>
                  <a:pt x="675566" y="1844058"/>
                </a:lnTo>
                <a:lnTo>
                  <a:pt x="603289" y="1817937"/>
                </a:lnTo>
                <a:lnTo>
                  <a:pt x="533833" y="1786679"/>
                </a:lnTo>
                <a:lnTo>
                  <a:pt x="467453" y="1750529"/>
                </a:lnTo>
                <a:lnTo>
                  <a:pt x="404402" y="1709728"/>
                </a:lnTo>
                <a:lnTo>
                  <a:pt x="344935" y="1664522"/>
                </a:lnTo>
                <a:lnTo>
                  <a:pt x="289306" y="1615154"/>
                </a:lnTo>
                <a:lnTo>
                  <a:pt x="237768" y="1561867"/>
                </a:lnTo>
                <a:lnTo>
                  <a:pt x="190577" y="1504905"/>
                </a:lnTo>
                <a:lnTo>
                  <a:pt x="147986" y="1444512"/>
                </a:lnTo>
                <a:lnTo>
                  <a:pt x="110249" y="1380931"/>
                </a:lnTo>
                <a:lnTo>
                  <a:pt x="77620" y="1314406"/>
                </a:lnTo>
                <a:lnTo>
                  <a:pt x="50354" y="1245181"/>
                </a:lnTo>
                <a:lnTo>
                  <a:pt x="28705" y="1173499"/>
                </a:lnTo>
                <a:lnTo>
                  <a:pt x="12927" y="1099604"/>
                </a:lnTo>
                <a:lnTo>
                  <a:pt x="3274" y="1023740"/>
                </a:lnTo>
                <a:lnTo>
                  <a:pt x="0" y="946150"/>
                </a:lnTo>
                <a:close/>
              </a:path>
            </a:pathLst>
          </a:custGeom>
          <a:ln w="25400">
            <a:solidFill>
              <a:srgbClr val="008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6"/>
          <p:cNvSpPr txBox="1"/>
          <p:nvPr/>
        </p:nvSpPr>
        <p:spPr>
          <a:xfrm>
            <a:off x="2044892" y="4371618"/>
            <a:ext cx="3213100" cy="7429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algn="just">
              <a:lnSpc>
                <a:spcPct val="100099"/>
              </a:lnSpc>
            </a:pP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Sc</a:t>
            </a:r>
            <a:r>
              <a:rPr sz="1600" b="1" spc="-5" dirty="0">
                <a:solidFill>
                  <a:srgbClr val="008000"/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een</a:t>
            </a:r>
            <a:r>
              <a:rPr sz="1600" b="1" spc="-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surrou</a:t>
            </a:r>
            <a:r>
              <a:rPr sz="1600" b="1" spc="-20" dirty="0">
                <a:solidFill>
                  <a:srgbClr val="008000"/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di</a:t>
            </a:r>
            <a:r>
              <a:rPr sz="1600" b="1" spc="-20" dirty="0">
                <a:solidFill>
                  <a:srgbClr val="008000"/>
                </a:solidFill>
                <a:latin typeface="Arial"/>
                <a:cs typeface="Arial"/>
              </a:rPr>
              <a:t>n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g</a:t>
            </a:r>
            <a:r>
              <a:rPr sz="1600" b="1" spc="3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h</a:t>
            </a:r>
            <a:r>
              <a:rPr sz="1600" b="1" spc="-20" dirty="0">
                <a:solidFill>
                  <a:srgbClr val="008000"/>
                </a:solidFill>
                <a:latin typeface="Arial"/>
                <a:cs typeface="Arial"/>
              </a:rPr>
              <a:t>o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uses</a:t>
            </a:r>
            <a:r>
              <a:rPr sz="1600" b="1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25" dirty="0">
                <a:solidFill>
                  <a:srgbClr val="008000"/>
                </a:solidFill>
                <a:latin typeface="Arial"/>
                <a:cs typeface="Arial"/>
              </a:rPr>
              <a:t>w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ith</a:t>
            </a:r>
            <a:r>
              <a:rPr sz="1600" b="1" spc="-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008000"/>
                </a:solidFill>
                <a:latin typeface="Arial"/>
                <a:cs typeface="Arial"/>
              </a:rPr>
              <a:t>v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e</a:t>
            </a:r>
            <a:r>
              <a:rPr sz="1600" b="1" dirty="0">
                <a:solidFill>
                  <a:srgbClr val="008000"/>
                </a:solidFill>
                <a:latin typeface="Arial"/>
                <a:cs typeface="Arial"/>
              </a:rPr>
              <a:t>r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y</a:t>
            </a:r>
            <a:r>
              <a:rPr sz="1600" b="1" spc="2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sensiti</a:t>
            </a:r>
            <a:r>
              <a:rPr sz="1600" b="1" spc="-50" dirty="0">
                <a:solidFill>
                  <a:srgbClr val="008000"/>
                </a:solidFill>
                <a:latin typeface="Arial"/>
                <a:cs typeface="Arial"/>
              </a:rPr>
              <a:t>v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e</a:t>
            </a:r>
            <a:r>
              <a:rPr sz="1600" b="1" spc="7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test</a:t>
            </a:r>
            <a:r>
              <a:rPr sz="1600" b="1" spc="1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to d</a:t>
            </a:r>
            <a:r>
              <a:rPr sz="1600" b="1" spc="-15" dirty="0">
                <a:solidFill>
                  <a:srgbClr val="008000"/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t</a:t>
            </a:r>
            <a:r>
              <a:rPr sz="1600" b="1" spc="-15" dirty="0">
                <a:solidFill>
                  <a:srgbClr val="008000"/>
                </a:solidFill>
                <a:latin typeface="Arial"/>
                <a:cs typeface="Arial"/>
              </a:rPr>
              <a:t>e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ct</a:t>
            </a:r>
            <a:r>
              <a:rPr sz="1600" b="1" spc="1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as</a:t>
            </a:r>
            <a:r>
              <a:rPr sz="1600" b="1" spc="-50" dirty="0">
                <a:solidFill>
                  <a:srgbClr val="008000"/>
                </a:solidFill>
                <a:latin typeface="Arial"/>
                <a:cs typeface="Arial"/>
              </a:rPr>
              <a:t>y</a:t>
            </a:r>
            <a:r>
              <a:rPr sz="1600" b="1" spc="-20" dirty="0">
                <a:solidFill>
                  <a:srgbClr val="008000"/>
                </a:solidFill>
                <a:latin typeface="Arial"/>
                <a:cs typeface="Arial"/>
              </a:rPr>
              <a:t>m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p</a:t>
            </a:r>
            <a:r>
              <a:rPr sz="1600" b="1" spc="-20" dirty="0">
                <a:solidFill>
                  <a:srgbClr val="008000"/>
                </a:solidFill>
                <a:latin typeface="Arial"/>
                <a:cs typeface="Arial"/>
              </a:rPr>
              <a:t>t</a:t>
            </a:r>
            <a:r>
              <a:rPr sz="1600" b="1" spc="-5" dirty="0">
                <a:solidFill>
                  <a:srgbClr val="008000"/>
                </a:solidFill>
                <a:latin typeface="Arial"/>
                <a:cs typeface="Arial"/>
              </a:rPr>
              <a:t>o</a:t>
            </a:r>
            <a:r>
              <a:rPr sz="1600" b="1" spc="-20" dirty="0">
                <a:solidFill>
                  <a:srgbClr val="008000"/>
                </a:solidFill>
                <a:latin typeface="Arial"/>
                <a:cs typeface="Arial"/>
              </a:rPr>
              <a:t>m</a:t>
            </a:r>
            <a:r>
              <a:rPr sz="1600" b="1" spc="-5" dirty="0">
                <a:solidFill>
                  <a:srgbClr val="008000"/>
                </a:solidFill>
                <a:latin typeface="Arial"/>
                <a:cs typeface="Arial"/>
              </a:rPr>
              <a:t>a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tic</a:t>
            </a:r>
            <a:r>
              <a:rPr sz="1600" b="1" spc="6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8000"/>
                </a:solidFill>
                <a:latin typeface="Arial"/>
                <a:cs typeface="Arial"/>
              </a:rPr>
              <a:t>cases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3" name="object 2"/>
          <p:cNvSpPr txBox="1">
            <a:spLocks/>
          </p:cNvSpPr>
          <p:nvPr/>
        </p:nvSpPr>
        <p:spPr bwMode="auto">
          <a:xfrm>
            <a:off x="1883170" y="1061864"/>
            <a:ext cx="836244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12700"/>
            <a:r>
              <a:rPr lang="en-US" sz="3200" b="1" dirty="0">
                <a:solidFill>
                  <a:srgbClr val="CC0000"/>
                </a:solidFill>
              </a:rPr>
              <a:t>Focal screening (FS)  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18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6" presetClass="emph" presetSubtype="0" fill="hold" grpId="1" nodeType="withEffect">
                                  <p:stCondLst>
                                    <p:cond delay="130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20" grpId="0" animBg="1"/>
      <p:bldP spid="21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52600" y="44624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PCD </a:t>
            </a:r>
            <a:r>
              <a:rPr lang="en-US" sz="3600" b="1" dirty="0" err="1">
                <a:solidFill>
                  <a:schemeClr val="bg1"/>
                </a:solidFill>
              </a:rPr>
              <a:t>vs</a:t>
            </a:r>
            <a:r>
              <a:rPr lang="en-US" sz="3600" b="1" dirty="0">
                <a:solidFill>
                  <a:schemeClr val="bg1"/>
                </a:solidFill>
              </a:rPr>
              <a:t> ACD</a:t>
            </a:r>
            <a:endParaRPr lang="es-MX" sz="3600" b="1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752600" y="4869160"/>
            <a:ext cx="8686800" cy="1872208"/>
          </a:xfrm>
        </p:spPr>
        <p:txBody>
          <a:bodyPr>
            <a:normAutofit/>
          </a:bodyPr>
          <a:lstStyle/>
          <a:p>
            <a:endParaRPr lang="es-MX" sz="1400" dirty="0"/>
          </a:p>
          <a:p>
            <a:r>
              <a:rPr lang="en-US" sz="1800" dirty="0"/>
              <a:t>ACD complements the identification and treatment of PCD decreases time symptoms onset and treatment.</a:t>
            </a:r>
          </a:p>
          <a:p>
            <a:r>
              <a:rPr lang="en-US" sz="1800" dirty="0"/>
              <a:t>Opportune treatment reduces infectivity to mosquito.</a:t>
            </a:r>
          </a:p>
          <a:p>
            <a:r>
              <a:rPr lang="en-US" sz="1800" dirty="0"/>
              <a:t>Routine timely data analysis will allow early detection of malaria outbreaks.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088" y="1284067"/>
            <a:ext cx="4630312" cy="352839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7843946" y="1988840"/>
            <a:ext cx="259545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rgbClr val="C00000"/>
                </a:solidFill>
              </a:rPr>
              <a:t>Cases </a:t>
            </a:r>
            <a:r>
              <a:rPr lang="es-MX" sz="2400" b="1" dirty="0" err="1">
                <a:solidFill>
                  <a:srgbClr val="C00000"/>
                </a:solidFill>
              </a:rPr>
              <a:t>stratification</a:t>
            </a:r>
            <a:endParaRPr lang="es-MX" sz="2400" b="1" dirty="0">
              <a:solidFill>
                <a:srgbClr val="C00000"/>
              </a:solidFill>
            </a:endParaRPr>
          </a:p>
          <a:p>
            <a:r>
              <a:rPr lang="en-US" sz="2400" b="1" dirty="0">
                <a:solidFill>
                  <a:srgbClr val="C00000"/>
                </a:solidFill>
              </a:rPr>
              <a:t>Cost and Logistics</a:t>
            </a:r>
          </a:p>
          <a:p>
            <a:r>
              <a:rPr lang="en-US" sz="2400" dirty="0"/>
              <a:t> </a:t>
            </a:r>
            <a:endParaRPr lang="en-US" sz="1100" dirty="0"/>
          </a:p>
          <a:p>
            <a:endParaRPr lang="en-US" sz="240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7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626944"/>
              </p:ext>
            </p:extLst>
          </p:nvPr>
        </p:nvGraphicFramePr>
        <p:xfrm>
          <a:off x="335360" y="2028106"/>
          <a:ext cx="5048250" cy="3989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Prism 6" r:id="rId3" imgW="4189459" imgH="3311616" progId="Prism6.Document">
                  <p:embed/>
                </p:oleObj>
              </mc:Choice>
              <mc:Fallback>
                <p:oleObj name="Prism 6" r:id="rId3" imgW="4189459" imgH="3311616" progId="Prism6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5360" y="2028106"/>
                        <a:ext cx="5048250" cy="3989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895922" y="207097"/>
            <a:ext cx="11296078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chemeClr val="bg1"/>
                </a:solidFill>
              </a:rPr>
              <a:t>Resumen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951984" y="2330029"/>
            <a:ext cx="555458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</a:pPr>
            <a:r>
              <a:rPr lang="en-AU" sz="2400" b="1" dirty="0" err="1" smtClean="0"/>
              <a:t>Sensibilidad</a:t>
            </a:r>
            <a:r>
              <a:rPr lang="en-AU" sz="2400" b="1" dirty="0" smtClean="0"/>
              <a:t> y </a:t>
            </a:r>
            <a:r>
              <a:rPr lang="en-AU" sz="2400" b="1" dirty="0" err="1" smtClean="0"/>
              <a:t>especificidad</a:t>
            </a:r>
            <a:r>
              <a:rPr lang="en-AU" sz="2400" b="1" dirty="0" smtClean="0"/>
              <a:t> </a:t>
            </a:r>
            <a:r>
              <a:rPr lang="en-AU" sz="2400" b="1" dirty="0" err="1" smtClean="0"/>
              <a:t>similares</a:t>
            </a:r>
            <a:r>
              <a:rPr lang="en-AU" sz="2400" b="1" dirty="0" smtClean="0"/>
              <a:t> a PCR en </a:t>
            </a:r>
            <a:r>
              <a:rPr lang="en-AU" sz="2400" b="1" dirty="0" err="1" smtClean="0"/>
              <a:t>pacientes</a:t>
            </a:r>
            <a:r>
              <a:rPr lang="en-AU" sz="2400" b="1" dirty="0" smtClean="0"/>
              <a:t> </a:t>
            </a:r>
            <a:r>
              <a:rPr lang="en-AU" sz="2400" b="1" dirty="0" err="1" smtClean="0"/>
              <a:t>agudos</a:t>
            </a:r>
            <a:r>
              <a:rPr lang="en-AU" sz="2400" b="1" dirty="0" smtClean="0"/>
              <a:t>. </a:t>
            </a:r>
          </a:p>
          <a:p>
            <a:pPr>
              <a:spcBef>
                <a:spcPts val="2000"/>
              </a:spcBef>
            </a:pPr>
            <a:r>
              <a:rPr lang="en-AU" sz="2400" b="1" dirty="0" smtClean="0"/>
              <a:t>LAMP </a:t>
            </a:r>
            <a:r>
              <a:rPr lang="en-AU" sz="2400" b="1" dirty="0" err="1" smtClean="0"/>
              <a:t>detecto</a:t>
            </a:r>
            <a:r>
              <a:rPr lang="en-AU" sz="2400" b="1" dirty="0" smtClean="0"/>
              <a:t> 18% mas </a:t>
            </a:r>
            <a:r>
              <a:rPr lang="en-AU" sz="2400" b="1" dirty="0" err="1" smtClean="0"/>
              <a:t>casos</a:t>
            </a:r>
            <a:r>
              <a:rPr lang="en-AU" sz="2400" b="1" dirty="0" smtClean="0"/>
              <a:t> </a:t>
            </a:r>
            <a:r>
              <a:rPr lang="en-AU" sz="2400" b="1" dirty="0" err="1" smtClean="0"/>
              <a:t>que</a:t>
            </a:r>
            <a:r>
              <a:rPr lang="en-AU" sz="2400" b="1" dirty="0" smtClean="0"/>
              <a:t> </a:t>
            </a:r>
            <a:r>
              <a:rPr lang="en-AU" sz="2400" b="1" dirty="0" err="1" smtClean="0"/>
              <a:t>Microscopia</a:t>
            </a:r>
            <a:r>
              <a:rPr lang="en-AU" sz="2400" b="1" dirty="0" smtClean="0"/>
              <a:t> en </a:t>
            </a:r>
            <a:r>
              <a:rPr lang="en-AU" sz="2400" b="1" dirty="0" err="1" smtClean="0"/>
              <a:t>pacientes</a:t>
            </a:r>
            <a:r>
              <a:rPr lang="en-AU" sz="2400" b="1" dirty="0" smtClean="0"/>
              <a:t> </a:t>
            </a:r>
            <a:r>
              <a:rPr lang="en-AU" sz="2400" b="1" dirty="0" err="1" smtClean="0"/>
              <a:t>febriles</a:t>
            </a:r>
            <a:r>
              <a:rPr lang="en-AU" sz="2400" b="1" dirty="0" smtClean="0"/>
              <a:t>. </a:t>
            </a:r>
          </a:p>
          <a:p>
            <a:pPr>
              <a:spcBef>
                <a:spcPts val="2000"/>
              </a:spcBef>
            </a:pPr>
            <a:r>
              <a:rPr lang="en-AU" sz="2400" b="1" dirty="0" smtClean="0"/>
              <a:t>En </a:t>
            </a:r>
            <a:r>
              <a:rPr lang="en-AU" sz="2400" b="1" dirty="0" err="1" smtClean="0"/>
              <a:t>estudios</a:t>
            </a:r>
            <a:r>
              <a:rPr lang="en-AU" sz="2400" b="1" dirty="0" smtClean="0"/>
              <a:t> de </a:t>
            </a:r>
            <a:r>
              <a:rPr lang="en-AU" sz="2400" b="1" dirty="0" err="1" smtClean="0"/>
              <a:t>busqueda</a:t>
            </a:r>
            <a:r>
              <a:rPr lang="en-AU" sz="2400" b="1" dirty="0" smtClean="0"/>
              <a:t> </a:t>
            </a:r>
            <a:r>
              <a:rPr lang="en-AU" sz="2400" b="1" dirty="0" err="1" smtClean="0"/>
              <a:t>activa</a:t>
            </a:r>
            <a:r>
              <a:rPr lang="en-AU" sz="2400" b="1" dirty="0" smtClean="0"/>
              <a:t>, </a:t>
            </a:r>
            <a:r>
              <a:rPr lang="en-AU" sz="2400" b="1" dirty="0" err="1" smtClean="0"/>
              <a:t>detecto</a:t>
            </a:r>
            <a:r>
              <a:rPr lang="en-AU" sz="2400" b="1" dirty="0" smtClean="0"/>
              <a:t> 15 </a:t>
            </a:r>
            <a:r>
              <a:rPr lang="en-AU" sz="2400" b="1" dirty="0" err="1" smtClean="0"/>
              <a:t>veces</a:t>
            </a:r>
            <a:r>
              <a:rPr lang="en-AU" sz="2400" b="1" dirty="0" smtClean="0"/>
              <a:t> mas </a:t>
            </a:r>
            <a:r>
              <a:rPr lang="en-AU" sz="2400" b="1" dirty="0" err="1" smtClean="0"/>
              <a:t>casos</a:t>
            </a:r>
            <a:r>
              <a:rPr lang="en-AU" sz="2400" b="1" dirty="0" smtClean="0"/>
              <a:t> </a:t>
            </a:r>
            <a:r>
              <a:rPr lang="en-AU" sz="2400" b="1" dirty="0" err="1" smtClean="0"/>
              <a:t>que</a:t>
            </a:r>
            <a:r>
              <a:rPr lang="en-AU" sz="2400" b="1" dirty="0" smtClean="0"/>
              <a:t> </a:t>
            </a:r>
            <a:r>
              <a:rPr lang="en-AU" sz="2400" b="1" dirty="0" err="1" smtClean="0"/>
              <a:t>Microscopia</a:t>
            </a:r>
            <a:r>
              <a:rPr lang="en-AU" sz="2400" b="1" dirty="0" smtClean="0"/>
              <a:t>.</a:t>
            </a:r>
            <a:endParaRPr lang="en-AU" sz="2400" b="1" dirty="0"/>
          </a:p>
          <a:p>
            <a:pPr>
              <a:spcBef>
                <a:spcPts val="2000"/>
              </a:spcBef>
            </a:pPr>
            <a:endParaRPr lang="en-AU" sz="20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1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1999108" y="29505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" sz="3600" b="1" dirty="0" err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ICEMRs</a:t>
            </a:r>
            <a:r>
              <a:rPr lang="es-ES" sz="36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en el Mundo</a:t>
            </a:r>
            <a:endParaRPr lang="es-ES" sz="36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3" descr="C:\Users\USUARIO\Pictures\icem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9"/>
          <a:stretch/>
        </p:blipFill>
        <p:spPr bwMode="auto">
          <a:xfrm>
            <a:off x="1667322" y="1484784"/>
            <a:ext cx="8893175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047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 noGrp="1"/>
          </p:cNvSpPr>
          <p:nvPr>
            <p:ph type="title"/>
          </p:nvPr>
        </p:nvSpPr>
        <p:spPr bwMode="auto">
          <a:xfrm>
            <a:off x="1578720" y="13289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Autofit/>
          </a:bodyPr>
          <a:lstStyle/>
          <a:p>
            <a:pPr>
              <a:defRPr/>
            </a:pPr>
            <a:r>
              <a:rPr lang="es-CO" sz="3200" b="1" dirty="0">
                <a:solidFill>
                  <a:schemeClr val="bg1"/>
                </a:solidFill>
              </a:rPr>
              <a:t>Métodos de diagnóstico en diferentes condiciones endémicas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844848" y="1339783"/>
            <a:ext cx="9865096" cy="5526619"/>
            <a:chOff x="823244" y="1759113"/>
            <a:chExt cx="7524466" cy="3974145"/>
          </a:xfrm>
        </p:grpSpPr>
        <p:grpSp>
          <p:nvGrpSpPr>
            <p:cNvPr id="4" name="Group 120"/>
            <p:cNvGrpSpPr>
              <a:grpSpLocks/>
            </p:cNvGrpSpPr>
            <p:nvPr/>
          </p:nvGrpSpPr>
          <p:grpSpPr bwMode="auto">
            <a:xfrm>
              <a:off x="823244" y="1759113"/>
              <a:ext cx="7524466" cy="3974145"/>
              <a:chOff x="609600" y="2614464"/>
              <a:chExt cx="7425570" cy="3924449"/>
            </a:xfrm>
          </p:grpSpPr>
          <p:cxnSp>
            <p:nvCxnSpPr>
              <p:cNvPr id="5" name="Straight Connector 4"/>
              <p:cNvCxnSpPr/>
              <p:nvPr/>
            </p:nvCxnSpPr>
            <p:spPr>
              <a:xfrm>
                <a:off x="1211320" y="4761016"/>
                <a:ext cx="2571572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>
                <a:off x="1219762" y="6096189"/>
                <a:ext cx="2571573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1231582" y="6538913"/>
                <a:ext cx="2571572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1211320" y="4964005"/>
                <a:ext cx="2571572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1211320" y="5469726"/>
                <a:ext cx="2571572" cy="0"/>
              </a:xfrm>
              <a:prstGeom prst="line">
                <a:avLst/>
              </a:prstGeom>
              <a:ln w="190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1219762" y="5714712"/>
                <a:ext cx="2571573" cy="0"/>
              </a:xfrm>
              <a:prstGeom prst="line">
                <a:avLst/>
              </a:prstGeom>
              <a:ln w="158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Flowchart: Manual Input 10"/>
              <p:cNvSpPr/>
              <p:nvPr/>
            </p:nvSpPr>
            <p:spPr>
              <a:xfrm flipH="1">
                <a:off x="1510183" y="4409288"/>
                <a:ext cx="6191699" cy="1357921"/>
              </a:xfrm>
              <a:prstGeom prst="flowChartManualInpu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200" b="1" dirty="0"/>
              </a:p>
            </p:txBody>
          </p:sp>
          <p:sp>
            <p:nvSpPr>
              <p:cNvPr id="12" name="Freeform 11"/>
              <p:cNvSpPr/>
              <p:nvPr/>
            </p:nvSpPr>
            <p:spPr>
              <a:xfrm rot="10800000" flipH="1" flipV="1">
                <a:off x="1503429" y="2704964"/>
                <a:ext cx="6198453" cy="2329643"/>
              </a:xfrm>
              <a:custGeom>
                <a:avLst/>
                <a:gdLst>
                  <a:gd name="connsiteX0" fmla="*/ 21771 w 10591800"/>
                  <a:gd name="connsiteY0" fmla="*/ 0 h 4060371"/>
                  <a:gd name="connsiteX1" fmla="*/ 10591800 w 10591800"/>
                  <a:gd name="connsiteY1" fmla="*/ 1926771 h 4060371"/>
                  <a:gd name="connsiteX2" fmla="*/ 10591800 w 10591800"/>
                  <a:gd name="connsiteY2" fmla="*/ 4060371 h 4060371"/>
                  <a:gd name="connsiteX3" fmla="*/ 0 w 10591800"/>
                  <a:gd name="connsiteY3" fmla="*/ 3124200 h 4060371"/>
                  <a:gd name="connsiteX4" fmla="*/ 10886 w 10591800"/>
                  <a:gd name="connsiteY4" fmla="*/ 3048000 h 4060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91800" h="4060371">
                    <a:moveTo>
                      <a:pt x="21771" y="0"/>
                    </a:moveTo>
                    <a:lnTo>
                      <a:pt x="10591800" y="1926771"/>
                    </a:lnTo>
                    <a:lnTo>
                      <a:pt x="10591800" y="4060371"/>
                    </a:lnTo>
                    <a:lnTo>
                      <a:pt x="0" y="3124200"/>
                    </a:lnTo>
                    <a:lnTo>
                      <a:pt x="10886" y="3048000"/>
                    </a:lnTo>
                  </a:path>
                </a:pathLst>
              </a:custGeom>
              <a:gradFill flip="none" rotWithShape="1">
                <a:gsLst>
                  <a:gs pos="36000">
                    <a:srgbClr val="00B050"/>
                  </a:gs>
                  <a:gs pos="100000">
                    <a:schemeClr val="tx2">
                      <a:lumMod val="40000"/>
                      <a:lumOff val="60000"/>
                    </a:schemeClr>
                  </a:gs>
                </a:gsLst>
                <a:path path="rect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200" b="1"/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 rot="5400000" flipH="1" flipV="1">
                <a:off x="-57511" y="4255327"/>
                <a:ext cx="3123568" cy="1689"/>
              </a:xfrm>
              <a:prstGeom prst="straightConnector1">
                <a:avLst/>
              </a:prstGeom>
              <a:ln w="254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1503429" y="5812706"/>
                <a:ext cx="6360548" cy="0"/>
              </a:xfrm>
              <a:prstGeom prst="straightConnector1">
                <a:avLst/>
              </a:prstGeom>
              <a:ln w="254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20"/>
              <p:cNvSpPr txBox="1">
                <a:spLocks noChangeArrowheads="1"/>
              </p:cNvSpPr>
              <p:nvPr/>
            </p:nvSpPr>
            <p:spPr bwMode="auto">
              <a:xfrm>
                <a:off x="609600" y="2971800"/>
                <a:ext cx="942879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200" b="1"/>
                  <a:t>100,000 ―</a:t>
                </a:r>
              </a:p>
            </p:txBody>
          </p:sp>
          <p:sp>
            <p:nvSpPr>
              <p:cNvPr id="16" name="TextBox 21"/>
              <p:cNvSpPr txBox="1">
                <a:spLocks noChangeArrowheads="1"/>
              </p:cNvSpPr>
              <p:nvPr/>
            </p:nvSpPr>
            <p:spPr bwMode="auto">
              <a:xfrm>
                <a:off x="845275" y="5138331"/>
                <a:ext cx="716025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200" b="1"/>
                  <a:t>10 ―</a:t>
                </a:r>
              </a:p>
            </p:txBody>
          </p:sp>
          <p:sp>
            <p:nvSpPr>
              <p:cNvPr id="17" name="TextBox 22"/>
              <p:cNvSpPr txBox="1">
                <a:spLocks noChangeArrowheads="1"/>
              </p:cNvSpPr>
              <p:nvPr/>
            </p:nvSpPr>
            <p:spPr bwMode="auto">
              <a:xfrm>
                <a:off x="842821" y="4144175"/>
                <a:ext cx="716025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200" b="1"/>
                  <a:t>1,000 ―</a:t>
                </a:r>
              </a:p>
            </p:txBody>
          </p:sp>
          <p:sp>
            <p:nvSpPr>
              <p:cNvPr id="18" name="TextBox 23"/>
              <p:cNvSpPr txBox="1">
                <a:spLocks noChangeArrowheads="1"/>
              </p:cNvSpPr>
              <p:nvPr/>
            </p:nvSpPr>
            <p:spPr bwMode="auto">
              <a:xfrm>
                <a:off x="845275" y="4653576"/>
                <a:ext cx="716025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200" b="1"/>
                  <a:t>100 ―</a:t>
                </a:r>
              </a:p>
            </p:txBody>
          </p:sp>
          <p:sp>
            <p:nvSpPr>
              <p:cNvPr id="19" name="TextBox 24"/>
              <p:cNvSpPr txBox="1">
                <a:spLocks noChangeArrowheads="1"/>
              </p:cNvSpPr>
              <p:nvPr/>
            </p:nvSpPr>
            <p:spPr bwMode="auto">
              <a:xfrm>
                <a:off x="842821" y="5570501"/>
                <a:ext cx="716025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200" b="1"/>
                  <a:t>1 ―</a:t>
                </a:r>
              </a:p>
            </p:txBody>
          </p:sp>
          <p:sp>
            <p:nvSpPr>
              <p:cNvPr id="20" name="TextBox 25"/>
              <p:cNvSpPr txBox="1">
                <a:spLocks noChangeArrowheads="1"/>
              </p:cNvSpPr>
              <p:nvPr/>
            </p:nvSpPr>
            <p:spPr bwMode="auto">
              <a:xfrm>
                <a:off x="609600" y="3657600"/>
                <a:ext cx="944625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/>
                <a:r>
                  <a:rPr lang="en-US" sz="1200" b="1"/>
                  <a:t>10,000 ―</a:t>
                </a:r>
              </a:p>
            </p:txBody>
          </p:sp>
          <p:sp>
            <p:nvSpPr>
              <p:cNvPr id="21" name="TextBox 26"/>
              <p:cNvSpPr txBox="1">
                <a:spLocks noChangeArrowheads="1"/>
              </p:cNvSpPr>
              <p:nvPr/>
            </p:nvSpPr>
            <p:spPr bwMode="auto">
              <a:xfrm>
                <a:off x="663549" y="2614464"/>
                <a:ext cx="1052978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CO" sz="1200" b="1" dirty="0" err="1"/>
                  <a:t>Parasitemia</a:t>
                </a:r>
                <a:endParaRPr lang="en-US" sz="1200" b="1" dirty="0"/>
              </a:p>
            </p:txBody>
          </p:sp>
          <p:sp>
            <p:nvSpPr>
              <p:cNvPr id="22" name="TextBox 27"/>
              <p:cNvSpPr txBox="1">
                <a:spLocks noChangeArrowheads="1"/>
              </p:cNvSpPr>
              <p:nvPr/>
            </p:nvSpPr>
            <p:spPr bwMode="auto">
              <a:xfrm>
                <a:off x="6439865" y="5854628"/>
                <a:ext cx="1595305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200" b="1" dirty="0"/>
                  <a:t>Elimination</a:t>
                </a:r>
              </a:p>
            </p:txBody>
          </p:sp>
          <p:sp>
            <p:nvSpPr>
              <p:cNvPr id="23" name="TextBox 28"/>
              <p:cNvSpPr txBox="1">
                <a:spLocks noChangeArrowheads="1"/>
              </p:cNvSpPr>
              <p:nvPr/>
            </p:nvSpPr>
            <p:spPr bwMode="auto">
              <a:xfrm>
                <a:off x="3065470" y="5885201"/>
                <a:ext cx="3242136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200" b="1" dirty="0"/>
                  <a:t>Baja  </a:t>
                </a:r>
                <a:r>
                  <a:rPr lang="en-US" sz="1200" b="1" dirty="0" err="1"/>
                  <a:t>transmision</a:t>
                </a:r>
                <a:endParaRPr lang="en-US" sz="1200" b="1" dirty="0"/>
              </a:p>
            </p:txBody>
          </p:sp>
          <p:sp>
            <p:nvSpPr>
              <p:cNvPr id="24" name="TextBox 29"/>
              <p:cNvSpPr txBox="1">
                <a:spLocks noChangeArrowheads="1"/>
              </p:cNvSpPr>
              <p:nvPr/>
            </p:nvSpPr>
            <p:spPr bwMode="auto">
              <a:xfrm>
                <a:off x="1282295" y="5885201"/>
                <a:ext cx="1945282" cy="2188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s-CO" sz="1200" b="1" dirty="0"/>
                  <a:t>Alta transmisión</a:t>
                </a:r>
              </a:p>
            </p:txBody>
          </p:sp>
          <p:cxnSp>
            <p:nvCxnSpPr>
              <p:cNvPr id="25" name="Straight Connector 24"/>
              <p:cNvCxnSpPr/>
              <p:nvPr/>
            </p:nvCxnSpPr>
            <p:spPr>
              <a:xfrm>
                <a:off x="1503429" y="3047867"/>
                <a:ext cx="6191699" cy="0"/>
              </a:xfrm>
              <a:prstGeom prst="line">
                <a:avLst/>
              </a:prstGeom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/>
              <p:cNvSpPr txBox="1"/>
              <p:nvPr/>
            </p:nvSpPr>
            <p:spPr>
              <a:xfrm>
                <a:off x="2601721" y="3984062"/>
                <a:ext cx="1600690" cy="26750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1600" b="1" dirty="0" err="1" smtClean="0">
                    <a:cs typeface="Arial" pitchFamily="34" charset="0"/>
                  </a:rPr>
                  <a:t>Manejo</a:t>
                </a:r>
                <a:r>
                  <a:rPr lang="en-US" sz="1600" b="1" dirty="0" smtClean="0">
                    <a:cs typeface="Arial" pitchFamily="34" charset="0"/>
                  </a:rPr>
                  <a:t> de </a:t>
                </a:r>
                <a:r>
                  <a:rPr lang="en-US" sz="1600" b="1" dirty="0" err="1" smtClean="0">
                    <a:cs typeface="Arial" pitchFamily="34" charset="0"/>
                  </a:rPr>
                  <a:t>Caso</a:t>
                </a:r>
                <a:endParaRPr lang="en-US" sz="1600" b="1" dirty="0">
                  <a:cs typeface="Arial" pitchFamily="34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5184433" y="5215163"/>
                <a:ext cx="2053085" cy="4620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s-CO" sz="1600" b="1" dirty="0">
                    <a:solidFill>
                      <a:schemeClr val="bg1"/>
                    </a:solidFill>
                    <a:cs typeface="Arial" pitchFamily="34" charset="0"/>
                  </a:rPr>
                  <a:t>Tamizaje para eliminar infecciones asintomáticos</a:t>
                </a:r>
              </a:p>
            </p:txBody>
          </p:sp>
          <p:sp>
            <p:nvSpPr>
              <p:cNvPr id="28" name="TextBox 33"/>
              <p:cNvSpPr txBox="1">
                <a:spLocks noChangeArrowheads="1"/>
              </p:cNvSpPr>
              <p:nvPr/>
            </p:nvSpPr>
            <p:spPr bwMode="auto">
              <a:xfrm rot="16200000">
                <a:off x="1037728" y="3832202"/>
                <a:ext cx="1938324" cy="240985"/>
              </a:xfrm>
              <a:prstGeom prst="rect">
                <a:avLst/>
              </a:prstGeom>
              <a:solidFill>
                <a:srgbClr val="C00000">
                  <a:alpha val="85097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b="1"/>
                  <a:t>RDTs</a:t>
                </a:r>
              </a:p>
            </p:txBody>
          </p:sp>
          <p:sp>
            <p:nvSpPr>
              <p:cNvPr id="29" name="TextBox 34"/>
              <p:cNvSpPr txBox="1">
                <a:spLocks noChangeArrowheads="1"/>
              </p:cNvSpPr>
              <p:nvPr/>
            </p:nvSpPr>
            <p:spPr bwMode="auto">
              <a:xfrm rot="16200000">
                <a:off x="869475" y="3779966"/>
                <a:ext cx="1833848" cy="240985"/>
              </a:xfrm>
              <a:prstGeom prst="rect">
                <a:avLst/>
              </a:prstGeom>
              <a:solidFill>
                <a:srgbClr val="92D050">
                  <a:alpha val="85097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b="1" dirty="0"/>
                  <a:t> </a:t>
                </a:r>
                <a:r>
                  <a:rPr lang="en-US" sz="1200" b="1" dirty="0" err="1"/>
                  <a:t>microscopia</a:t>
                </a:r>
                <a:r>
                  <a:rPr lang="en-US" sz="1200" b="1" dirty="0"/>
                  <a:t> en campo</a:t>
                </a:r>
              </a:p>
            </p:txBody>
          </p:sp>
          <p:sp>
            <p:nvSpPr>
              <p:cNvPr id="30" name="TextBox 35"/>
              <p:cNvSpPr txBox="1">
                <a:spLocks noChangeArrowheads="1"/>
              </p:cNvSpPr>
              <p:nvPr/>
            </p:nvSpPr>
            <p:spPr bwMode="auto">
              <a:xfrm rot="16200000">
                <a:off x="1180607" y="3915690"/>
                <a:ext cx="2105296" cy="240985"/>
              </a:xfrm>
              <a:prstGeom prst="rect">
                <a:avLst/>
              </a:prstGeom>
              <a:solidFill>
                <a:srgbClr val="00B050">
                  <a:alpha val="85097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200" b="1" dirty="0" err="1"/>
                  <a:t>Microscopia</a:t>
                </a:r>
                <a:r>
                  <a:rPr lang="en-US" sz="1200" b="1" dirty="0"/>
                  <a:t> en lab. </a:t>
                </a:r>
                <a:r>
                  <a:rPr lang="en-US" sz="1200" b="1" dirty="0" err="1"/>
                  <a:t>referencia</a:t>
                </a:r>
                <a:r>
                  <a:rPr lang="en-US" sz="1200" b="1" dirty="0"/>
                  <a:t>  </a:t>
                </a:r>
              </a:p>
            </p:txBody>
          </p:sp>
          <p:sp>
            <p:nvSpPr>
              <p:cNvPr id="31" name="TextBox 36"/>
              <p:cNvSpPr txBox="1">
                <a:spLocks noChangeArrowheads="1"/>
              </p:cNvSpPr>
              <p:nvPr/>
            </p:nvSpPr>
            <p:spPr bwMode="auto">
              <a:xfrm rot="16200000">
                <a:off x="1057874" y="4238429"/>
                <a:ext cx="2750773" cy="240985"/>
              </a:xfrm>
              <a:prstGeom prst="rect">
                <a:avLst/>
              </a:prstGeom>
              <a:solidFill>
                <a:srgbClr val="FFC000">
                  <a:alpha val="85097"/>
                </a:srgb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200" b="1"/>
                  <a:t>PCR / LAMP</a:t>
                </a:r>
              </a:p>
            </p:txBody>
          </p:sp>
        </p:grpSp>
        <p:sp>
          <p:nvSpPr>
            <p:cNvPr id="43" name="TextBox 33"/>
            <p:cNvSpPr txBox="1">
              <a:spLocks noChangeArrowheads="1"/>
            </p:cNvSpPr>
            <p:nvPr/>
          </p:nvSpPr>
          <p:spPr bwMode="auto">
            <a:xfrm rot="16200000">
              <a:off x="3849997" y="2992192"/>
              <a:ext cx="1962869" cy="244195"/>
            </a:xfrm>
            <a:prstGeom prst="rect">
              <a:avLst/>
            </a:prstGeom>
            <a:solidFill>
              <a:srgbClr val="C00000">
                <a:alpha val="8509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/>
                <a:t>RDTs</a:t>
              </a:r>
            </a:p>
          </p:txBody>
        </p:sp>
        <p:sp>
          <p:nvSpPr>
            <p:cNvPr id="44" name="TextBox 34"/>
            <p:cNvSpPr txBox="1">
              <a:spLocks noChangeArrowheads="1"/>
            </p:cNvSpPr>
            <p:nvPr/>
          </p:nvSpPr>
          <p:spPr bwMode="auto">
            <a:xfrm rot="16200000">
              <a:off x="3679469" y="2939293"/>
              <a:ext cx="1857070" cy="244195"/>
            </a:xfrm>
            <a:prstGeom prst="rect">
              <a:avLst/>
            </a:prstGeom>
            <a:solidFill>
              <a:srgbClr val="92D050">
                <a:alpha val="8509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 err="1"/>
                <a:t>microscopia</a:t>
              </a:r>
              <a:r>
                <a:rPr lang="en-US" sz="1200" b="1" dirty="0"/>
                <a:t> en campo</a:t>
              </a:r>
            </a:p>
          </p:txBody>
        </p:sp>
        <p:sp>
          <p:nvSpPr>
            <p:cNvPr id="45" name="TextBox 35"/>
            <p:cNvSpPr txBox="1">
              <a:spLocks noChangeArrowheads="1"/>
            </p:cNvSpPr>
            <p:nvPr/>
          </p:nvSpPr>
          <p:spPr bwMode="auto">
            <a:xfrm rot="16200000">
              <a:off x="3994834" y="3076737"/>
              <a:ext cx="2131955" cy="244195"/>
            </a:xfrm>
            <a:prstGeom prst="rect">
              <a:avLst/>
            </a:prstGeom>
            <a:solidFill>
              <a:srgbClr val="00B050">
                <a:alpha val="8509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 b="1" dirty="0" err="1"/>
                <a:t>Microscopia</a:t>
              </a:r>
              <a:r>
                <a:rPr lang="en-US" sz="1200" b="1" dirty="0"/>
                <a:t> en lab. </a:t>
              </a:r>
              <a:r>
                <a:rPr lang="en-US" sz="1200" b="1" dirty="0" err="1"/>
                <a:t>referencia</a:t>
              </a:r>
              <a:r>
                <a:rPr lang="en-US" sz="1200" b="1" dirty="0"/>
                <a:t>  </a:t>
              </a:r>
            </a:p>
          </p:txBody>
        </p:sp>
        <p:sp>
          <p:nvSpPr>
            <p:cNvPr id="46" name="TextBox 36"/>
            <p:cNvSpPr txBox="1">
              <a:spLocks noChangeArrowheads="1"/>
            </p:cNvSpPr>
            <p:nvPr/>
          </p:nvSpPr>
          <p:spPr bwMode="auto">
            <a:xfrm rot="16200000">
              <a:off x="3870677" y="3403562"/>
              <a:ext cx="2785606" cy="244195"/>
            </a:xfrm>
            <a:prstGeom prst="rect">
              <a:avLst/>
            </a:prstGeom>
            <a:solidFill>
              <a:srgbClr val="FFC000">
                <a:alpha val="8509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/>
                <a:t>PCR / LAMP</a:t>
              </a:r>
            </a:p>
          </p:txBody>
        </p:sp>
        <p:sp>
          <p:nvSpPr>
            <p:cNvPr id="47" name="TextBox 33"/>
            <p:cNvSpPr txBox="1">
              <a:spLocks noChangeArrowheads="1"/>
            </p:cNvSpPr>
            <p:nvPr/>
          </p:nvSpPr>
          <p:spPr bwMode="auto">
            <a:xfrm rot="16200000">
              <a:off x="6377681" y="2992192"/>
              <a:ext cx="1962869" cy="244195"/>
            </a:xfrm>
            <a:prstGeom prst="rect">
              <a:avLst/>
            </a:prstGeom>
            <a:solidFill>
              <a:srgbClr val="C00000">
                <a:alpha val="8509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/>
                <a:t>RDTs</a:t>
              </a:r>
            </a:p>
          </p:txBody>
        </p:sp>
        <p:sp>
          <p:nvSpPr>
            <p:cNvPr id="48" name="TextBox 34"/>
            <p:cNvSpPr txBox="1">
              <a:spLocks noChangeArrowheads="1"/>
            </p:cNvSpPr>
            <p:nvPr/>
          </p:nvSpPr>
          <p:spPr bwMode="auto">
            <a:xfrm rot="16200000">
              <a:off x="6207153" y="2939293"/>
              <a:ext cx="1857070" cy="244195"/>
            </a:xfrm>
            <a:prstGeom prst="rect">
              <a:avLst/>
            </a:prstGeom>
            <a:solidFill>
              <a:srgbClr val="92D050">
                <a:alpha val="8509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 dirty="0" err="1"/>
                <a:t>microscopia</a:t>
              </a:r>
              <a:r>
                <a:rPr lang="en-US" sz="1200" b="1" dirty="0"/>
                <a:t> en campo</a:t>
              </a:r>
            </a:p>
          </p:txBody>
        </p:sp>
        <p:sp>
          <p:nvSpPr>
            <p:cNvPr id="49" name="TextBox 35"/>
            <p:cNvSpPr txBox="1">
              <a:spLocks noChangeArrowheads="1"/>
            </p:cNvSpPr>
            <p:nvPr/>
          </p:nvSpPr>
          <p:spPr bwMode="auto">
            <a:xfrm rot="16200000">
              <a:off x="6522518" y="3076737"/>
              <a:ext cx="2131955" cy="244195"/>
            </a:xfrm>
            <a:prstGeom prst="rect">
              <a:avLst/>
            </a:prstGeom>
            <a:solidFill>
              <a:srgbClr val="00B050">
                <a:alpha val="8509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 b="1" dirty="0" err="1"/>
                <a:t>Microscopia</a:t>
              </a:r>
              <a:r>
                <a:rPr lang="en-US" sz="1200" b="1" dirty="0"/>
                <a:t> en lab. </a:t>
              </a:r>
              <a:r>
                <a:rPr lang="en-US" sz="1200" b="1" dirty="0" err="1"/>
                <a:t>referencia</a:t>
              </a:r>
              <a:r>
                <a:rPr lang="en-US" sz="1200" b="1" dirty="0"/>
                <a:t>  </a:t>
              </a:r>
            </a:p>
          </p:txBody>
        </p:sp>
        <p:sp>
          <p:nvSpPr>
            <p:cNvPr id="50" name="TextBox 36"/>
            <p:cNvSpPr txBox="1">
              <a:spLocks noChangeArrowheads="1"/>
            </p:cNvSpPr>
            <p:nvPr/>
          </p:nvSpPr>
          <p:spPr bwMode="auto">
            <a:xfrm rot="16200000">
              <a:off x="6398361" y="3403562"/>
              <a:ext cx="2785606" cy="244195"/>
            </a:xfrm>
            <a:prstGeom prst="rect">
              <a:avLst/>
            </a:prstGeom>
            <a:solidFill>
              <a:srgbClr val="FFC000">
                <a:alpha val="85097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200" b="1"/>
                <a:t>PCR / LAMP</a:t>
              </a:r>
            </a:p>
          </p:txBody>
        </p:sp>
      </p:grpSp>
      <p:pic>
        <p:nvPicPr>
          <p:cNvPr id="40" name="Imagen 3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  <p:sp>
        <p:nvSpPr>
          <p:cNvPr id="41" name="CuadroTexto 40"/>
          <p:cNvSpPr txBox="1"/>
          <p:nvPr/>
        </p:nvSpPr>
        <p:spPr>
          <a:xfrm>
            <a:off x="10848528" y="6484054"/>
            <a:ext cx="203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D. Bell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27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0674" y="-187952"/>
            <a:ext cx="10972800" cy="1143000"/>
          </a:xfrm>
          <a:prstGeom prst="rect">
            <a:avLst/>
          </a:prstGeom>
        </p:spPr>
        <p:txBody>
          <a:bodyPr vert="horz" wrap="square" lIns="0" tIns="182879" rIns="0" bIns="0" rtlCol="0" anchor="ctr">
            <a:noAutofit/>
          </a:bodyPr>
          <a:lstStyle/>
          <a:p>
            <a:pPr marL="226695"/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Diag</a:t>
            </a:r>
            <a:r>
              <a:rPr sz="3200" b="1" spc="-10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ostic n</a:t>
            </a:r>
            <a:r>
              <a:rPr sz="3200" b="1" spc="-10" dirty="0">
                <a:solidFill>
                  <a:schemeClr val="bg1"/>
                </a:solidFill>
                <a:latin typeface="Arial"/>
                <a:cs typeface="Arial"/>
              </a:rPr>
              <a:t>e</a:t>
            </a: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ed</a:t>
            </a:r>
            <a:r>
              <a:rPr sz="3200" b="1" spc="-10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:</a:t>
            </a:r>
            <a:r>
              <a:rPr sz="32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Eliminat</a:t>
            </a:r>
            <a:r>
              <a:rPr sz="3200" b="1" spc="5" dirty="0">
                <a:solidFill>
                  <a:schemeClr val="bg1"/>
                </a:solidFill>
                <a:latin typeface="Arial"/>
                <a:cs typeface="Arial"/>
              </a:rPr>
              <a:t>i</a:t>
            </a: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on</a:t>
            </a:r>
            <a:r>
              <a:rPr sz="3200" b="1" spc="-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vs. Case</a:t>
            </a:r>
            <a:r>
              <a:rPr sz="3200" b="1" spc="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3200" b="1" dirty="0" err="1">
                <a:solidFill>
                  <a:schemeClr val="bg1"/>
                </a:solidFill>
                <a:latin typeface="Arial"/>
                <a:cs typeface="Arial"/>
              </a:rPr>
              <a:t>Mgt</a:t>
            </a:r>
            <a:r>
              <a:rPr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8764" y="1572420"/>
            <a:ext cx="4395470" cy="30651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Di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gnostic</a:t>
            </a:r>
            <a:r>
              <a:rPr b="1" spc="-2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r</a:t>
            </a:r>
            <a:r>
              <a:rPr b="1" spc="-15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quir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eme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nts:</a:t>
            </a:r>
            <a:endParaRPr dirty="0">
              <a:latin typeface="Arial"/>
              <a:cs typeface="Arial"/>
            </a:endParaRPr>
          </a:p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ts val="1200"/>
              </a:lnSpc>
              <a:spcBef>
                <a:spcPts val="31"/>
              </a:spcBef>
            </a:pPr>
            <a:endParaRPr sz="1200" dirty="0"/>
          </a:p>
          <a:p>
            <a:pPr marL="355600" marR="565150" indent="-342900">
              <a:buClr>
                <a:srgbClr val="18184D"/>
              </a:buClr>
              <a:buFont typeface="Arial"/>
              <a:buAutoNum type="arabicPeriod"/>
              <a:tabLst>
                <a:tab pos="354965" algn="l"/>
              </a:tabLst>
            </a:pP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Str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tif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i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c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ti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n (go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d 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s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ur</a:t>
            </a:r>
            <a:r>
              <a:rPr b="1" spc="-45" dirty="0">
                <a:solidFill>
                  <a:srgbClr val="18184D"/>
                </a:solidFill>
                <a:latin typeface="Arial"/>
                <a:cs typeface="Arial"/>
              </a:rPr>
              <a:t>v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eillan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c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 and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/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or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new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sur</a:t>
            </a:r>
            <a:r>
              <a:rPr b="1" spc="-45" dirty="0">
                <a:solidFill>
                  <a:srgbClr val="18184D"/>
                </a:solidFill>
                <a:latin typeface="Arial"/>
                <a:cs typeface="Arial"/>
              </a:rPr>
              <a:t>v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y</a:t>
            </a:r>
            <a:r>
              <a:rPr b="1" spc="3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to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ls)</a:t>
            </a:r>
            <a:endParaRPr dirty="0">
              <a:latin typeface="Arial"/>
              <a:cs typeface="Arial"/>
            </a:endParaRPr>
          </a:p>
          <a:p>
            <a:pPr>
              <a:lnSpc>
                <a:spcPts val="1000"/>
              </a:lnSpc>
              <a:buClr>
                <a:srgbClr val="18184D"/>
              </a:buClr>
              <a:buFont typeface="Arial"/>
              <a:buAutoNum type="arabicPeriod"/>
            </a:pPr>
            <a:endParaRPr sz="1000" dirty="0"/>
          </a:p>
          <a:p>
            <a:pPr>
              <a:lnSpc>
                <a:spcPts val="1200"/>
              </a:lnSpc>
              <a:spcBef>
                <a:spcPts val="34"/>
              </a:spcBef>
              <a:buClr>
                <a:srgbClr val="18184D"/>
              </a:buClr>
              <a:buFont typeface="Arial"/>
              <a:buAutoNum type="arabicPeriod"/>
            </a:pPr>
            <a:endParaRPr sz="1200" dirty="0"/>
          </a:p>
          <a:p>
            <a:pPr marL="355600" marR="1029969" indent="-342900">
              <a:buClr>
                <a:srgbClr val="18184D"/>
              </a:buClr>
              <a:buFont typeface="Arial"/>
              <a:buAutoNum type="arabicPeriod"/>
              <a:tabLst>
                <a:tab pos="354965" algn="l"/>
              </a:tabLst>
            </a:pP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Routi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spc="-15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m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nage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m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ent,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g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od sur</a:t>
            </a:r>
            <a:r>
              <a:rPr b="1" spc="-45" dirty="0">
                <a:solidFill>
                  <a:srgbClr val="18184D"/>
                </a:solidFill>
                <a:latin typeface="Arial"/>
                <a:cs typeface="Arial"/>
              </a:rPr>
              <a:t>v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eillan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c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endParaRPr dirty="0">
              <a:latin typeface="Arial"/>
              <a:cs typeface="Arial"/>
            </a:endParaRPr>
          </a:p>
          <a:p>
            <a:pPr>
              <a:lnSpc>
                <a:spcPts val="1000"/>
              </a:lnSpc>
              <a:buClr>
                <a:srgbClr val="18184D"/>
              </a:buClr>
              <a:buFont typeface="Arial"/>
              <a:buAutoNum type="arabicPeriod"/>
            </a:pPr>
            <a:endParaRPr sz="1000" dirty="0"/>
          </a:p>
          <a:p>
            <a:pPr>
              <a:lnSpc>
                <a:spcPts val="1200"/>
              </a:lnSpc>
              <a:spcBef>
                <a:spcPts val="31"/>
              </a:spcBef>
              <a:buClr>
                <a:srgbClr val="18184D"/>
              </a:buClr>
              <a:buFont typeface="Arial"/>
              <a:buAutoNum type="arabicPeriod"/>
            </a:pPr>
            <a:endParaRPr sz="1200" dirty="0"/>
          </a:p>
          <a:p>
            <a:pPr marL="355600" indent="-342900">
              <a:buClr>
                <a:srgbClr val="18184D"/>
              </a:buClr>
              <a:buFont typeface="Arial"/>
              <a:buAutoNum type="arabicPeriod"/>
              <a:tabLst>
                <a:tab pos="354965" algn="l"/>
              </a:tabLst>
            </a:pP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Hig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h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ly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s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nsit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i</a:t>
            </a:r>
            <a:r>
              <a:rPr b="1" spc="-45" dirty="0">
                <a:solidFill>
                  <a:srgbClr val="18184D"/>
                </a:solidFill>
                <a:latin typeface="Arial"/>
                <a:cs typeface="Arial"/>
              </a:rPr>
              <a:t>v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spc="3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field</a:t>
            </a:r>
            <a:r>
              <a:rPr b="1" spc="-5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s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c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r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eni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g</a:t>
            </a:r>
            <a:r>
              <a:rPr b="1" spc="2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to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ls</a:t>
            </a:r>
            <a:endParaRPr dirty="0">
              <a:latin typeface="Arial"/>
              <a:cs typeface="Arial"/>
            </a:endParaRPr>
          </a:p>
          <a:p>
            <a:pPr>
              <a:lnSpc>
                <a:spcPts val="1000"/>
              </a:lnSpc>
              <a:buClr>
                <a:srgbClr val="18184D"/>
              </a:buClr>
              <a:buFont typeface="Arial"/>
              <a:buAutoNum type="arabicPeriod"/>
            </a:pPr>
            <a:endParaRPr sz="1000" dirty="0"/>
          </a:p>
          <a:p>
            <a:pPr>
              <a:lnSpc>
                <a:spcPts val="1200"/>
              </a:lnSpc>
              <a:spcBef>
                <a:spcPts val="34"/>
              </a:spcBef>
              <a:buClr>
                <a:srgbClr val="18184D"/>
              </a:buClr>
              <a:buFont typeface="Arial"/>
              <a:buAutoNum type="arabicPeriod"/>
            </a:pPr>
            <a:endParaRPr sz="1200" dirty="0"/>
          </a:p>
          <a:p>
            <a:pPr marL="355600" indent="-342900">
              <a:buClr>
                <a:srgbClr val="18184D"/>
              </a:buClr>
              <a:buFont typeface="Arial"/>
              <a:buAutoNum type="arabicPeriod"/>
              <a:tabLst>
                <a:tab pos="354965" algn="l"/>
              </a:tabLst>
            </a:pP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S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c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r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eni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g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for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r</a:t>
            </a:r>
            <a:r>
              <a:rPr b="1" spc="-5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-i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trod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u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ction</a:t>
            </a:r>
            <a:endParaRPr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88764" y="5046995"/>
            <a:ext cx="4102735" cy="559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5600" marR="12700" indent="-342900">
              <a:tabLst>
                <a:tab pos="354965" algn="l"/>
              </a:tabLst>
            </a:pPr>
            <a:r>
              <a:rPr b="1" spc="-5" dirty="0">
                <a:solidFill>
                  <a:srgbClr val="18184D"/>
                </a:solidFill>
                <a:latin typeface="Arial"/>
                <a:cs typeface="Arial"/>
              </a:rPr>
              <a:t>5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.	C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pa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c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ity</a:t>
            </a:r>
            <a:r>
              <a:rPr b="1" spc="1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to 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m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an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ge t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h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s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spc="35" dirty="0">
                <a:solidFill>
                  <a:srgbClr val="18184D"/>
                </a:solidFill>
                <a:latin typeface="Arial"/>
                <a:cs typeface="Arial"/>
              </a:rPr>
              <a:t>w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it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h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i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n</a:t>
            </a:r>
            <a:r>
              <a:rPr b="1" spc="-3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a cou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try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pro</a:t>
            </a:r>
            <a:r>
              <a:rPr b="1" spc="5" dirty="0">
                <a:solidFill>
                  <a:srgbClr val="18184D"/>
                </a:solidFill>
                <a:latin typeface="Arial"/>
                <a:cs typeface="Arial"/>
              </a:rPr>
              <a:t>g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r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m</a:t>
            </a:r>
            <a:r>
              <a:rPr b="1" spc="-10" dirty="0">
                <a:solidFill>
                  <a:srgbClr val="18184D"/>
                </a:solidFill>
                <a:latin typeface="Arial"/>
                <a:cs typeface="Arial"/>
              </a:rPr>
              <a:t>m</a:t>
            </a:r>
            <a:r>
              <a:rPr b="1" dirty="0">
                <a:solidFill>
                  <a:srgbClr val="18184D"/>
                </a:solidFill>
                <a:latin typeface="Arial"/>
                <a:cs typeface="Arial"/>
              </a:rPr>
              <a:t>e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84234" y="1450813"/>
            <a:ext cx="5190937" cy="3534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679314" y="3695626"/>
            <a:ext cx="402505" cy="18967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800" spc="-95" dirty="0">
                <a:latin typeface="Arial"/>
                <a:cs typeface="Arial"/>
              </a:rPr>
              <a:t>Z</a:t>
            </a:r>
            <a:r>
              <a:rPr sz="800" spc="-50" dirty="0">
                <a:latin typeface="Arial"/>
                <a:cs typeface="Arial"/>
              </a:rPr>
              <a:t>on</a:t>
            </a:r>
            <a:r>
              <a:rPr sz="800" spc="-95" dirty="0">
                <a:latin typeface="Arial"/>
                <a:cs typeface="Arial"/>
              </a:rPr>
              <a:t>e </a:t>
            </a:r>
            <a:r>
              <a:rPr sz="800" spc="-125" dirty="0">
                <a:latin typeface="Arial"/>
                <a:cs typeface="Arial"/>
              </a:rPr>
              <a:t>C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52230" y="2236948"/>
            <a:ext cx="480036" cy="1824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9200"/>
              </a:lnSpc>
            </a:pPr>
            <a:r>
              <a:rPr sz="350" spc="-45" dirty="0">
                <a:latin typeface="Arial"/>
                <a:cs typeface="Arial"/>
              </a:rPr>
              <a:t>Ch</a:t>
            </a:r>
            <a:r>
              <a:rPr sz="350" spc="-70" dirty="0">
                <a:latin typeface="Arial"/>
                <a:cs typeface="Arial"/>
              </a:rPr>
              <a:t> </a:t>
            </a:r>
            <a:r>
              <a:rPr sz="350" spc="-25" dirty="0">
                <a:latin typeface="Arial"/>
                <a:cs typeface="Arial"/>
              </a:rPr>
              <a:t>o</a:t>
            </a:r>
            <a:r>
              <a:rPr sz="350" spc="-45" dirty="0">
                <a:latin typeface="Arial"/>
                <a:cs typeface="Arial"/>
              </a:rPr>
              <a:t>b</a:t>
            </a:r>
            <a:r>
              <a:rPr sz="350" spc="-70" dirty="0">
                <a:latin typeface="Arial"/>
                <a:cs typeface="Arial"/>
              </a:rPr>
              <a:t> </a:t>
            </a:r>
            <a:r>
              <a:rPr sz="350" spc="-45" dirty="0">
                <a:latin typeface="Arial"/>
                <a:cs typeface="Arial"/>
              </a:rPr>
              <a:t>e</a:t>
            </a:r>
            <a:r>
              <a:rPr sz="350" spc="20" dirty="0">
                <a:latin typeface="Arial"/>
                <a:cs typeface="Arial"/>
              </a:rPr>
              <a:t> </a:t>
            </a:r>
            <a:r>
              <a:rPr sz="350" spc="-25" dirty="0">
                <a:latin typeface="Arial"/>
                <a:cs typeface="Arial"/>
              </a:rPr>
              <a:t>S</a:t>
            </a:r>
            <a:r>
              <a:rPr sz="350" spc="-45" dirty="0">
                <a:latin typeface="Arial"/>
                <a:cs typeface="Arial"/>
              </a:rPr>
              <a:t>u</a:t>
            </a:r>
            <a:r>
              <a:rPr sz="350" spc="-70" dirty="0">
                <a:latin typeface="Arial"/>
                <a:cs typeface="Arial"/>
              </a:rPr>
              <a:t> </a:t>
            </a:r>
            <a:r>
              <a:rPr sz="350" spc="-50" dirty="0">
                <a:latin typeface="Arial"/>
                <a:cs typeface="Arial"/>
              </a:rPr>
              <a:t>b</a:t>
            </a:r>
            <a:r>
              <a:rPr sz="350" spc="-25" dirty="0">
                <a:latin typeface="Arial"/>
                <a:cs typeface="Arial"/>
              </a:rPr>
              <a:t>-</a:t>
            </a:r>
            <a:r>
              <a:rPr sz="350" spc="-65" dirty="0">
                <a:latin typeface="Arial"/>
                <a:cs typeface="Arial"/>
              </a:rPr>
              <a:t> </a:t>
            </a:r>
            <a:r>
              <a:rPr sz="350" spc="-55" dirty="0">
                <a:latin typeface="Arial"/>
                <a:cs typeface="Arial"/>
              </a:rPr>
              <a:t>D</a:t>
            </a:r>
            <a:r>
              <a:rPr sz="350" spc="-65" dirty="0">
                <a:latin typeface="Arial"/>
                <a:cs typeface="Arial"/>
              </a:rPr>
              <a:t> </a:t>
            </a:r>
            <a:r>
              <a:rPr sz="350" spc="-25" dirty="0">
                <a:latin typeface="Arial"/>
                <a:cs typeface="Arial"/>
              </a:rPr>
              <a:t>i</a:t>
            </a:r>
            <a:r>
              <a:rPr sz="350" spc="-30" dirty="0">
                <a:latin typeface="Arial"/>
                <a:cs typeface="Arial"/>
              </a:rPr>
              <a:t>s</a:t>
            </a:r>
            <a:r>
              <a:rPr sz="350" spc="-10" dirty="0">
                <a:latin typeface="Arial"/>
                <a:cs typeface="Arial"/>
              </a:rPr>
              <a:t>t</a:t>
            </a:r>
            <a:r>
              <a:rPr sz="350" spc="-25" dirty="0">
                <a:latin typeface="Arial"/>
                <a:cs typeface="Arial"/>
              </a:rPr>
              <a:t>r</a:t>
            </a:r>
            <a:r>
              <a:rPr sz="350" spc="-65" dirty="0">
                <a:latin typeface="Arial"/>
                <a:cs typeface="Arial"/>
              </a:rPr>
              <a:t> </a:t>
            </a:r>
            <a:r>
              <a:rPr sz="350" spc="-25" dirty="0">
                <a:latin typeface="Arial"/>
                <a:cs typeface="Arial"/>
              </a:rPr>
              <a:t>i</a:t>
            </a:r>
            <a:r>
              <a:rPr sz="350" spc="-40" dirty="0">
                <a:latin typeface="Arial"/>
                <a:cs typeface="Arial"/>
              </a:rPr>
              <a:t>c</a:t>
            </a:r>
            <a:r>
              <a:rPr sz="350" spc="-60" dirty="0">
                <a:latin typeface="Arial"/>
                <a:cs typeface="Arial"/>
              </a:rPr>
              <a:t> </a:t>
            </a:r>
            <a:r>
              <a:rPr sz="350" spc="-25" dirty="0">
                <a:latin typeface="Arial"/>
                <a:cs typeface="Arial"/>
              </a:rPr>
              <a:t>t </a:t>
            </a:r>
            <a:r>
              <a:rPr sz="350" spc="-65" dirty="0">
                <a:latin typeface="Arial"/>
                <a:cs typeface="Arial"/>
              </a:rPr>
              <a:t>Z</a:t>
            </a:r>
            <a:r>
              <a:rPr sz="350" spc="-25" dirty="0">
                <a:latin typeface="Arial"/>
                <a:cs typeface="Arial"/>
              </a:rPr>
              <a:t>o</a:t>
            </a:r>
            <a:r>
              <a:rPr sz="350" spc="-50" dirty="0">
                <a:latin typeface="Arial"/>
                <a:cs typeface="Arial"/>
              </a:rPr>
              <a:t>n</a:t>
            </a:r>
            <a:r>
              <a:rPr sz="350" spc="-45" dirty="0">
                <a:latin typeface="Arial"/>
                <a:cs typeface="Arial"/>
              </a:rPr>
              <a:t>e</a:t>
            </a:r>
            <a:r>
              <a:rPr sz="350" spc="-10" dirty="0">
                <a:latin typeface="Arial"/>
                <a:cs typeface="Arial"/>
              </a:rPr>
              <a:t> </a:t>
            </a:r>
            <a:r>
              <a:rPr sz="350" spc="-50" dirty="0">
                <a:latin typeface="Arial"/>
                <a:cs typeface="Arial"/>
              </a:rPr>
              <a:t>A</a:t>
            </a:r>
            <a:endParaRPr sz="3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64195" y="2277169"/>
            <a:ext cx="646647" cy="20585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530"/>
              </a:lnSpc>
            </a:pPr>
            <a:r>
              <a:rPr sz="450" spc="-85" dirty="0">
                <a:latin typeface="Arial"/>
                <a:cs typeface="Arial"/>
              </a:rPr>
              <a:t>O</a:t>
            </a:r>
            <a:r>
              <a:rPr sz="450" spc="-45" dirty="0">
                <a:latin typeface="Arial"/>
                <a:cs typeface="Arial"/>
              </a:rPr>
              <a:t>kava</a:t>
            </a:r>
            <a:r>
              <a:rPr sz="450" spc="-70" dirty="0">
                <a:latin typeface="Arial"/>
                <a:cs typeface="Arial"/>
              </a:rPr>
              <a:t>n</a:t>
            </a:r>
            <a:r>
              <a:rPr sz="450" spc="-45" dirty="0">
                <a:latin typeface="Arial"/>
                <a:cs typeface="Arial"/>
              </a:rPr>
              <a:t>g</a:t>
            </a:r>
            <a:r>
              <a:rPr sz="450" spc="-55" dirty="0">
                <a:latin typeface="Arial"/>
                <a:cs typeface="Arial"/>
              </a:rPr>
              <a:t>o</a:t>
            </a:r>
            <a:r>
              <a:rPr sz="450" spc="-20" dirty="0">
                <a:latin typeface="Arial"/>
                <a:cs typeface="Arial"/>
              </a:rPr>
              <a:t> </a:t>
            </a:r>
            <a:r>
              <a:rPr sz="450" spc="-60" dirty="0">
                <a:latin typeface="Arial"/>
                <a:cs typeface="Arial"/>
              </a:rPr>
              <a:t>S</a:t>
            </a:r>
            <a:r>
              <a:rPr sz="450" spc="-45" dirty="0">
                <a:latin typeface="Arial"/>
                <a:cs typeface="Arial"/>
              </a:rPr>
              <a:t>ub</a:t>
            </a:r>
            <a:r>
              <a:rPr sz="450" spc="-35" dirty="0">
                <a:latin typeface="Arial"/>
                <a:cs typeface="Arial"/>
              </a:rPr>
              <a:t>-</a:t>
            </a:r>
            <a:r>
              <a:rPr sz="450" spc="-50" dirty="0">
                <a:latin typeface="Arial"/>
                <a:cs typeface="Arial"/>
              </a:rPr>
              <a:t>Di</a:t>
            </a:r>
            <a:r>
              <a:rPr sz="450" spc="-55" dirty="0">
                <a:latin typeface="Arial"/>
                <a:cs typeface="Arial"/>
              </a:rPr>
              <a:t>s</a:t>
            </a:r>
            <a:r>
              <a:rPr sz="450" spc="-5" dirty="0">
                <a:latin typeface="Arial"/>
                <a:cs typeface="Arial"/>
              </a:rPr>
              <a:t>t</a:t>
            </a:r>
            <a:r>
              <a:rPr sz="450" spc="-35" dirty="0">
                <a:latin typeface="Arial"/>
                <a:cs typeface="Arial"/>
              </a:rPr>
              <a:t>r</a:t>
            </a:r>
            <a:r>
              <a:rPr sz="450" spc="-15" dirty="0">
                <a:latin typeface="Arial"/>
                <a:cs typeface="Arial"/>
              </a:rPr>
              <a:t>i</a:t>
            </a:r>
            <a:r>
              <a:rPr sz="450" spc="-45" dirty="0">
                <a:latin typeface="Arial"/>
                <a:cs typeface="Arial"/>
              </a:rPr>
              <a:t>c</a:t>
            </a:r>
            <a:r>
              <a:rPr sz="450" spc="-30" dirty="0">
                <a:latin typeface="Arial"/>
                <a:cs typeface="Arial"/>
              </a:rPr>
              <a:t>t </a:t>
            </a:r>
            <a:r>
              <a:rPr sz="450" spc="-70" dirty="0">
                <a:latin typeface="Arial"/>
                <a:cs typeface="Arial"/>
              </a:rPr>
              <a:t>Zo</a:t>
            </a:r>
            <a:r>
              <a:rPr sz="450" spc="-75" dirty="0">
                <a:latin typeface="Arial"/>
                <a:cs typeface="Arial"/>
              </a:rPr>
              <a:t>n</a:t>
            </a:r>
            <a:r>
              <a:rPr sz="450" spc="-55" dirty="0">
                <a:latin typeface="Arial"/>
                <a:cs typeface="Arial"/>
              </a:rPr>
              <a:t>e</a:t>
            </a:r>
            <a:r>
              <a:rPr sz="450" spc="-20" dirty="0">
                <a:latin typeface="Arial"/>
                <a:cs typeface="Arial"/>
              </a:rPr>
              <a:t> </a:t>
            </a:r>
            <a:r>
              <a:rPr sz="450" spc="-65" dirty="0">
                <a:latin typeface="Arial"/>
                <a:cs typeface="Arial"/>
              </a:rPr>
              <a:t>A</a:t>
            </a:r>
            <a:endParaRPr sz="4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98665" y="2681454"/>
            <a:ext cx="700259" cy="26428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3900"/>
              </a:lnSpc>
            </a:pPr>
            <a:r>
              <a:rPr sz="500" spc="-25" dirty="0">
                <a:latin typeface="Arial"/>
                <a:cs typeface="Arial"/>
              </a:rPr>
              <a:t>N</a:t>
            </a:r>
            <a:r>
              <a:rPr sz="500" spc="-10" dirty="0">
                <a:latin typeface="Arial"/>
                <a:cs typeface="Arial"/>
              </a:rPr>
              <a:t>g</a:t>
            </a:r>
            <a:r>
              <a:rPr sz="500" spc="-45" dirty="0">
                <a:latin typeface="Arial"/>
                <a:cs typeface="Arial"/>
              </a:rPr>
              <a:t>a</a:t>
            </a:r>
            <a:r>
              <a:rPr sz="500" spc="-100" dirty="0">
                <a:latin typeface="Arial"/>
                <a:cs typeface="Arial"/>
              </a:rPr>
              <a:t> </a:t>
            </a:r>
            <a:r>
              <a:rPr sz="500" spc="-30" dirty="0">
                <a:latin typeface="Arial"/>
                <a:cs typeface="Arial"/>
              </a:rPr>
              <a:t>m</a:t>
            </a:r>
            <a:r>
              <a:rPr sz="500" spc="-20" dirty="0">
                <a:latin typeface="Arial"/>
                <a:cs typeface="Arial"/>
              </a:rPr>
              <a:t>i</a:t>
            </a:r>
            <a:r>
              <a:rPr sz="500" spc="10" dirty="0">
                <a:latin typeface="Arial"/>
                <a:cs typeface="Arial"/>
              </a:rPr>
              <a:t> </a:t>
            </a:r>
            <a:r>
              <a:rPr sz="500" spc="-50" dirty="0">
                <a:latin typeface="Arial"/>
                <a:cs typeface="Arial"/>
              </a:rPr>
              <a:t>S</a:t>
            </a:r>
            <a:r>
              <a:rPr sz="500" spc="-85" dirty="0">
                <a:latin typeface="Arial"/>
                <a:cs typeface="Arial"/>
              </a:rPr>
              <a:t> </a:t>
            </a:r>
            <a:r>
              <a:rPr sz="500" spc="-35" dirty="0">
                <a:latin typeface="Arial"/>
                <a:cs typeface="Arial"/>
              </a:rPr>
              <a:t>u</a:t>
            </a:r>
            <a:r>
              <a:rPr sz="500" spc="-10" dirty="0">
                <a:latin typeface="Arial"/>
                <a:cs typeface="Arial"/>
              </a:rPr>
              <a:t>b</a:t>
            </a:r>
            <a:r>
              <a:rPr sz="500" spc="-25" dirty="0">
                <a:latin typeface="Arial"/>
                <a:cs typeface="Arial"/>
              </a:rPr>
              <a:t>-</a:t>
            </a:r>
            <a:r>
              <a:rPr sz="500" spc="-95" dirty="0">
                <a:latin typeface="Arial"/>
                <a:cs typeface="Arial"/>
              </a:rPr>
              <a:t> </a:t>
            </a:r>
            <a:r>
              <a:rPr sz="500" spc="-30" dirty="0">
                <a:latin typeface="Arial"/>
                <a:cs typeface="Arial"/>
              </a:rPr>
              <a:t>D</a:t>
            </a:r>
            <a:r>
              <a:rPr sz="500" spc="10" dirty="0">
                <a:latin typeface="Arial"/>
                <a:cs typeface="Arial"/>
              </a:rPr>
              <a:t>i</a:t>
            </a:r>
            <a:r>
              <a:rPr sz="500" spc="-10" dirty="0">
                <a:latin typeface="Arial"/>
                <a:cs typeface="Arial"/>
              </a:rPr>
              <a:t>s</a:t>
            </a:r>
            <a:r>
              <a:rPr sz="500" spc="-25" dirty="0">
                <a:latin typeface="Arial"/>
                <a:cs typeface="Arial"/>
              </a:rPr>
              <a:t>t</a:t>
            </a:r>
            <a:r>
              <a:rPr sz="500" spc="10" dirty="0">
                <a:latin typeface="Arial"/>
                <a:cs typeface="Arial"/>
              </a:rPr>
              <a:t>r</a:t>
            </a:r>
            <a:r>
              <a:rPr sz="500" spc="-25" dirty="0">
                <a:latin typeface="Arial"/>
                <a:cs typeface="Arial"/>
              </a:rPr>
              <a:t>i</a:t>
            </a:r>
            <a:r>
              <a:rPr sz="500" spc="-10" dirty="0">
                <a:latin typeface="Arial"/>
                <a:cs typeface="Arial"/>
              </a:rPr>
              <a:t>c</a:t>
            </a:r>
            <a:r>
              <a:rPr sz="500" spc="-25" dirty="0">
                <a:latin typeface="Arial"/>
                <a:cs typeface="Arial"/>
              </a:rPr>
              <a:t>t </a:t>
            </a:r>
            <a:r>
              <a:rPr sz="500" spc="-30" dirty="0">
                <a:latin typeface="Arial"/>
                <a:cs typeface="Arial"/>
              </a:rPr>
              <a:t>Z</a:t>
            </a:r>
            <a:r>
              <a:rPr sz="500" spc="-45" dirty="0">
                <a:latin typeface="Arial"/>
                <a:cs typeface="Arial"/>
              </a:rPr>
              <a:t>o</a:t>
            </a:r>
            <a:r>
              <a:rPr sz="500" spc="-40" dirty="0">
                <a:latin typeface="Arial"/>
                <a:cs typeface="Arial"/>
              </a:rPr>
              <a:t>n</a:t>
            </a:r>
            <a:r>
              <a:rPr sz="500" spc="-45" dirty="0">
                <a:latin typeface="Arial"/>
                <a:cs typeface="Arial"/>
              </a:rPr>
              <a:t>e</a:t>
            </a:r>
            <a:r>
              <a:rPr sz="500" spc="25" dirty="0">
                <a:latin typeface="Arial"/>
                <a:cs typeface="Arial"/>
              </a:rPr>
              <a:t> </a:t>
            </a:r>
            <a:r>
              <a:rPr sz="500" spc="-50" dirty="0">
                <a:latin typeface="Arial"/>
                <a:cs typeface="Arial"/>
              </a:rPr>
              <a:t>A</a:t>
            </a:r>
            <a:endParaRPr sz="5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16099" y="2684536"/>
            <a:ext cx="541071" cy="19596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500"/>
              </a:lnSpc>
            </a:pPr>
            <a:r>
              <a:rPr sz="450" spc="-95" dirty="0">
                <a:latin typeface="Arial"/>
                <a:cs typeface="Arial"/>
              </a:rPr>
              <a:t>T</a:t>
            </a:r>
            <a:r>
              <a:rPr sz="450" spc="-35" dirty="0">
                <a:latin typeface="Arial"/>
                <a:cs typeface="Arial"/>
              </a:rPr>
              <a:t>u</a:t>
            </a:r>
            <a:r>
              <a:rPr sz="450" spc="-45" dirty="0">
                <a:latin typeface="Arial"/>
                <a:cs typeface="Arial"/>
              </a:rPr>
              <a:t>t</a:t>
            </a:r>
            <a:r>
              <a:rPr sz="450" spc="-70" dirty="0">
                <a:latin typeface="Arial"/>
                <a:cs typeface="Arial"/>
              </a:rPr>
              <a:t>u</a:t>
            </a:r>
            <a:r>
              <a:rPr sz="450" spc="-75" dirty="0">
                <a:latin typeface="Arial"/>
                <a:cs typeface="Arial"/>
              </a:rPr>
              <a:t>m</a:t>
            </a:r>
            <a:r>
              <a:rPr sz="450" spc="-55" dirty="0">
                <a:latin typeface="Arial"/>
                <a:cs typeface="Arial"/>
              </a:rPr>
              <a:t>e </a:t>
            </a:r>
            <a:r>
              <a:rPr sz="450" spc="-60" dirty="0">
                <a:latin typeface="Arial"/>
                <a:cs typeface="Arial"/>
              </a:rPr>
              <a:t>S</a:t>
            </a:r>
            <a:r>
              <a:rPr sz="450" spc="-70" dirty="0">
                <a:latin typeface="Arial"/>
                <a:cs typeface="Arial"/>
              </a:rPr>
              <a:t>u</a:t>
            </a:r>
            <a:r>
              <a:rPr sz="450" spc="-80" dirty="0">
                <a:latin typeface="Arial"/>
                <a:cs typeface="Arial"/>
              </a:rPr>
              <a:t>b</a:t>
            </a:r>
            <a:r>
              <a:rPr sz="450" spc="-30" dirty="0">
                <a:latin typeface="Arial"/>
                <a:cs typeface="Arial"/>
              </a:rPr>
              <a:t>-</a:t>
            </a:r>
            <a:r>
              <a:rPr sz="450" spc="-95" dirty="0">
                <a:latin typeface="Arial"/>
                <a:cs typeface="Arial"/>
              </a:rPr>
              <a:t>D</a:t>
            </a:r>
            <a:r>
              <a:rPr sz="450" spc="-15" dirty="0">
                <a:latin typeface="Arial"/>
                <a:cs typeface="Arial"/>
              </a:rPr>
              <a:t>i</a:t>
            </a:r>
            <a:r>
              <a:rPr sz="450" spc="-45" dirty="0">
                <a:latin typeface="Arial"/>
                <a:cs typeface="Arial"/>
              </a:rPr>
              <a:t>s</a:t>
            </a:r>
            <a:r>
              <a:rPr sz="450" spc="-40" dirty="0">
                <a:latin typeface="Arial"/>
                <a:cs typeface="Arial"/>
              </a:rPr>
              <a:t>t</a:t>
            </a:r>
            <a:r>
              <a:rPr sz="450" spc="-35" dirty="0">
                <a:latin typeface="Arial"/>
                <a:cs typeface="Arial"/>
              </a:rPr>
              <a:t>r</a:t>
            </a:r>
            <a:r>
              <a:rPr sz="450" spc="-50" dirty="0">
                <a:latin typeface="Arial"/>
                <a:cs typeface="Arial"/>
              </a:rPr>
              <a:t>i</a:t>
            </a:r>
            <a:r>
              <a:rPr sz="450" spc="-45" dirty="0">
                <a:latin typeface="Arial"/>
                <a:cs typeface="Arial"/>
              </a:rPr>
              <a:t>c</a:t>
            </a:r>
            <a:r>
              <a:rPr sz="450" spc="-30" dirty="0">
                <a:latin typeface="Arial"/>
                <a:cs typeface="Arial"/>
              </a:rPr>
              <a:t>t </a:t>
            </a:r>
            <a:r>
              <a:rPr sz="450" spc="-95" dirty="0">
                <a:latin typeface="Arial"/>
                <a:cs typeface="Arial"/>
              </a:rPr>
              <a:t>Z</a:t>
            </a:r>
            <a:r>
              <a:rPr sz="450" spc="-70" dirty="0">
                <a:latin typeface="Arial"/>
                <a:cs typeface="Arial"/>
              </a:rPr>
              <a:t>o</a:t>
            </a:r>
            <a:r>
              <a:rPr sz="450" spc="-75" dirty="0">
                <a:latin typeface="Arial"/>
                <a:cs typeface="Arial"/>
              </a:rPr>
              <a:t>n</a:t>
            </a:r>
            <a:r>
              <a:rPr sz="450" spc="-55" dirty="0">
                <a:latin typeface="Arial"/>
                <a:cs typeface="Arial"/>
              </a:rPr>
              <a:t>e</a:t>
            </a:r>
            <a:r>
              <a:rPr sz="450" spc="-45" dirty="0">
                <a:latin typeface="Arial"/>
                <a:cs typeface="Arial"/>
              </a:rPr>
              <a:t> </a:t>
            </a:r>
            <a:r>
              <a:rPr sz="450" spc="-65" dirty="0">
                <a:latin typeface="Arial"/>
                <a:cs typeface="Arial"/>
              </a:rPr>
              <a:t>A</a:t>
            </a:r>
            <a:endParaRPr sz="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18107" y="2959578"/>
            <a:ext cx="524576" cy="20585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ts val="530"/>
              </a:lnSpc>
            </a:pPr>
            <a:r>
              <a:rPr sz="450" spc="-60" dirty="0">
                <a:latin typeface="Arial"/>
                <a:cs typeface="Arial"/>
              </a:rPr>
              <a:t>B</a:t>
            </a:r>
            <a:r>
              <a:rPr sz="450" spc="-75" dirty="0">
                <a:latin typeface="Arial"/>
                <a:cs typeface="Arial"/>
              </a:rPr>
              <a:t>o</a:t>
            </a:r>
            <a:r>
              <a:rPr sz="450" spc="-5" dirty="0">
                <a:latin typeface="Arial"/>
                <a:cs typeface="Arial"/>
              </a:rPr>
              <a:t>t</a:t>
            </a:r>
            <a:r>
              <a:rPr sz="450" spc="-75" dirty="0">
                <a:latin typeface="Arial"/>
                <a:cs typeface="Arial"/>
              </a:rPr>
              <a:t>e</a:t>
            </a:r>
            <a:r>
              <a:rPr sz="450" spc="-5" dirty="0">
                <a:latin typeface="Arial"/>
                <a:cs typeface="Arial"/>
              </a:rPr>
              <a:t>t</a:t>
            </a:r>
            <a:r>
              <a:rPr sz="450" spc="-25" dirty="0">
                <a:latin typeface="Arial"/>
                <a:cs typeface="Arial"/>
              </a:rPr>
              <a:t>i</a:t>
            </a:r>
            <a:r>
              <a:rPr sz="450" spc="-30" dirty="0">
                <a:latin typeface="Arial"/>
                <a:cs typeface="Arial"/>
              </a:rPr>
              <a:t> </a:t>
            </a:r>
            <a:r>
              <a:rPr sz="450" spc="-60" dirty="0">
                <a:latin typeface="Arial"/>
                <a:cs typeface="Arial"/>
              </a:rPr>
              <a:t>S</a:t>
            </a:r>
            <a:r>
              <a:rPr sz="450" spc="-45" dirty="0">
                <a:latin typeface="Arial"/>
                <a:cs typeface="Arial"/>
              </a:rPr>
              <a:t>u</a:t>
            </a:r>
            <a:r>
              <a:rPr sz="450" spc="-70" dirty="0">
                <a:latin typeface="Arial"/>
                <a:cs typeface="Arial"/>
              </a:rPr>
              <a:t>b</a:t>
            </a:r>
            <a:r>
              <a:rPr sz="450" spc="-5" dirty="0">
                <a:latin typeface="Arial"/>
                <a:cs typeface="Arial"/>
              </a:rPr>
              <a:t>-</a:t>
            </a:r>
            <a:r>
              <a:rPr sz="450" spc="-85" dirty="0">
                <a:latin typeface="Arial"/>
                <a:cs typeface="Arial"/>
              </a:rPr>
              <a:t>D</a:t>
            </a:r>
            <a:r>
              <a:rPr sz="450" spc="-15" dirty="0">
                <a:latin typeface="Arial"/>
                <a:cs typeface="Arial"/>
              </a:rPr>
              <a:t>i</a:t>
            </a:r>
            <a:r>
              <a:rPr sz="450" spc="-50" dirty="0">
                <a:latin typeface="Arial"/>
                <a:cs typeface="Arial"/>
              </a:rPr>
              <a:t>s</a:t>
            </a:r>
            <a:r>
              <a:rPr sz="450" spc="-5" dirty="0">
                <a:latin typeface="Arial"/>
                <a:cs typeface="Arial"/>
              </a:rPr>
              <a:t>t</a:t>
            </a:r>
            <a:r>
              <a:rPr sz="450" spc="-40" dirty="0">
                <a:latin typeface="Arial"/>
                <a:cs typeface="Arial"/>
              </a:rPr>
              <a:t>r</a:t>
            </a:r>
            <a:r>
              <a:rPr sz="450" spc="-10" dirty="0">
                <a:latin typeface="Arial"/>
                <a:cs typeface="Arial"/>
              </a:rPr>
              <a:t>i</a:t>
            </a:r>
            <a:r>
              <a:rPr sz="450" spc="-55" dirty="0">
                <a:latin typeface="Arial"/>
                <a:cs typeface="Arial"/>
              </a:rPr>
              <a:t>c</a:t>
            </a:r>
            <a:r>
              <a:rPr sz="450" spc="-30" dirty="0">
                <a:latin typeface="Arial"/>
                <a:cs typeface="Arial"/>
              </a:rPr>
              <a:t>t </a:t>
            </a:r>
            <a:r>
              <a:rPr sz="450" spc="-70" dirty="0">
                <a:latin typeface="Arial"/>
                <a:cs typeface="Arial"/>
              </a:rPr>
              <a:t>Zo</a:t>
            </a:r>
            <a:r>
              <a:rPr sz="450" spc="-80" dirty="0">
                <a:latin typeface="Arial"/>
                <a:cs typeface="Arial"/>
              </a:rPr>
              <a:t>n</a:t>
            </a:r>
            <a:r>
              <a:rPr sz="450" spc="-55" dirty="0">
                <a:latin typeface="Arial"/>
                <a:cs typeface="Arial"/>
              </a:rPr>
              <a:t>e</a:t>
            </a:r>
            <a:r>
              <a:rPr sz="450" spc="-20" dirty="0">
                <a:latin typeface="Arial"/>
                <a:cs typeface="Arial"/>
              </a:rPr>
              <a:t> </a:t>
            </a:r>
            <a:r>
              <a:rPr sz="450" spc="-65" dirty="0">
                <a:latin typeface="Arial"/>
                <a:cs typeface="Arial"/>
              </a:rPr>
              <a:t>A</a:t>
            </a:r>
            <a:endParaRPr sz="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67789" y="2479787"/>
            <a:ext cx="432198" cy="26787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15399"/>
              </a:lnSpc>
            </a:pPr>
            <a:r>
              <a:rPr sz="500" spc="-25" dirty="0">
                <a:latin typeface="Arial"/>
                <a:cs typeface="Arial"/>
              </a:rPr>
              <a:t>N</a:t>
            </a:r>
            <a:r>
              <a:rPr sz="500" spc="-20" dirty="0">
                <a:latin typeface="Arial"/>
                <a:cs typeface="Arial"/>
              </a:rPr>
              <a:t>.</a:t>
            </a:r>
            <a:r>
              <a:rPr sz="500" spc="-50" dirty="0">
                <a:latin typeface="Arial"/>
                <a:cs typeface="Arial"/>
              </a:rPr>
              <a:t>E</a:t>
            </a:r>
            <a:r>
              <a:rPr sz="500" spc="60" dirty="0">
                <a:latin typeface="Arial"/>
                <a:cs typeface="Arial"/>
              </a:rPr>
              <a:t> </a:t>
            </a:r>
            <a:r>
              <a:rPr sz="500" spc="-25" dirty="0">
                <a:latin typeface="Arial"/>
                <a:cs typeface="Arial"/>
              </a:rPr>
              <a:t>D</a:t>
            </a:r>
            <a:r>
              <a:rPr sz="500" dirty="0">
                <a:latin typeface="Arial"/>
                <a:cs typeface="Arial"/>
              </a:rPr>
              <a:t>i</a:t>
            </a:r>
            <a:r>
              <a:rPr sz="500" spc="-10" dirty="0">
                <a:latin typeface="Arial"/>
                <a:cs typeface="Arial"/>
              </a:rPr>
              <a:t>s</a:t>
            </a:r>
            <a:r>
              <a:rPr sz="500" spc="-25" dirty="0">
                <a:latin typeface="Arial"/>
                <a:cs typeface="Arial"/>
              </a:rPr>
              <a:t>tr</a:t>
            </a:r>
            <a:r>
              <a:rPr sz="500" spc="-95" dirty="0">
                <a:latin typeface="Arial"/>
                <a:cs typeface="Arial"/>
              </a:rPr>
              <a:t> </a:t>
            </a:r>
            <a:r>
              <a:rPr sz="500" spc="-25" dirty="0">
                <a:latin typeface="Arial"/>
                <a:cs typeface="Arial"/>
              </a:rPr>
              <a:t>i</a:t>
            </a:r>
            <a:r>
              <a:rPr sz="500" spc="-15" dirty="0">
                <a:latin typeface="Arial"/>
                <a:cs typeface="Arial"/>
              </a:rPr>
              <a:t>c</a:t>
            </a:r>
            <a:r>
              <a:rPr sz="500" spc="-25" dirty="0">
                <a:latin typeface="Arial"/>
                <a:cs typeface="Arial"/>
              </a:rPr>
              <a:t>t </a:t>
            </a:r>
            <a:r>
              <a:rPr sz="500" spc="-30" dirty="0">
                <a:latin typeface="Arial"/>
                <a:cs typeface="Arial"/>
              </a:rPr>
              <a:t>Z</a:t>
            </a:r>
            <a:r>
              <a:rPr sz="500" spc="-35" dirty="0">
                <a:latin typeface="Arial"/>
                <a:cs typeface="Arial"/>
              </a:rPr>
              <a:t>o</a:t>
            </a:r>
            <a:r>
              <a:rPr sz="500" spc="-45" dirty="0">
                <a:latin typeface="Arial"/>
                <a:cs typeface="Arial"/>
              </a:rPr>
              <a:t>ne</a:t>
            </a:r>
            <a:r>
              <a:rPr sz="500" spc="20" dirty="0">
                <a:latin typeface="Arial"/>
                <a:cs typeface="Arial"/>
              </a:rPr>
              <a:t> </a:t>
            </a:r>
            <a:r>
              <a:rPr sz="500" spc="-50" dirty="0">
                <a:latin typeface="Arial"/>
                <a:cs typeface="Arial"/>
              </a:rPr>
              <a:t>B</a:t>
            </a:r>
            <a:endParaRPr sz="5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46272" y="3128917"/>
            <a:ext cx="669742" cy="33170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4099"/>
              </a:lnSpc>
            </a:pPr>
            <a:r>
              <a:rPr sz="700" spc="-90" dirty="0">
                <a:latin typeface="Arial"/>
                <a:cs typeface="Arial"/>
              </a:rPr>
              <a:t>G</a:t>
            </a:r>
            <a:r>
              <a:rPr sz="700" spc="-60" dirty="0">
                <a:latin typeface="Arial"/>
                <a:cs typeface="Arial"/>
              </a:rPr>
              <a:t>a</a:t>
            </a:r>
            <a:r>
              <a:rPr sz="700" spc="-25" dirty="0">
                <a:latin typeface="Arial"/>
                <a:cs typeface="Arial"/>
              </a:rPr>
              <a:t>n</a:t>
            </a:r>
            <a:r>
              <a:rPr sz="700" spc="-40" dirty="0">
                <a:latin typeface="Arial"/>
                <a:cs typeface="Arial"/>
              </a:rPr>
              <a:t>t</a:t>
            </a:r>
            <a:r>
              <a:rPr sz="700" spc="-25" dirty="0">
                <a:latin typeface="Arial"/>
                <a:cs typeface="Arial"/>
              </a:rPr>
              <a:t>s</a:t>
            </a:r>
            <a:r>
              <a:rPr sz="700" spc="-30" dirty="0">
                <a:latin typeface="Arial"/>
                <a:cs typeface="Arial"/>
              </a:rPr>
              <a:t>i</a:t>
            </a:r>
            <a:r>
              <a:rPr sz="700" spc="-15" dirty="0">
                <a:latin typeface="Arial"/>
                <a:cs typeface="Arial"/>
              </a:rPr>
              <a:t> </a:t>
            </a:r>
            <a:r>
              <a:rPr sz="700" spc="-90" dirty="0">
                <a:latin typeface="Arial"/>
                <a:cs typeface="Arial"/>
              </a:rPr>
              <a:t>D</a:t>
            </a:r>
            <a:r>
              <a:rPr sz="700" spc="-5" dirty="0">
                <a:latin typeface="Arial"/>
                <a:cs typeface="Arial"/>
              </a:rPr>
              <a:t>i</a:t>
            </a:r>
            <a:r>
              <a:rPr sz="700" spc="-45" dirty="0">
                <a:latin typeface="Arial"/>
                <a:cs typeface="Arial"/>
              </a:rPr>
              <a:t>s</a:t>
            </a:r>
            <a:r>
              <a:rPr sz="700" spc="-20" dirty="0">
                <a:latin typeface="Arial"/>
                <a:cs typeface="Arial"/>
              </a:rPr>
              <a:t>t</a:t>
            </a:r>
            <a:r>
              <a:rPr sz="700" spc="-25" dirty="0">
                <a:latin typeface="Arial"/>
                <a:cs typeface="Arial"/>
              </a:rPr>
              <a:t>r</a:t>
            </a:r>
            <a:r>
              <a:rPr sz="700" spc="-30" dirty="0">
                <a:latin typeface="Arial"/>
                <a:cs typeface="Arial"/>
              </a:rPr>
              <a:t>i</a:t>
            </a:r>
            <a:r>
              <a:rPr sz="700" spc="-25" dirty="0">
                <a:latin typeface="Arial"/>
                <a:cs typeface="Arial"/>
              </a:rPr>
              <a:t>c</a:t>
            </a:r>
            <a:r>
              <a:rPr sz="700" spc="-40" dirty="0">
                <a:latin typeface="Arial"/>
                <a:cs typeface="Arial"/>
              </a:rPr>
              <a:t>t </a:t>
            </a:r>
            <a:r>
              <a:rPr sz="700" spc="-105" dirty="0">
                <a:latin typeface="Arial"/>
                <a:cs typeface="Arial"/>
              </a:rPr>
              <a:t>Z</a:t>
            </a:r>
            <a:r>
              <a:rPr sz="700" spc="-55" dirty="0">
                <a:latin typeface="Arial"/>
                <a:cs typeface="Arial"/>
              </a:rPr>
              <a:t>o</a:t>
            </a:r>
            <a:r>
              <a:rPr sz="700" spc="-60" dirty="0">
                <a:latin typeface="Arial"/>
                <a:cs typeface="Arial"/>
              </a:rPr>
              <a:t>n</a:t>
            </a:r>
            <a:r>
              <a:rPr sz="700" spc="-75" dirty="0">
                <a:latin typeface="Arial"/>
                <a:cs typeface="Arial"/>
              </a:rPr>
              <a:t>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90" dirty="0">
                <a:latin typeface="Arial"/>
                <a:cs typeface="Arial"/>
              </a:rPr>
              <a:t>B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100804" y="2746406"/>
            <a:ext cx="618604" cy="81891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3815" marR="226695">
              <a:lnSpc>
                <a:spcPct val="106800"/>
              </a:lnSpc>
            </a:pPr>
            <a:r>
              <a:rPr sz="600" spc="-75" dirty="0">
                <a:latin typeface="Arial"/>
                <a:cs typeface="Arial"/>
              </a:rPr>
              <a:t>F</a:t>
            </a:r>
            <a:r>
              <a:rPr sz="600" spc="-5" dirty="0">
                <a:latin typeface="Arial"/>
                <a:cs typeface="Arial"/>
              </a:rPr>
              <a:t>/</a:t>
            </a:r>
            <a:r>
              <a:rPr sz="600" spc="-15" dirty="0">
                <a:latin typeface="Arial"/>
                <a:cs typeface="Arial"/>
              </a:rPr>
              <a:t>t</a:t>
            </a:r>
            <a:r>
              <a:rPr sz="600" spc="-30" dirty="0">
                <a:latin typeface="Arial"/>
                <a:cs typeface="Arial"/>
              </a:rPr>
              <a:t>o</a:t>
            </a:r>
            <a:r>
              <a:rPr sz="600" spc="-70" dirty="0">
                <a:latin typeface="Arial"/>
                <a:cs typeface="Arial"/>
              </a:rPr>
              <a:t>w</a:t>
            </a:r>
            <a:r>
              <a:rPr sz="600" spc="-60" dirty="0">
                <a:latin typeface="Arial"/>
                <a:cs typeface="Arial"/>
              </a:rPr>
              <a:t>n</a:t>
            </a:r>
            <a:r>
              <a:rPr sz="600" spc="-30" dirty="0">
                <a:latin typeface="Arial"/>
                <a:cs typeface="Arial"/>
              </a:rPr>
              <a:t> </a:t>
            </a:r>
            <a:r>
              <a:rPr sz="600" spc="-75" dirty="0">
                <a:latin typeface="Arial"/>
                <a:cs typeface="Arial"/>
              </a:rPr>
              <a:t>Z</a:t>
            </a:r>
            <a:r>
              <a:rPr sz="600" spc="-55" dirty="0">
                <a:latin typeface="Arial"/>
                <a:cs typeface="Arial"/>
              </a:rPr>
              <a:t>o</a:t>
            </a:r>
            <a:r>
              <a:rPr sz="600" spc="-65" dirty="0">
                <a:latin typeface="Arial"/>
                <a:cs typeface="Arial"/>
              </a:rPr>
              <a:t>n</a:t>
            </a:r>
            <a:r>
              <a:rPr sz="600" spc="-60" dirty="0">
                <a:latin typeface="Arial"/>
                <a:cs typeface="Arial"/>
              </a:rPr>
              <a:t>e</a:t>
            </a:r>
            <a:r>
              <a:rPr sz="600" spc="-10" dirty="0">
                <a:latin typeface="Arial"/>
                <a:cs typeface="Arial"/>
              </a:rPr>
              <a:t> </a:t>
            </a:r>
            <a:r>
              <a:rPr sz="600" spc="-75" dirty="0">
                <a:latin typeface="Arial"/>
                <a:cs typeface="Arial"/>
              </a:rPr>
              <a:t>B</a:t>
            </a:r>
            <a:endParaRPr sz="600">
              <a:latin typeface="Arial"/>
              <a:cs typeface="Arial"/>
            </a:endParaRPr>
          </a:p>
          <a:p>
            <a:pPr marL="222250" marR="12700">
              <a:lnSpc>
                <a:spcPct val="115700"/>
              </a:lnSpc>
              <a:spcBef>
                <a:spcPts val="160"/>
              </a:spcBef>
            </a:pPr>
            <a:r>
              <a:rPr sz="500" spc="-30" dirty="0">
                <a:latin typeface="Arial"/>
                <a:cs typeface="Arial"/>
              </a:rPr>
              <a:t>S</a:t>
            </a:r>
            <a:r>
              <a:rPr sz="500" spc="-25" dirty="0">
                <a:latin typeface="Arial"/>
                <a:cs typeface="Arial"/>
              </a:rPr>
              <a:t>/</a:t>
            </a:r>
            <a:r>
              <a:rPr sz="500" spc="-20" dirty="0">
                <a:latin typeface="Arial"/>
                <a:cs typeface="Arial"/>
              </a:rPr>
              <a:t>P</a:t>
            </a:r>
            <a:r>
              <a:rPr sz="500" spc="-45" dirty="0">
                <a:latin typeface="Arial"/>
                <a:cs typeface="Arial"/>
              </a:rPr>
              <a:t>h</a:t>
            </a:r>
            <a:r>
              <a:rPr sz="500" spc="10" dirty="0">
                <a:latin typeface="Arial"/>
                <a:cs typeface="Arial"/>
              </a:rPr>
              <a:t>i</a:t>
            </a:r>
            <a:r>
              <a:rPr sz="500" spc="-40" dirty="0">
                <a:latin typeface="Arial"/>
                <a:cs typeface="Arial"/>
              </a:rPr>
              <a:t>k</a:t>
            </a:r>
            <a:r>
              <a:rPr sz="500" spc="-25" dirty="0">
                <a:latin typeface="Arial"/>
                <a:cs typeface="Arial"/>
              </a:rPr>
              <a:t>w</a:t>
            </a:r>
            <a:r>
              <a:rPr sz="500" spc="-45" dirty="0">
                <a:latin typeface="Arial"/>
                <a:cs typeface="Arial"/>
              </a:rPr>
              <a:t>e</a:t>
            </a:r>
            <a:r>
              <a:rPr sz="500" spc="-25" dirty="0">
                <a:latin typeface="Arial"/>
                <a:cs typeface="Arial"/>
              </a:rPr>
              <a:t> </a:t>
            </a:r>
            <a:r>
              <a:rPr sz="500" spc="-30" dirty="0">
                <a:latin typeface="Arial"/>
                <a:cs typeface="Arial"/>
              </a:rPr>
              <a:t>Z</a:t>
            </a:r>
            <a:r>
              <a:rPr sz="500" spc="-45" dirty="0">
                <a:latin typeface="Arial"/>
                <a:cs typeface="Arial"/>
              </a:rPr>
              <a:t>o</a:t>
            </a:r>
            <a:r>
              <a:rPr sz="500" spc="-35" dirty="0">
                <a:latin typeface="Arial"/>
                <a:cs typeface="Arial"/>
              </a:rPr>
              <a:t>n</a:t>
            </a:r>
            <a:r>
              <a:rPr sz="500" spc="-45" dirty="0">
                <a:latin typeface="Arial"/>
                <a:cs typeface="Arial"/>
              </a:rPr>
              <a:t>e</a:t>
            </a:r>
            <a:r>
              <a:rPr sz="500" spc="20" dirty="0">
                <a:latin typeface="Arial"/>
                <a:cs typeface="Arial"/>
              </a:rPr>
              <a:t> </a:t>
            </a:r>
            <a:r>
              <a:rPr sz="500" spc="-50" dirty="0">
                <a:latin typeface="Arial"/>
                <a:cs typeface="Arial"/>
              </a:rPr>
              <a:t>B</a:t>
            </a:r>
            <a:endParaRPr sz="500">
              <a:latin typeface="Arial"/>
              <a:cs typeface="Arial"/>
            </a:endParaRPr>
          </a:p>
          <a:p>
            <a:pPr marL="12700" marR="306070">
              <a:lnSpc>
                <a:spcPts val="490"/>
              </a:lnSpc>
              <a:spcBef>
                <a:spcPts val="395"/>
              </a:spcBef>
            </a:pPr>
            <a:r>
              <a:rPr sz="450" spc="-95" dirty="0">
                <a:latin typeface="Arial"/>
                <a:cs typeface="Arial"/>
              </a:rPr>
              <a:t>B</a:t>
            </a:r>
            <a:r>
              <a:rPr sz="450" spc="-70" dirty="0">
                <a:latin typeface="Arial"/>
                <a:cs typeface="Arial"/>
              </a:rPr>
              <a:t>o</a:t>
            </a:r>
            <a:r>
              <a:rPr sz="450" spc="-45" dirty="0">
                <a:latin typeface="Arial"/>
                <a:cs typeface="Arial"/>
              </a:rPr>
              <a:t>b</a:t>
            </a:r>
            <a:r>
              <a:rPr sz="450" spc="-50" dirty="0">
                <a:latin typeface="Arial"/>
                <a:cs typeface="Arial"/>
              </a:rPr>
              <a:t>i</a:t>
            </a:r>
            <a:r>
              <a:rPr sz="450" spc="-35" dirty="0">
                <a:latin typeface="Arial"/>
                <a:cs typeface="Arial"/>
              </a:rPr>
              <a:t>r</a:t>
            </a:r>
            <a:r>
              <a:rPr sz="450" spc="-85" dirty="0">
                <a:latin typeface="Arial"/>
                <a:cs typeface="Arial"/>
              </a:rPr>
              <a:t>w</a:t>
            </a:r>
            <a:r>
              <a:rPr sz="450" spc="-55" dirty="0">
                <a:latin typeface="Arial"/>
                <a:cs typeface="Arial"/>
              </a:rPr>
              <a:t>a</a:t>
            </a:r>
            <a:r>
              <a:rPr sz="450" spc="-30" dirty="0">
                <a:latin typeface="Arial"/>
                <a:cs typeface="Arial"/>
              </a:rPr>
              <a:t> </a:t>
            </a:r>
            <a:r>
              <a:rPr sz="450" spc="-95" dirty="0">
                <a:latin typeface="Arial"/>
                <a:cs typeface="Arial"/>
              </a:rPr>
              <a:t>Z</a:t>
            </a:r>
            <a:r>
              <a:rPr sz="450" spc="-80" dirty="0">
                <a:latin typeface="Arial"/>
                <a:cs typeface="Arial"/>
              </a:rPr>
              <a:t>on</a:t>
            </a:r>
            <a:r>
              <a:rPr sz="450" spc="-55" dirty="0">
                <a:latin typeface="Arial"/>
                <a:cs typeface="Arial"/>
              </a:rPr>
              <a:t>e</a:t>
            </a:r>
            <a:r>
              <a:rPr sz="450" spc="-45" dirty="0">
                <a:latin typeface="Arial"/>
                <a:cs typeface="Arial"/>
              </a:rPr>
              <a:t> </a:t>
            </a:r>
            <a:r>
              <a:rPr sz="450" spc="-65" dirty="0">
                <a:latin typeface="Arial"/>
                <a:cs typeface="Arial"/>
              </a:rPr>
              <a:t>B</a:t>
            </a:r>
            <a:endParaRPr sz="4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56584" y="3165471"/>
            <a:ext cx="367038" cy="3361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5500"/>
              </a:lnSpc>
            </a:pPr>
            <a:r>
              <a:rPr sz="700" spc="-75" dirty="0">
                <a:latin typeface="Arial"/>
                <a:cs typeface="Arial"/>
              </a:rPr>
              <a:t>S</a:t>
            </a:r>
            <a:r>
              <a:rPr sz="700" spc="-55" dirty="0">
                <a:latin typeface="Arial"/>
                <a:cs typeface="Arial"/>
              </a:rPr>
              <a:t>e</a:t>
            </a:r>
            <a:r>
              <a:rPr sz="700" spc="-25" dirty="0">
                <a:latin typeface="Arial"/>
                <a:cs typeface="Arial"/>
              </a:rPr>
              <a:t>r-</a:t>
            </a:r>
            <a:r>
              <a:rPr sz="700" spc="-75" dirty="0">
                <a:latin typeface="Arial"/>
                <a:cs typeface="Arial"/>
              </a:rPr>
              <a:t>P</a:t>
            </a:r>
            <a:r>
              <a:rPr sz="700" spc="-60" dirty="0">
                <a:latin typeface="Arial"/>
                <a:cs typeface="Arial"/>
              </a:rPr>
              <a:t>a</a:t>
            </a:r>
            <a:r>
              <a:rPr sz="700" spc="-30" dirty="0">
                <a:latin typeface="Arial"/>
                <a:cs typeface="Arial"/>
              </a:rPr>
              <a:t>l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95" dirty="0">
                <a:latin typeface="Arial"/>
                <a:cs typeface="Arial"/>
              </a:rPr>
              <a:t>Z</a:t>
            </a:r>
            <a:r>
              <a:rPr sz="700" spc="-55" dirty="0">
                <a:latin typeface="Arial"/>
                <a:cs typeface="Arial"/>
              </a:rPr>
              <a:t>o</a:t>
            </a:r>
            <a:r>
              <a:rPr sz="700" spc="-60" dirty="0">
                <a:latin typeface="Arial"/>
                <a:cs typeface="Arial"/>
              </a:rPr>
              <a:t>n</a:t>
            </a:r>
            <a:r>
              <a:rPr sz="700" spc="-75" dirty="0">
                <a:latin typeface="Arial"/>
                <a:cs typeface="Arial"/>
              </a:rPr>
              <a:t>e</a:t>
            </a:r>
            <a:r>
              <a:rPr sz="700" spc="-20" dirty="0">
                <a:latin typeface="Arial"/>
                <a:cs typeface="Arial"/>
              </a:rPr>
              <a:t> </a:t>
            </a:r>
            <a:r>
              <a:rPr sz="700" spc="-90" dirty="0">
                <a:latin typeface="Arial"/>
                <a:cs typeface="Arial"/>
              </a:rPr>
              <a:t>B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87902" y="3475272"/>
            <a:ext cx="343944" cy="2202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>
              <a:lnSpc>
                <a:spcPct val="104500"/>
              </a:lnSpc>
            </a:pPr>
            <a:r>
              <a:rPr sz="450" spc="-75" dirty="0">
                <a:latin typeface="Arial"/>
                <a:cs typeface="Arial"/>
              </a:rPr>
              <a:t>M</a:t>
            </a:r>
            <a:r>
              <a:rPr sz="450" spc="-45" dirty="0">
                <a:latin typeface="Arial"/>
                <a:cs typeface="Arial"/>
              </a:rPr>
              <a:t>aha</a:t>
            </a:r>
            <a:r>
              <a:rPr sz="450" spc="-10" dirty="0">
                <a:latin typeface="Arial"/>
                <a:cs typeface="Arial"/>
              </a:rPr>
              <a:t>l</a:t>
            </a:r>
            <a:r>
              <a:rPr sz="450" spc="-55" dirty="0">
                <a:latin typeface="Arial"/>
                <a:cs typeface="Arial"/>
              </a:rPr>
              <a:t>a</a:t>
            </a:r>
            <a:r>
              <a:rPr sz="450" spc="-80" dirty="0">
                <a:latin typeface="Arial"/>
                <a:cs typeface="Arial"/>
              </a:rPr>
              <a:t> </a:t>
            </a:r>
            <a:r>
              <a:rPr sz="450" spc="-40" dirty="0">
                <a:latin typeface="Arial"/>
                <a:cs typeface="Arial"/>
              </a:rPr>
              <a:t>p</a:t>
            </a:r>
            <a:r>
              <a:rPr sz="450" spc="-45" dirty="0">
                <a:latin typeface="Arial"/>
                <a:cs typeface="Arial"/>
              </a:rPr>
              <a:t>y</a:t>
            </a:r>
            <a:r>
              <a:rPr sz="450" spc="-55" dirty="0">
                <a:latin typeface="Arial"/>
                <a:cs typeface="Arial"/>
              </a:rPr>
              <a:t>e</a:t>
            </a:r>
            <a:r>
              <a:rPr sz="450" spc="-30" dirty="0">
                <a:latin typeface="Arial"/>
                <a:cs typeface="Arial"/>
              </a:rPr>
              <a:t> </a:t>
            </a:r>
            <a:r>
              <a:rPr sz="450" spc="-70" dirty="0">
                <a:latin typeface="Arial"/>
                <a:cs typeface="Arial"/>
              </a:rPr>
              <a:t>Z</a:t>
            </a:r>
            <a:r>
              <a:rPr sz="450" spc="-35" dirty="0">
                <a:latin typeface="Arial"/>
                <a:cs typeface="Arial"/>
              </a:rPr>
              <a:t>o</a:t>
            </a:r>
            <a:r>
              <a:rPr sz="450" spc="-45" dirty="0">
                <a:latin typeface="Arial"/>
                <a:cs typeface="Arial"/>
              </a:rPr>
              <a:t>n</a:t>
            </a:r>
            <a:r>
              <a:rPr sz="450" spc="-55" dirty="0">
                <a:latin typeface="Arial"/>
                <a:cs typeface="Arial"/>
              </a:rPr>
              <a:t>e</a:t>
            </a:r>
            <a:r>
              <a:rPr sz="450" spc="-30" dirty="0">
                <a:latin typeface="Arial"/>
                <a:cs typeface="Arial"/>
              </a:rPr>
              <a:t> </a:t>
            </a:r>
            <a:r>
              <a:rPr sz="450" spc="-65" dirty="0">
                <a:latin typeface="Arial"/>
                <a:cs typeface="Arial"/>
              </a:rPr>
              <a:t>B</a:t>
            </a:r>
            <a:endParaRPr sz="4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737723" y="3803224"/>
            <a:ext cx="880067" cy="5510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400685">
              <a:lnSpc>
                <a:spcPts val="1570"/>
              </a:lnSpc>
            </a:pPr>
            <a:r>
              <a:rPr sz="700" spc="-60" dirty="0">
                <a:latin typeface="Arial"/>
                <a:cs typeface="Arial"/>
              </a:rPr>
              <a:t>Zo</a:t>
            </a:r>
            <a:r>
              <a:rPr sz="700" spc="-55" dirty="0">
                <a:latin typeface="Arial"/>
                <a:cs typeface="Arial"/>
              </a:rPr>
              <a:t>n</a:t>
            </a:r>
            <a:r>
              <a:rPr sz="700" spc="-75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0" dirty="0">
                <a:latin typeface="Arial"/>
                <a:cs typeface="Arial"/>
              </a:rPr>
              <a:t>C</a:t>
            </a:r>
            <a:r>
              <a:rPr sz="700" spc="-40" dirty="0">
                <a:latin typeface="Arial"/>
                <a:cs typeface="Arial"/>
              </a:rPr>
              <a:t> </a:t>
            </a:r>
            <a:r>
              <a:rPr sz="700" spc="-70" dirty="0">
                <a:latin typeface="Arial"/>
                <a:cs typeface="Arial"/>
              </a:rPr>
              <a:t>Z</a:t>
            </a:r>
            <a:r>
              <a:rPr sz="700" spc="-55" dirty="0">
                <a:latin typeface="Arial"/>
                <a:cs typeface="Arial"/>
              </a:rPr>
              <a:t>on</a:t>
            </a:r>
            <a:r>
              <a:rPr sz="700" spc="-75" dirty="0">
                <a:latin typeface="Arial"/>
                <a:cs typeface="Arial"/>
              </a:rPr>
              <a:t>e</a:t>
            </a:r>
            <a:r>
              <a:rPr sz="700" spc="5" dirty="0">
                <a:latin typeface="Arial"/>
                <a:cs typeface="Arial"/>
              </a:rPr>
              <a:t> </a:t>
            </a:r>
            <a:r>
              <a:rPr sz="700" spc="-100" dirty="0">
                <a:latin typeface="Arial"/>
                <a:cs typeface="Arial"/>
              </a:rPr>
              <a:t>C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279228" y="3614837"/>
            <a:ext cx="359615" cy="16899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700" spc="-70" dirty="0">
                <a:latin typeface="Arial"/>
                <a:cs typeface="Arial"/>
              </a:rPr>
              <a:t>Z</a:t>
            </a:r>
            <a:r>
              <a:rPr sz="700" spc="-55" dirty="0">
                <a:latin typeface="Arial"/>
                <a:cs typeface="Arial"/>
              </a:rPr>
              <a:t>o</a:t>
            </a:r>
            <a:r>
              <a:rPr sz="700" spc="-60" dirty="0">
                <a:latin typeface="Arial"/>
                <a:cs typeface="Arial"/>
              </a:rPr>
              <a:t>n</a:t>
            </a:r>
            <a:r>
              <a:rPr sz="700" spc="-75" dirty="0">
                <a:latin typeface="Arial"/>
                <a:cs typeface="Arial"/>
              </a:rPr>
              <a:t>e</a:t>
            </a:r>
            <a:r>
              <a:rPr sz="700" spc="15" dirty="0">
                <a:latin typeface="Arial"/>
                <a:cs typeface="Arial"/>
              </a:rPr>
              <a:t> </a:t>
            </a:r>
            <a:r>
              <a:rPr sz="700" spc="-100" dirty="0">
                <a:latin typeface="Arial"/>
                <a:cs typeface="Arial"/>
              </a:rPr>
              <a:t>C</a:t>
            </a:r>
            <a:endParaRPr sz="7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713737" y="2725639"/>
            <a:ext cx="92378" cy="1483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600" spc="-80" dirty="0">
                <a:latin typeface="Times New Roman"/>
                <a:cs typeface="Times New Roman"/>
              </a:rPr>
              <a:t>N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881437" y="2983292"/>
            <a:ext cx="83305" cy="1483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600" spc="-70" dirty="0">
                <a:latin typeface="Times New Roman"/>
                <a:cs typeface="Times New Roman"/>
              </a:rPr>
              <a:t>E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542962" y="2983292"/>
            <a:ext cx="109699" cy="1483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600" spc="-105" dirty="0">
                <a:latin typeface="Times New Roman"/>
                <a:cs typeface="Times New Roman"/>
              </a:rPr>
              <a:t>W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18130" y="3217913"/>
            <a:ext cx="78356" cy="1483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600" spc="-60" dirty="0">
                <a:latin typeface="Times New Roman"/>
                <a:cs typeface="Times New Roman"/>
              </a:rPr>
              <a:t>S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041253" y="5211187"/>
            <a:ext cx="4641177" cy="29754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300" b="1" spc="-145" dirty="0">
                <a:latin typeface="Arial"/>
                <a:cs typeface="Arial"/>
              </a:rPr>
              <a:t>E</a:t>
            </a:r>
            <a:r>
              <a:rPr sz="1300" b="1" spc="-100" dirty="0">
                <a:latin typeface="Arial"/>
                <a:cs typeface="Arial"/>
              </a:rPr>
              <a:t>p</a:t>
            </a:r>
            <a:r>
              <a:rPr sz="1300" b="1" spc="-60" dirty="0">
                <a:latin typeface="Arial"/>
                <a:cs typeface="Arial"/>
              </a:rPr>
              <a:t>i</a:t>
            </a:r>
            <a:r>
              <a:rPr sz="1300" b="1" spc="-100" dirty="0">
                <a:latin typeface="Arial"/>
                <a:cs typeface="Arial"/>
              </a:rPr>
              <a:t>d</a:t>
            </a:r>
            <a:r>
              <a:rPr sz="1300" b="1" spc="-120" dirty="0">
                <a:latin typeface="Arial"/>
                <a:cs typeface="Arial"/>
              </a:rPr>
              <a:t>e</a:t>
            </a:r>
            <a:r>
              <a:rPr sz="1300" b="1" spc="-155" dirty="0">
                <a:latin typeface="Arial"/>
                <a:cs typeface="Arial"/>
              </a:rPr>
              <a:t>m</a:t>
            </a:r>
            <a:r>
              <a:rPr sz="1300" b="1" spc="-60" dirty="0">
                <a:latin typeface="Arial"/>
                <a:cs typeface="Arial"/>
              </a:rPr>
              <a:t>i</a:t>
            </a:r>
            <a:r>
              <a:rPr sz="1300" b="1" spc="-100" dirty="0">
                <a:latin typeface="Arial"/>
                <a:cs typeface="Arial"/>
              </a:rPr>
              <a:t>o</a:t>
            </a:r>
            <a:r>
              <a:rPr sz="1300" b="1" spc="-70" dirty="0">
                <a:latin typeface="Arial"/>
                <a:cs typeface="Arial"/>
              </a:rPr>
              <a:t>l</a:t>
            </a:r>
            <a:r>
              <a:rPr sz="1300" b="1" spc="-100" dirty="0">
                <a:latin typeface="Arial"/>
                <a:cs typeface="Arial"/>
              </a:rPr>
              <a:t>o</a:t>
            </a:r>
            <a:r>
              <a:rPr sz="1300" b="1" spc="-135" dirty="0">
                <a:latin typeface="Arial"/>
                <a:cs typeface="Arial"/>
              </a:rPr>
              <a:t>g</a:t>
            </a:r>
            <a:r>
              <a:rPr sz="1300" b="1" spc="-55" dirty="0">
                <a:latin typeface="Arial"/>
                <a:cs typeface="Arial"/>
              </a:rPr>
              <a:t>i</a:t>
            </a:r>
            <a:r>
              <a:rPr sz="1300" b="1" spc="-95" dirty="0">
                <a:latin typeface="Arial"/>
                <a:cs typeface="Arial"/>
              </a:rPr>
              <a:t>c</a:t>
            </a:r>
            <a:r>
              <a:rPr sz="1300" b="1" spc="-120" dirty="0">
                <a:latin typeface="Arial"/>
                <a:cs typeface="Arial"/>
              </a:rPr>
              <a:t>a</a:t>
            </a:r>
            <a:r>
              <a:rPr sz="1300" b="1" spc="-70" dirty="0">
                <a:latin typeface="Arial"/>
                <a:cs typeface="Arial"/>
              </a:rPr>
              <a:t>l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spc="-125" dirty="0">
                <a:latin typeface="Arial"/>
                <a:cs typeface="Arial"/>
              </a:rPr>
              <a:t>D</a:t>
            </a:r>
            <a:r>
              <a:rPr sz="1300" b="1" spc="-60" dirty="0">
                <a:latin typeface="Arial"/>
                <a:cs typeface="Arial"/>
              </a:rPr>
              <a:t>i</a:t>
            </a:r>
            <a:r>
              <a:rPr sz="1300" b="1" spc="-120" dirty="0">
                <a:latin typeface="Arial"/>
                <a:cs typeface="Arial"/>
              </a:rPr>
              <a:t>s</a:t>
            </a:r>
            <a:r>
              <a:rPr sz="1300" b="1" spc="-40" dirty="0">
                <a:latin typeface="Arial"/>
                <a:cs typeface="Arial"/>
              </a:rPr>
              <a:t>t</a:t>
            </a:r>
            <a:r>
              <a:rPr sz="1300" b="1" spc="-80" dirty="0">
                <a:latin typeface="Arial"/>
                <a:cs typeface="Arial"/>
              </a:rPr>
              <a:t>r</a:t>
            </a:r>
            <a:r>
              <a:rPr sz="1300" b="1" spc="-70" dirty="0">
                <a:latin typeface="Arial"/>
                <a:cs typeface="Arial"/>
              </a:rPr>
              <a:t>i</a:t>
            </a:r>
            <a:r>
              <a:rPr sz="1300" b="1" spc="-100" dirty="0">
                <a:latin typeface="Arial"/>
                <a:cs typeface="Arial"/>
              </a:rPr>
              <a:t>bu</a:t>
            </a:r>
            <a:r>
              <a:rPr sz="1300" b="1" spc="-75" dirty="0">
                <a:latin typeface="Arial"/>
                <a:cs typeface="Arial"/>
              </a:rPr>
              <a:t>t</a:t>
            </a:r>
            <a:r>
              <a:rPr sz="1300" b="1" spc="-60" dirty="0">
                <a:latin typeface="Arial"/>
                <a:cs typeface="Arial"/>
              </a:rPr>
              <a:t>i</a:t>
            </a:r>
            <a:r>
              <a:rPr sz="1300" b="1" spc="-100" dirty="0">
                <a:latin typeface="Arial"/>
                <a:cs typeface="Arial"/>
              </a:rPr>
              <a:t>o</a:t>
            </a:r>
            <a:r>
              <a:rPr sz="1300" b="1" spc="-155" dirty="0">
                <a:latin typeface="Arial"/>
                <a:cs typeface="Arial"/>
              </a:rPr>
              <a:t>n </a:t>
            </a:r>
            <a:r>
              <a:rPr sz="1300" b="1" spc="-135" dirty="0">
                <a:latin typeface="Arial"/>
                <a:cs typeface="Arial"/>
              </a:rPr>
              <a:t>o</a:t>
            </a:r>
            <a:r>
              <a:rPr sz="1300" b="1" spc="-85" dirty="0">
                <a:latin typeface="Arial"/>
                <a:cs typeface="Arial"/>
              </a:rPr>
              <a:t>f</a:t>
            </a:r>
            <a:r>
              <a:rPr sz="1300" b="1" spc="-15" dirty="0">
                <a:latin typeface="Arial"/>
                <a:cs typeface="Arial"/>
              </a:rPr>
              <a:t> </a:t>
            </a:r>
            <a:r>
              <a:rPr sz="1300" b="1" spc="-145" dirty="0">
                <a:latin typeface="Arial"/>
                <a:cs typeface="Arial"/>
              </a:rPr>
              <a:t>M</a:t>
            </a:r>
            <a:r>
              <a:rPr sz="1300" b="1" spc="-120" dirty="0">
                <a:latin typeface="Arial"/>
                <a:cs typeface="Arial"/>
              </a:rPr>
              <a:t>a</a:t>
            </a:r>
            <a:r>
              <a:rPr sz="1300" b="1" spc="-35" dirty="0">
                <a:latin typeface="Arial"/>
                <a:cs typeface="Arial"/>
              </a:rPr>
              <a:t>l</a:t>
            </a:r>
            <a:r>
              <a:rPr sz="1300" b="1" spc="-114" dirty="0">
                <a:latin typeface="Arial"/>
                <a:cs typeface="Arial"/>
              </a:rPr>
              <a:t>a</a:t>
            </a:r>
            <a:r>
              <a:rPr sz="1300" b="1" spc="-65" dirty="0">
                <a:latin typeface="Arial"/>
                <a:cs typeface="Arial"/>
              </a:rPr>
              <a:t>r</a:t>
            </a:r>
            <a:r>
              <a:rPr sz="1300" b="1" spc="-50" dirty="0">
                <a:latin typeface="Arial"/>
                <a:cs typeface="Arial"/>
              </a:rPr>
              <a:t>i</a:t>
            </a:r>
            <a:r>
              <a:rPr sz="1300" b="1" spc="-140" dirty="0">
                <a:latin typeface="Arial"/>
                <a:cs typeface="Arial"/>
              </a:rPr>
              <a:t>a</a:t>
            </a:r>
            <a:r>
              <a:rPr sz="1300" b="1" spc="-10" dirty="0">
                <a:latin typeface="Arial"/>
                <a:cs typeface="Arial"/>
              </a:rPr>
              <a:t> </a:t>
            </a:r>
            <a:r>
              <a:rPr sz="1300" b="1" spc="-60" dirty="0">
                <a:latin typeface="Arial"/>
                <a:cs typeface="Arial"/>
              </a:rPr>
              <a:t>i</a:t>
            </a:r>
            <a:r>
              <a:rPr sz="1300" b="1" spc="-155" dirty="0">
                <a:latin typeface="Arial"/>
                <a:cs typeface="Arial"/>
              </a:rPr>
              <a:t>n </a:t>
            </a:r>
            <a:r>
              <a:rPr sz="1300" b="1" spc="-125" dirty="0">
                <a:latin typeface="Arial"/>
                <a:cs typeface="Arial"/>
              </a:rPr>
              <a:t>B</a:t>
            </a:r>
            <a:r>
              <a:rPr sz="1300" b="1" spc="-135" dirty="0">
                <a:latin typeface="Arial"/>
                <a:cs typeface="Arial"/>
              </a:rPr>
              <a:t>o</a:t>
            </a:r>
            <a:r>
              <a:rPr sz="1300" b="1" spc="-75" dirty="0">
                <a:latin typeface="Arial"/>
                <a:cs typeface="Arial"/>
              </a:rPr>
              <a:t>t</a:t>
            </a:r>
            <a:r>
              <a:rPr sz="1300" b="1" spc="-85" dirty="0">
                <a:latin typeface="Arial"/>
                <a:cs typeface="Arial"/>
              </a:rPr>
              <a:t>s</a:t>
            </a:r>
            <a:r>
              <a:rPr sz="1300" b="1" spc="-105" dirty="0">
                <a:latin typeface="Arial"/>
                <a:cs typeface="Arial"/>
              </a:rPr>
              <a:t>w</a:t>
            </a:r>
            <a:r>
              <a:rPr sz="1300" b="1" spc="-120" dirty="0">
                <a:latin typeface="Arial"/>
                <a:cs typeface="Arial"/>
              </a:rPr>
              <a:t>a</a:t>
            </a:r>
            <a:r>
              <a:rPr sz="1300" b="1" spc="-100" dirty="0">
                <a:latin typeface="Arial"/>
                <a:cs typeface="Arial"/>
              </a:rPr>
              <a:t>n</a:t>
            </a:r>
            <a:r>
              <a:rPr sz="1300" b="1" spc="-140" dirty="0">
                <a:latin typeface="Arial"/>
                <a:cs typeface="Arial"/>
              </a:rPr>
              <a:t>a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34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51384" y="-64390"/>
            <a:ext cx="10972800" cy="1143000"/>
          </a:xfrm>
          <a:prstGeom prst="rect">
            <a:avLst/>
          </a:prstGeom>
        </p:spPr>
        <p:txBody>
          <a:bodyPr vert="horz" wrap="square" lIns="0" tIns="219582" rIns="0" bIns="0" rtlCol="0" anchor="ctr">
            <a:noAutofit/>
          </a:bodyPr>
          <a:lstStyle/>
          <a:p>
            <a:pPr marL="290195"/>
            <a:r>
              <a:rPr lang="es-CO" sz="3200" b="1" dirty="0" smtClean="0">
                <a:solidFill>
                  <a:schemeClr val="bg1"/>
                </a:solidFill>
                <a:latin typeface="Arial"/>
                <a:cs typeface="Arial"/>
              </a:rPr>
              <a:t>¿ A donde nos llevan las nuevas tecnologías y a que costo ? 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38500" y="2272283"/>
            <a:ext cx="0" cy="3023616"/>
          </a:xfrm>
          <a:custGeom>
            <a:avLst/>
            <a:gdLst/>
            <a:ahLst/>
            <a:cxnLst/>
            <a:rect l="l" t="t" r="r" b="b"/>
            <a:pathLst>
              <a:path h="3023616">
                <a:moveTo>
                  <a:pt x="0" y="3023616"/>
                </a:moveTo>
                <a:lnTo>
                  <a:pt x="0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38500" y="5295900"/>
            <a:ext cx="4879848" cy="0"/>
          </a:xfrm>
          <a:custGeom>
            <a:avLst/>
            <a:gdLst/>
            <a:ahLst/>
            <a:cxnLst/>
            <a:rect l="l" t="t" r="r" b="b"/>
            <a:pathLst>
              <a:path w="4879848">
                <a:moveTo>
                  <a:pt x="0" y="0"/>
                </a:moveTo>
                <a:lnTo>
                  <a:pt x="4879848" y="0"/>
                </a:lnTo>
              </a:path>
            </a:pathLst>
          </a:custGeom>
          <a:ln w="9144">
            <a:solidFill>
              <a:srgbClr val="8585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433826" y="2271648"/>
            <a:ext cx="3892348" cy="1209802"/>
          </a:xfrm>
          <a:custGeom>
            <a:avLst/>
            <a:gdLst/>
            <a:ahLst/>
            <a:cxnLst/>
            <a:rect l="l" t="t" r="r" b="b"/>
            <a:pathLst>
              <a:path w="3892348" h="1209802">
                <a:moveTo>
                  <a:pt x="0" y="0"/>
                </a:moveTo>
                <a:lnTo>
                  <a:pt x="19507" y="61860"/>
                </a:lnTo>
                <a:lnTo>
                  <a:pt x="39014" y="125832"/>
                </a:lnTo>
                <a:lnTo>
                  <a:pt x="58521" y="191010"/>
                </a:lnTo>
                <a:lnTo>
                  <a:pt x="68275" y="223767"/>
                </a:lnTo>
                <a:lnTo>
                  <a:pt x="78028" y="256487"/>
                </a:lnTo>
                <a:lnTo>
                  <a:pt x="97536" y="321357"/>
                </a:lnTo>
                <a:lnTo>
                  <a:pt x="117043" y="384715"/>
                </a:lnTo>
                <a:lnTo>
                  <a:pt x="136550" y="445654"/>
                </a:lnTo>
                <a:lnTo>
                  <a:pt x="156057" y="503269"/>
                </a:lnTo>
                <a:lnTo>
                  <a:pt x="175564" y="556653"/>
                </a:lnTo>
                <a:lnTo>
                  <a:pt x="195072" y="604901"/>
                </a:lnTo>
                <a:lnTo>
                  <a:pt x="214613" y="648083"/>
                </a:lnTo>
                <a:lnTo>
                  <a:pt x="234148" y="687177"/>
                </a:lnTo>
                <a:lnTo>
                  <a:pt x="253677" y="722639"/>
                </a:lnTo>
                <a:lnTo>
                  <a:pt x="282960" y="770012"/>
                </a:lnTo>
                <a:lnTo>
                  <a:pt x="312234" y="811765"/>
                </a:lnTo>
                <a:lnTo>
                  <a:pt x="341501" y="849431"/>
                </a:lnTo>
                <a:lnTo>
                  <a:pt x="370763" y="884542"/>
                </a:lnTo>
                <a:lnTo>
                  <a:pt x="400304" y="918670"/>
                </a:lnTo>
                <a:lnTo>
                  <a:pt x="430414" y="949511"/>
                </a:lnTo>
                <a:lnTo>
                  <a:pt x="460534" y="976049"/>
                </a:lnTo>
                <a:lnTo>
                  <a:pt x="500702" y="1006188"/>
                </a:lnTo>
                <a:lnTo>
                  <a:pt x="540865" y="1032158"/>
                </a:lnTo>
                <a:lnTo>
                  <a:pt x="581011" y="1055949"/>
                </a:lnTo>
                <a:lnTo>
                  <a:pt x="617674" y="1075590"/>
                </a:lnTo>
                <a:lnTo>
                  <a:pt x="653642" y="1091859"/>
                </a:lnTo>
                <a:lnTo>
                  <a:pt x="700777" y="1109576"/>
                </a:lnTo>
                <a:lnTo>
                  <a:pt x="747300" y="1124346"/>
                </a:lnTo>
                <a:lnTo>
                  <a:pt x="784030" y="1135014"/>
                </a:lnTo>
                <a:lnTo>
                  <a:pt x="823572" y="1145065"/>
                </a:lnTo>
                <a:lnTo>
                  <a:pt x="861574" y="1153246"/>
                </a:lnTo>
                <a:lnTo>
                  <a:pt x="910489" y="1162031"/>
                </a:lnTo>
                <a:lnTo>
                  <a:pt x="958203" y="1169381"/>
                </a:lnTo>
                <a:lnTo>
                  <a:pt x="996487" y="1174738"/>
                </a:lnTo>
                <a:lnTo>
                  <a:pt x="1035300" y="1179337"/>
                </a:lnTo>
                <a:lnTo>
                  <a:pt x="1073289" y="1183136"/>
                </a:lnTo>
                <a:lnTo>
                  <a:pt x="1123038" y="1187324"/>
                </a:lnTo>
                <a:lnTo>
                  <a:pt x="1173863" y="1191063"/>
                </a:lnTo>
                <a:lnTo>
                  <a:pt x="1214239" y="1193623"/>
                </a:lnTo>
                <a:lnTo>
                  <a:pt x="1252930" y="1195703"/>
                </a:lnTo>
                <a:lnTo>
                  <a:pt x="1302619" y="1197920"/>
                </a:lnTo>
                <a:lnTo>
                  <a:pt x="1351050" y="1199744"/>
                </a:lnTo>
                <a:lnTo>
                  <a:pt x="1363077" y="1200169"/>
                </a:lnTo>
                <a:lnTo>
                  <a:pt x="1376129" y="1200637"/>
                </a:lnTo>
                <a:lnTo>
                  <a:pt x="1414880" y="1201859"/>
                </a:lnTo>
                <a:lnTo>
                  <a:pt x="1453126" y="1202854"/>
                </a:lnTo>
                <a:lnTo>
                  <a:pt x="1503561" y="1203928"/>
                </a:lnTo>
                <a:lnTo>
                  <a:pt x="1553640" y="1204842"/>
                </a:lnTo>
                <a:lnTo>
                  <a:pt x="1567193" y="1205096"/>
                </a:lnTo>
                <a:lnTo>
                  <a:pt x="1606911" y="1205744"/>
                </a:lnTo>
                <a:lnTo>
                  <a:pt x="1645440" y="1206258"/>
                </a:lnTo>
                <a:lnTo>
                  <a:pt x="1695466" y="1206802"/>
                </a:lnTo>
                <a:lnTo>
                  <a:pt x="1732355" y="1207158"/>
                </a:lnTo>
                <a:lnTo>
                  <a:pt x="1744588" y="1207274"/>
                </a:lnTo>
                <a:lnTo>
                  <a:pt x="1785888" y="1207641"/>
                </a:lnTo>
                <a:lnTo>
                  <a:pt x="1825233" y="1207925"/>
                </a:lnTo>
                <a:lnTo>
                  <a:pt x="1875424" y="1208208"/>
                </a:lnTo>
                <a:lnTo>
                  <a:pt x="1923992" y="1208423"/>
                </a:lnTo>
                <a:lnTo>
                  <a:pt x="1947998" y="1208517"/>
                </a:lnTo>
                <a:lnTo>
                  <a:pt x="1961116" y="1208590"/>
                </a:lnTo>
                <a:lnTo>
                  <a:pt x="1999996" y="1208772"/>
                </a:lnTo>
                <a:lnTo>
                  <a:pt x="2038283" y="1208911"/>
                </a:lnTo>
                <a:lnTo>
                  <a:pt x="2088675" y="1209046"/>
                </a:lnTo>
                <a:lnTo>
                  <a:pt x="2138645" y="1209151"/>
                </a:lnTo>
                <a:lnTo>
                  <a:pt x="2178999" y="1209229"/>
                </a:lnTo>
                <a:lnTo>
                  <a:pt x="2217954" y="1209299"/>
                </a:lnTo>
                <a:lnTo>
                  <a:pt x="2268276" y="1209373"/>
                </a:lnTo>
                <a:lnTo>
                  <a:pt x="2317451" y="1209415"/>
                </a:lnTo>
                <a:lnTo>
                  <a:pt x="2341847" y="1209420"/>
                </a:lnTo>
                <a:lnTo>
                  <a:pt x="2354542" y="1209444"/>
                </a:lnTo>
                <a:lnTo>
                  <a:pt x="2405322" y="1209508"/>
                </a:lnTo>
                <a:lnTo>
                  <a:pt x="2456109" y="1209538"/>
                </a:lnTo>
                <a:lnTo>
                  <a:pt x="2494215" y="1209546"/>
                </a:lnTo>
                <a:lnTo>
                  <a:pt x="2532341" y="1209547"/>
                </a:lnTo>
                <a:lnTo>
                  <a:pt x="2545587" y="1209570"/>
                </a:lnTo>
                <a:lnTo>
                  <a:pt x="2584709" y="1209622"/>
                </a:lnTo>
                <a:lnTo>
                  <a:pt x="2623061" y="1209653"/>
                </a:lnTo>
                <a:lnTo>
                  <a:pt x="2673337" y="1209671"/>
                </a:lnTo>
                <a:lnTo>
                  <a:pt x="2723062" y="1209674"/>
                </a:lnTo>
                <a:lnTo>
                  <a:pt x="2763697" y="1209674"/>
                </a:lnTo>
                <a:lnTo>
                  <a:pt x="2802768" y="1209674"/>
                </a:lnTo>
                <a:lnTo>
                  <a:pt x="2853049" y="1209674"/>
                </a:lnTo>
                <a:lnTo>
                  <a:pt x="2902036" y="1209674"/>
                </a:lnTo>
                <a:lnTo>
                  <a:pt x="2939126" y="1209674"/>
                </a:lnTo>
                <a:lnTo>
                  <a:pt x="2951919" y="1209674"/>
                </a:lnTo>
                <a:lnTo>
                  <a:pt x="2964692" y="1209674"/>
                </a:lnTo>
                <a:lnTo>
                  <a:pt x="2977446" y="1209674"/>
                </a:lnTo>
                <a:lnTo>
                  <a:pt x="2990182" y="1209675"/>
                </a:lnTo>
                <a:lnTo>
                  <a:pt x="3002902" y="1209674"/>
                </a:lnTo>
                <a:lnTo>
                  <a:pt x="3015606" y="1209675"/>
                </a:lnTo>
                <a:lnTo>
                  <a:pt x="3143425" y="1209675"/>
                </a:lnTo>
                <a:lnTo>
                  <a:pt x="3156532" y="1209674"/>
                </a:lnTo>
                <a:lnTo>
                  <a:pt x="3169528" y="1209675"/>
                </a:lnTo>
                <a:lnTo>
                  <a:pt x="3182421" y="1209675"/>
                </a:lnTo>
                <a:lnTo>
                  <a:pt x="3195221" y="1209675"/>
                </a:lnTo>
                <a:lnTo>
                  <a:pt x="3307636" y="1209675"/>
                </a:lnTo>
                <a:lnTo>
                  <a:pt x="3321474" y="1209697"/>
                </a:lnTo>
                <a:lnTo>
                  <a:pt x="3361737" y="1209747"/>
                </a:lnTo>
                <a:lnTo>
                  <a:pt x="3400426" y="1209778"/>
                </a:lnTo>
                <a:lnTo>
                  <a:pt x="3450234" y="1209797"/>
                </a:lnTo>
                <a:lnTo>
                  <a:pt x="3498856" y="1209801"/>
                </a:lnTo>
                <a:lnTo>
                  <a:pt x="3549553" y="1209801"/>
                </a:lnTo>
                <a:lnTo>
                  <a:pt x="3587848" y="1209801"/>
                </a:lnTo>
                <a:lnTo>
                  <a:pt x="3638528" y="1209801"/>
                </a:lnTo>
                <a:lnTo>
                  <a:pt x="3688925" y="1209801"/>
                </a:lnTo>
                <a:lnTo>
                  <a:pt x="3701500" y="1209801"/>
                </a:lnTo>
                <a:lnTo>
                  <a:pt x="3714937" y="1209801"/>
                </a:lnTo>
                <a:lnTo>
                  <a:pt x="3728229" y="1209801"/>
                </a:lnTo>
                <a:lnTo>
                  <a:pt x="3741386" y="1209801"/>
                </a:lnTo>
                <a:lnTo>
                  <a:pt x="3754417" y="1209801"/>
                </a:lnTo>
                <a:lnTo>
                  <a:pt x="3767334" y="1209801"/>
                </a:lnTo>
                <a:lnTo>
                  <a:pt x="3780145" y="1209801"/>
                </a:lnTo>
                <a:lnTo>
                  <a:pt x="3792860" y="1209801"/>
                </a:lnTo>
                <a:lnTo>
                  <a:pt x="3805491" y="1209801"/>
                </a:lnTo>
                <a:lnTo>
                  <a:pt x="3818046" y="1209802"/>
                </a:lnTo>
                <a:lnTo>
                  <a:pt x="3830535" y="1209802"/>
                </a:lnTo>
                <a:lnTo>
                  <a:pt x="3842969" y="1209802"/>
                </a:lnTo>
                <a:lnTo>
                  <a:pt x="3855357" y="1209802"/>
                </a:lnTo>
                <a:lnTo>
                  <a:pt x="3867710" y="1209802"/>
                </a:lnTo>
                <a:lnTo>
                  <a:pt x="3880037" y="1209802"/>
                </a:lnTo>
                <a:lnTo>
                  <a:pt x="3892348" y="1209802"/>
                </a:lnTo>
              </a:path>
            </a:pathLst>
          </a:custGeom>
          <a:ln w="27432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91743" y="2271649"/>
            <a:ext cx="3537189" cy="2903331"/>
          </a:xfrm>
          <a:custGeom>
            <a:avLst/>
            <a:gdLst/>
            <a:ahLst/>
            <a:cxnLst/>
            <a:rect l="l" t="t" r="r" b="b"/>
            <a:pathLst>
              <a:path w="3309638" h="2903331">
                <a:moveTo>
                  <a:pt x="0" y="0"/>
                </a:moveTo>
                <a:lnTo>
                  <a:pt x="5352" y="40690"/>
                </a:lnTo>
                <a:lnTo>
                  <a:pt x="11606" y="89638"/>
                </a:lnTo>
                <a:lnTo>
                  <a:pt x="18690" y="146026"/>
                </a:lnTo>
                <a:lnTo>
                  <a:pt x="26529" y="209038"/>
                </a:lnTo>
                <a:lnTo>
                  <a:pt x="35052" y="277858"/>
                </a:lnTo>
                <a:lnTo>
                  <a:pt x="44183" y="351667"/>
                </a:lnTo>
                <a:lnTo>
                  <a:pt x="53852" y="429651"/>
                </a:lnTo>
                <a:lnTo>
                  <a:pt x="63983" y="510993"/>
                </a:lnTo>
                <a:lnTo>
                  <a:pt x="74505" y="594875"/>
                </a:lnTo>
                <a:lnTo>
                  <a:pt x="85343" y="680481"/>
                </a:lnTo>
                <a:lnTo>
                  <a:pt x="96426" y="766996"/>
                </a:lnTo>
                <a:lnTo>
                  <a:pt x="107679" y="853601"/>
                </a:lnTo>
                <a:lnTo>
                  <a:pt x="119030" y="939481"/>
                </a:lnTo>
                <a:lnTo>
                  <a:pt x="130405" y="1023819"/>
                </a:lnTo>
                <a:lnTo>
                  <a:pt x="141731" y="1105798"/>
                </a:lnTo>
                <a:lnTo>
                  <a:pt x="152936" y="1184603"/>
                </a:lnTo>
                <a:lnTo>
                  <a:pt x="163945" y="1259415"/>
                </a:lnTo>
                <a:lnTo>
                  <a:pt x="174686" y="1329419"/>
                </a:lnTo>
                <a:lnTo>
                  <a:pt x="185086" y="1393799"/>
                </a:lnTo>
                <a:lnTo>
                  <a:pt x="195072" y="1451737"/>
                </a:lnTo>
                <a:lnTo>
                  <a:pt x="204843" y="1504825"/>
                </a:lnTo>
                <a:lnTo>
                  <a:pt x="214613" y="1555329"/>
                </a:lnTo>
                <a:lnTo>
                  <a:pt x="224381" y="1603385"/>
                </a:lnTo>
                <a:lnTo>
                  <a:pt x="234148" y="1649128"/>
                </a:lnTo>
                <a:lnTo>
                  <a:pt x="243913" y="1692695"/>
                </a:lnTo>
                <a:lnTo>
                  <a:pt x="253677" y="1734222"/>
                </a:lnTo>
                <a:lnTo>
                  <a:pt x="263439" y="1773845"/>
                </a:lnTo>
                <a:lnTo>
                  <a:pt x="273200" y="1811699"/>
                </a:lnTo>
                <a:lnTo>
                  <a:pt x="292719" y="1882648"/>
                </a:lnTo>
                <a:lnTo>
                  <a:pt x="312234" y="1948155"/>
                </a:lnTo>
                <a:lnTo>
                  <a:pt x="331745" y="2009310"/>
                </a:lnTo>
                <a:lnTo>
                  <a:pt x="351255" y="2067201"/>
                </a:lnTo>
                <a:lnTo>
                  <a:pt x="370763" y="2122915"/>
                </a:lnTo>
                <a:lnTo>
                  <a:pt x="390271" y="2177542"/>
                </a:lnTo>
                <a:lnTo>
                  <a:pt x="409781" y="2229322"/>
                </a:lnTo>
                <a:lnTo>
                  <a:pt x="429298" y="2276212"/>
                </a:lnTo>
                <a:lnTo>
                  <a:pt x="448820" y="2318755"/>
                </a:lnTo>
                <a:lnTo>
                  <a:pt x="468344" y="2357491"/>
                </a:lnTo>
                <a:lnTo>
                  <a:pt x="487870" y="2392965"/>
                </a:lnTo>
                <a:lnTo>
                  <a:pt x="507396" y="2425719"/>
                </a:lnTo>
                <a:lnTo>
                  <a:pt x="536682" y="2470935"/>
                </a:lnTo>
                <a:lnTo>
                  <a:pt x="565959" y="2513083"/>
                </a:lnTo>
                <a:lnTo>
                  <a:pt x="595223" y="2553666"/>
                </a:lnTo>
                <a:lnTo>
                  <a:pt x="624485" y="2589771"/>
                </a:lnTo>
                <a:lnTo>
                  <a:pt x="653750" y="2620966"/>
                </a:lnTo>
                <a:lnTo>
                  <a:pt x="683021" y="2648172"/>
                </a:lnTo>
                <a:lnTo>
                  <a:pt x="722063" y="2679831"/>
                </a:lnTo>
                <a:lnTo>
                  <a:pt x="761127" y="2708216"/>
                </a:lnTo>
                <a:lnTo>
                  <a:pt x="803702" y="2737015"/>
                </a:lnTo>
                <a:lnTo>
                  <a:pt x="838251" y="2756683"/>
                </a:lnTo>
                <a:lnTo>
                  <a:pt x="872801" y="2773345"/>
                </a:lnTo>
                <a:lnTo>
                  <a:pt x="918867" y="2792180"/>
                </a:lnTo>
                <a:lnTo>
                  <a:pt x="964933" y="2808779"/>
                </a:lnTo>
                <a:lnTo>
                  <a:pt x="1004880" y="2821692"/>
                </a:lnTo>
                <a:lnTo>
                  <a:pt x="1043121" y="2832190"/>
                </a:lnTo>
                <a:lnTo>
                  <a:pt x="1092095" y="2843356"/>
                </a:lnTo>
                <a:lnTo>
                  <a:pt x="1139566" y="2852449"/>
                </a:lnTo>
                <a:lnTo>
                  <a:pt x="1189838" y="2861029"/>
                </a:lnTo>
                <a:lnTo>
                  <a:pt x="1228905" y="2866600"/>
                </a:lnTo>
                <a:lnTo>
                  <a:pt x="1266842" y="2871159"/>
                </a:lnTo>
                <a:lnTo>
                  <a:pt x="1316207" y="2876148"/>
                </a:lnTo>
                <a:lnTo>
                  <a:pt x="1364858" y="2880501"/>
                </a:lnTo>
                <a:lnTo>
                  <a:pt x="1403255" y="2883568"/>
                </a:lnTo>
                <a:lnTo>
                  <a:pt x="1441420" y="2886085"/>
                </a:lnTo>
                <a:lnTo>
                  <a:pt x="1492041" y="2888812"/>
                </a:lnTo>
                <a:lnTo>
                  <a:pt x="1542481" y="2891109"/>
                </a:lnTo>
                <a:lnTo>
                  <a:pt x="1555078" y="2891653"/>
                </a:lnTo>
                <a:lnTo>
                  <a:pt x="1568488" y="2892234"/>
                </a:lnTo>
                <a:lnTo>
                  <a:pt x="1607919" y="2893750"/>
                </a:lnTo>
                <a:lnTo>
                  <a:pt x="1646344" y="2894979"/>
                </a:lnTo>
                <a:lnTo>
                  <a:pt x="1696454" y="2896296"/>
                </a:lnTo>
                <a:lnTo>
                  <a:pt x="1745832" y="2897404"/>
                </a:lnTo>
                <a:lnTo>
                  <a:pt x="1786801" y="2898222"/>
                </a:lnTo>
                <a:lnTo>
                  <a:pt x="1826003" y="2898891"/>
                </a:lnTo>
                <a:lnTo>
                  <a:pt x="1876226" y="2899599"/>
                </a:lnTo>
                <a:lnTo>
                  <a:pt x="1924997" y="2900157"/>
                </a:lnTo>
                <a:lnTo>
                  <a:pt x="1949141" y="2900401"/>
                </a:lnTo>
                <a:lnTo>
                  <a:pt x="1962128" y="2900548"/>
                </a:lnTo>
                <a:lnTo>
                  <a:pt x="2000761" y="2900934"/>
                </a:lnTo>
                <a:lnTo>
                  <a:pt x="2038985" y="2901253"/>
                </a:lnTo>
                <a:lnTo>
                  <a:pt x="2089497" y="2901605"/>
                </a:lnTo>
                <a:lnTo>
                  <a:pt x="2139723" y="2901909"/>
                </a:lnTo>
                <a:lnTo>
                  <a:pt x="2179785" y="2902070"/>
                </a:lnTo>
                <a:lnTo>
                  <a:pt x="2218623" y="2902220"/>
                </a:lnTo>
                <a:lnTo>
                  <a:pt x="2268992" y="2902395"/>
                </a:lnTo>
                <a:lnTo>
                  <a:pt x="2318363" y="2902533"/>
                </a:lnTo>
                <a:lnTo>
                  <a:pt x="2330629" y="2902561"/>
                </a:lnTo>
                <a:lnTo>
                  <a:pt x="2344581" y="2902609"/>
                </a:lnTo>
                <a:lnTo>
                  <a:pt x="2385077" y="2902722"/>
                </a:lnTo>
                <a:lnTo>
                  <a:pt x="2423853" y="2902797"/>
                </a:lnTo>
                <a:lnTo>
                  <a:pt x="2473596" y="2902868"/>
                </a:lnTo>
                <a:lnTo>
                  <a:pt x="2485784" y="2902885"/>
                </a:lnTo>
                <a:lnTo>
                  <a:pt x="2534007" y="2902960"/>
                </a:lnTo>
                <a:lnTo>
                  <a:pt x="2547064" y="2902984"/>
                </a:lnTo>
                <a:lnTo>
                  <a:pt x="2560050" y="2903004"/>
                </a:lnTo>
                <a:lnTo>
                  <a:pt x="2598631" y="2903051"/>
                </a:lnTo>
                <a:lnTo>
                  <a:pt x="2636748" y="2903077"/>
                </a:lnTo>
                <a:lnTo>
                  <a:pt x="2687079" y="2903091"/>
                </a:lnTo>
                <a:lnTo>
                  <a:pt x="2724626" y="2903092"/>
                </a:lnTo>
                <a:lnTo>
                  <a:pt x="2738196" y="2903115"/>
                </a:lnTo>
                <a:lnTo>
                  <a:pt x="2777939" y="2903166"/>
                </a:lnTo>
                <a:lnTo>
                  <a:pt x="2816467" y="2903197"/>
                </a:lnTo>
                <a:lnTo>
                  <a:pt x="2866474" y="2903216"/>
                </a:lnTo>
                <a:lnTo>
                  <a:pt x="2915585" y="2903219"/>
                </a:lnTo>
                <a:lnTo>
                  <a:pt x="2956882" y="2903219"/>
                </a:lnTo>
                <a:lnTo>
                  <a:pt x="2996243" y="2903219"/>
                </a:lnTo>
                <a:lnTo>
                  <a:pt x="3046459" y="2903219"/>
                </a:lnTo>
                <a:lnTo>
                  <a:pt x="3095021" y="2903219"/>
                </a:lnTo>
                <a:lnTo>
                  <a:pt x="3119001" y="2903219"/>
                </a:lnTo>
                <a:lnTo>
                  <a:pt x="3132104" y="2903220"/>
                </a:lnTo>
                <a:lnTo>
                  <a:pt x="3170948" y="2903222"/>
                </a:lnTo>
                <a:lnTo>
                  <a:pt x="3209217" y="2903231"/>
                </a:lnTo>
                <a:lnTo>
                  <a:pt x="3259617" y="2903264"/>
                </a:lnTo>
                <a:lnTo>
                  <a:pt x="3297148" y="2903310"/>
                </a:lnTo>
                <a:lnTo>
                  <a:pt x="3309638" y="2903331"/>
                </a:lnTo>
              </a:path>
            </a:pathLst>
          </a:custGeom>
          <a:ln w="27432">
            <a:solidFill>
              <a:srgbClr val="2525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04589" y="2421635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7432">
            <a:solidFill>
              <a:srgbClr val="C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962905" y="2334895"/>
            <a:ext cx="638810" cy="1638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lang="es-CO" sz="1000" spc="-10" dirty="0" smtClean="0">
                <a:latin typeface="Arial"/>
                <a:cs typeface="Arial"/>
              </a:rPr>
              <a:t>PDR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704589" y="2991611"/>
            <a:ext cx="243839" cy="0"/>
          </a:xfrm>
          <a:custGeom>
            <a:avLst/>
            <a:gdLst/>
            <a:ahLst/>
            <a:cxnLst/>
            <a:rect l="l" t="t" r="r" b="b"/>
            <a:pathLst>
              <a:path w="243839">
                <a:moveTo>
                  <a:pt x="0" y="0"/>
                </a:moveTo>
                <a:lnTo>
                  <a:pt x="243839" y="0"/>
                </a:lnTo>
              </a:path>
            </a:pathLst>
          </a:custGeom>
          <a:ln w="27432">
            <a:solidFill>
              <a:srgbClr val="25257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962906" y="2905124"/>
            <a:ext cx="1440563" cy="2600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lang="es-CO" sz="1000" spc="-10" dirty="0" smtClean="0">
                <a:latin typeface="Arial"/>
                <a:cs typeface="Arial"/>
              </a:rPr>
              <a:t>Detección de Ácidos Nucleicos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17234" y="5446369"/>
            <a:ext cx="1419225" cy="224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400" spc="-10" dirty="0">
                <a:latin typeface="Arial"/>
                <a:cs typeface="Arial"/>
              </a:rPr>
              <a:t>C</a:t>
            </a:r>
            <a:r>
              <a:rPr sz="1400" dirty="0">
                <a:latin typeface="Arial"/>
                <a:cs typeface="Arial"/>
              </a:rPr>
              <a:t>ost</a:t>
            </a:r>
            <a:r>
              <a:rPr sz="1400" spc="-1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(in</a:t>
            </a:r>
            <a:r>
              <a:rPr sz="1400" spc="-20" dirty="0">
                <a:latin typeface="Arial"/>
                <a:cs typeface="Arial"/>
              </a:rPr>
              <a:t>v</a:t>
            </a:r>
            <a:r>
              <a:rPr sz="1400" dirty="0">
                <a:latin typeface="Arial"/>
                <a:cs typeface="Arial"/>
              </a:rPr>
              <a:t>est</a:t>
            </a:r>
            <a:r>
              <a:rPr sz="1400" spc="-10" dirty="0">
                <a:latin typeface="Arial"/>
                <a:cs typeface="Arial"/>
              </a:rPr>
              <a:t>m</a:t>
            </a:r>
            <a:r>
              <a:rPr sz="1400" dirty="0">
                <a:latin typeface="Arial"/>
                <a:cs typeface="Arial"/>
              </a:rPr>
              <a:t>ent)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43878" y="2216023"/>
            <a:ext cx="1290320" cy="438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lang="es-CO" sz="1400" dirty="0" smtClean="0">
                <a:latin typeface="Arial"/>
                <a:cs typeface="Arial"/>
              </a:rPr>
              <a:t>Densidad de </a:t>
            </a:r>
            <a:r>
              <a:rPr lang="es-CO" sz="1400" dirty="0" err="1" smtClean="0">
                <a:latin typeface="Arial"/>
                <a:cs typeface="Arial"/>
              </a:rPr>
              <a:t>Parasitos</a:t>
            </a:r>
            <a:r>
              <a:rPr lang="es-CO" sz="1400" dirty="0" smtClean="0">
                <a:latin typeface="Arial"/>
                <a:cs typeface="Arial"/>
              </a:rPr>
              <a:t> detectada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7851" y="5151120"/>
            <a:ext cx="110489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200" dirty="0">
                <a:latin typeface="Arial"/>
                <a:cs typeface="Arial"/>
              </a:rPr>
              <a:t>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94838" y="2570734"/>
            <a:ext cx="281940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z="1200" dirty="0">
                <a:latin typeface="Arial"/>
                <a:cs typeface="Arial"/>
              </a:rPr>
              <a:t>100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923159" y="3695954"/>
            <a:ext cx="196215" cy="1943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lang="es-CO" sz="1200" dirty="0" smtClean="0">
                <a:latin typeface="Arial"/>
                <a:cs typeface="Arial"/>
              </a:rPr>
              <a:t>5</a:t>
            </a:r>
            <a:r>
              <a:rPr sz="1200" dirty="0" smtClean="0">
                <a:latin typeface="Arial"/>
                <a:cs typeface="Arial"/>
              </a:rPr>
              <a:t>0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282816" y="1890142"/>
            <a:ext cx="440689" cy="1600581"/>
          </a:xfrm>
          <a:custGeom>
            <a:avLst/>
            <a:gdLst/>
            <a:ahLst/>
            <a:cxnLst/>
            <a:rect l="l" t="t" r="r" b="b"/>
            <a:pathLst>
              <a:path w="440689" h="1600581">
                <a:moveTo>
                  <a:pt x="8762" y="1496568"/>
                </a:moveTo>
                <a:lnTo>
                  <a:pt x="5334" y="1497457"/>
                </a:lnTo>
                <a:lnTo>
                  <a:pt x="2032" y="1498473"/>
                </a:lnTo>
                <a:lnTo>
                  <a:pt x="0" y="1502029"/>
                </a:lnTo>
                <a:lnTo>
                  <a:pt x="1015" y="1505331"/>
                </a:lnTo>
                <a:lnTo>
                  <a:pt x="28321" y="1600581"/>
                </a:lnTo>
                <a:lnTo>
                  <a:pt x="38691" y="1590039"/>
                </a:lnTo>
                <a:lnTo>
                  <a:pt x="37592" y="1590039"/>
                </a:lnTo>
                <a:lnTo>
                  <a:pt x="25273" y="1586864"/>
                </a:lnTo>
                <a:lnTo>
                  <a:pt x="31038" y="1564168"/>
                </a:lnTo>
                <a:lnTo>
                  <a:pt x="13208" y="1501902"/>
                </a:lnTo>
                <a:lnTo>
                  <a:pt x="12192" y="1498473"/>
                </a:lnTo>
                <a:lnTo>
                  <a:pt x="8762" y="1496568"/>
                </a:lnTo>
                <a:close/>
              </a:path>
              <a:path w="440689" h="1600581">
                <a:moveTo>
                  <a:pt x="31038" y="1564168"/>
                </a:moveTo>
                <a:lnTo>
                  <a:pt x="25273" y="1586864"/>
                </a:lnTo>
                <a:lnTo>
                  <a:pt x="37592" y="1590039"/>
                </a:lnTo>
                <a:lnTo>
                  <a:pt x="38463" y="1586611"/>
                </a:lnTo>
                <a:lnTo>
                  <a:pt x="37464" y="1586611"/>
                </a:lnTo>
                <a:lnTo>
                  <a:pt x="26924" y="1583944"/>
                </a:lnTo>
                <a:lnTo>
                  <a:pt x="34497" y="1576246"/>
                </a:lnTo>
                <a:lnTo>
                  <a:pt x="31038" y="1564168"/>
                </a:lnTo>
                <a:close/>
              </a:path>
              <a:path w="440689" h="1600581">
                <a:moveTo>
                  <a:pt x="95250" y="1518539"/>
                </a:moveTo>
                <a:lnTo>
                  <a:pt x="91186" y="1518539"/>
                </a:lnTo>
                <a:lnTo>
                  <a:pt x="88773" y="1521079"/>
                </a:lnTo>
                <a:lnTo>
                  <a:pt x="43392" y="1567204"/>
                </a:lnTo>
                <a:lnTo>
                  <a:pt x="37592" y="1590039"/>
                </a:lnTo>
                <a:lnTo>
                  <a:pt x="38691" y="1590039"/>
                </a:lnTo>
                <a:lnTo>
                  <a:pt x="97789" y="1529969"/>
                </a:lnTo>
                <a:lnTo>
                  <a:pt x="100202" y="1527429"/>
                </a:lnTo>
                <a:lnTo>
                  <a:pt x="100202" y="1523492"/>
                </a:lnTo>
                <a:lnTo>
                  <a:pt x="95250" y="1518539"/>
                </a:lnTo>
                <a:close/>
              </a:path>
              <a:path w="440689" h="1600581">
                <a:moveTo>
                  <a:pt x="34497" y="1576246"/>
                </a:moveTo>
                <a:lnTo>
                  <a:pt x="26924" y="1583944"/>
                </a:lnTo>
                <a:lnTo>
                  <a:pt x="37464" y="1586611"/>
                </a:lnTo>
                <a:lnTo>
                  <a:pt x="34497" y="1576246"/>
                </a:lnTo>
                <a:close/>
              </a:path>
              <a:path w="440689" h="1600581">
                <a:moveTo>
                  <a:pt x="43392" y="1567204"/>
                </a:moveTo>
                <a:lnTo>
                  <a:pt x="34497" y="1576246"/>
                </a:lnTo>
                <a:lnTo>
                  <a:pt x="37464" y="1586611"/>
                </a:lnTo>
                <a:lnTo>
                  <a:pt x="38463" y="1586611"/>
                </a:lnTo>
                <a:lnTo>
                  <a:pt x="43392" y="1567204"/>
                </a:lnTo>
                <a:close/>
              </a:path>
              <a:path w="440689" h="1600581">
                <a:moveTo>
                  <a:pt x="428371" y="0"/>
                </a:moveTo>
                <a:lnTo>
                  <a:pt x="31038" y="1564168"/>
                </a:lnTo>
                <a:lnTo>
                  <a:pt x="34497" y="1576246"/>
                </a:lnTo>
                <a:lnTo>
                  <a:pt x="43392" y="1567204"/>
                </a:lnTo>
                <a:lnTo>
                  <a:pt x="440689" y="3175"/>
                </a:lnTo>
                <a:lnTo>
                  <a:pt x="4283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775821" y="1540277"/>
            <a:ext cx="2361002" cy="438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/>
            <a:r>
              <a:rPr lang="es-CO" sz="1400" spc="-165" dirty="0" smtClean="0">
                <a:latin typeface="Arial" panose="020B0604020202020204" pitchFamily="34" charset="0"/>
                <a:cs typeface="Arial" panose="020B0604020202020204" pitchFamily="34" charset="0"/>
              </a:rPr>
              <a:t>Limite Tecnológico de detección.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424400" y="3444850"/>
            <a:ext cx="351566" cy="1752469"/>
          </a:xfrm>
          <a:custGeom>
            <a:avLst/>
            <a:gdLst/>
            <a:ahLst/>
            <a:cxnLst/>
            <a:rect l="l" t="t" r="r" b="b"/>
            <a:pathLst>
              <a:path w="351566" h="1080128">
                <a:moveTo>
                  <a:pt x="0" y="0"/>
                </a:moveTo>
                <a:lnTo>
                  <a:pt x="40246" y="759"/>
                </a:lnTo>
                <a:lnTo>
                  <a:pt x="94201" y="4485"/>
                </a:lnTo>
                <a:lnTo>
                  <a:pt x="137387" y="10806"/>
                </a:lnTo>
                <a:lnTo>
                  <a:pt x="176049" y="25564"/>
                </a:lnTo>
                <a:lnTo>
                  <a:pt x="177673" y="510413"/>
                </a:lnTo>
                <a:lnTo>
                  <a:pt x="178839" y="513827"/>
                </a:lnTo>
                <a:lnTo>
                  <a:pt x="215792" y="528741"/>
                </a:lnTo>
                <a:lnTo>
                  <a:pt x="258227" y="535202"/>
                </a:lnTo>
                <a:lnTo>
                  <a:pt x="311611" y="539102"/>
                </a:lnTo>
                <a:lnTo>
                  <a:pt x="351566" y="539997"/>
                </a:lnTo>
                <a:lnTo>
                  <a:pt x="331457" y="540202"/>
                </a:lnTo>
                <a:lnTo>
                  <a:pt x="293188" y="541762"/>
                </a:lnTo>
                <a:lnTo>
                  <a:pt x="242836" y="546628"/>
                </a:lnTo>
                <a:lnTo>
                  <a:pt x="204440" y="553967"/>
                </a:lnTo>
                <a:lnTo>
                  <a:pt x="177673" y="1050417"/>
                </a:lnTo>
                <a:lnTo>
                  <a:pt x="176508" y="1053832"/>
                </a:lnTo>
                <a:lnTo>
                  <a:pt x="139601" y="1068792"/>
                </a:lnTo>
                <a:lnTo>
                  <a:pt x="97191" y="1075293"/>
                </a:lnTo>
                <a:lnTo>
                  <a:pt x="43803" y="1079223"/>
                </a:lnTo>
                <a:lnTo>
                  <a:pt x="24165" y="1079862"/>
                </a:lnTo>
                <a:lnTo>
                  <a:pt x="3818" y="1080128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8060931" y="4473547"/>
            <a:ext cx="1071245" cy="224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endParaRPr sz="14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82174" y="4087072"/>
            <a:ext cx="1695450" cy="2247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lang="en-US" sz="1400" dirty="0" smtClean="0">
                <a:latin typeface="Arial"/>
                <a:cs typeface="Arial"/>
              </a:rPr>
              <a:t>Area</a:t>
            </a:r>
            <a:r>
              <a:rPr lang="en-US" sz="1400" spc="-20" dirty="0" smtClean="0">
                <a:latin typeface="Arial"/>
                <a:cs typeface="Arial"/>
              </a:rPr>
              <a:t> </a:t>
            </a:r>
            <a:r>
              <a:rPr lang="en-US" sz="1400" spc="-20" dirty="0" err="1" smtClean="0">
                <a:latin typeface="Arial"/>
                <a:cs typeface="Arial"/>
              </a:rPr>
              <a:t>gris</a:t>
            </a:r>
            <a:r>
              <a:rPr lang="en-US" sz="1400" spc="-20" dirty="0" smtClean="0">
                <a:latin typeface="Arial"/>
                <a:cs typeface="Arial"/>
              </a:rPr>
              <a:t> para la </a:t>
            </a:r>
            <a:r>
              <a:rPr lang="en-US" sz="1400" dirty="0" err="1" smtClean="0">
                <a:latin typeface="Arial"/>
                <a:cs typeface="Arial"/>
              </a:rPr>
              <a:t>Tamizaje</a:t>
            </a:r>
            <a:r>
              <a:rPr lang="en-US" sz="1400" dirty="0" smtClean="0">
                <a:latin typeface="Arial"/>
                <a:cs typeface="Arial"/>
              </a:rPr>
              <a:t> para </a:t>
            </a:r>
            <a:r>
              <a:rPr lang="en-US" sz="1400" dirty="0" err="1" smtClean="0">
                <a:latin typeface="Arial"/>
                <a:cs typeface="Arial"/>
              </a:rPr>
              <a:t>eliminacion</a:t>
            </a:r>
            <a:endParaRPr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2920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7" grpId="0" animBg="1"/>
      <p:bldP spid="2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6.googleusercontent.com/Xi5Mv_JrtunqXNca09FCoSb6AfaJvJAdncdE1s-d4QygMNUzJjYNHFzbNPJxspI1F1xxUVIUwKeD7isqlbznFUAdEHNP3zBvFz2vyy91AtGdepo1sNWYPQxee97PEQR_E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702" y="1325563"/>
            <a:ext cx="5073649" cy="5312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9840416" y="6177753"/>
            <a:ext cx="232234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 </a:t>
            </a:r>
            <a:r>
              <a:rPr lang="en-US" dirty="0" err="1" smtClean="0"/>
              <a:t>Obaldia</a:t>
            </a:r>
            <a:r>
              <a:rPr lang="en-US" dirty="0" smtClean="0"/>
              <a:t>  et al., 2014</a:t>
            </a:r>
          </a:p>
          <a:p>
            <a:r>
              <a:rPr lang="en-US" dirty="0" smtClean="0"/>
              <a:t>Harvard U</a:t>
            </a:r>
            <a:endParaRPr lang="en-US" dirty="0"/>
          </a:p>
        </p:txBody>
      </p:sp>
      <p:pic>
        <p:nvPicPr>
          <p:cNvPr id="5" name="Picture 2" descr="https://lh4.googleusercontent.com/w6-rkXRKNtyTugdGUmbSPwm_4AaDSPEoyhlJEG3K9GiKyxR9b7gsWqjP0DWNJZpNKVffsjuHEJZy7qIjWY0gAJKyoS2QBMTVjGNKXhR_wbbR3Xq3rFVe-gC6VGEaQJ_qHh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" y="1440985"/>
            <a:ext cx="3130192" cy="538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3051" y="0"/>
            <a:ext cx="10515600" cy="1325563"/>
          </a:xfrm>
        </p:spPr>
        <p:txBody>
          <a:bodyPr/>
          <a:lstStyle/>
          <a:p>
            <a:r>
              <a:rPr lang="en-US" b="1" i="1" dirty="0" smtClean="0">
                <a:solidFill>
                  <a:schemeClr val="bg1"/>
                </a:solidFill>
              </a:rPr>
              <a:t>P.falciparum</a:t>
            </a:r>
            <a:r>
              <a:rPr lang="en-US" b="1" dirty="0" smtClean="0">
                <a:solidFill>
                  <a:schemeClr val="bg1"/>
                </a:solidFill>
              </a:rPr>
              <a:t> Barcoding 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lh4.googleusercontent.com/vt0Y1ClMhBxljPNRcSO29lQVw3BHyQEUNwiMhRx3ePh3R_0akZ35Nv1KgCtx7NKBkfofHwE9DdcZo49aiE9wdmNg1p5KGcYxnZjbj7ndDU3Q0F0YNX-1LsTA4iE-O-pSvj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907" y="2215166"/>
            <a:ext cx="3275426" cy="285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12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37455" y="-128811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Talleres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regionales</a:t>
            </a:r>
            <a:r>
              <a:rPr lang="en-US" sz="4000" b="1" dirty="0" smtClean="0">
                <a:solidFill>
                  <a:schemeClr val="bg1"/>
                </a:solidFill>
              </a:rPr>
              <a:t> de </a:t>
            </a:r>
            <a:r>
              <a:rPr lang="en-US" sz="4000" b="1" dirty="0" err="1" smtClean="0">
                <a:solidFill>
                  <a:schemeClr val="bg1"/>
                </a:solidFill>
              </a:rPr>
              <a:t>entrenamiento</a:t>
            </a:r>
            <a:r>
              <a:rPr lang="en-US" sz="4000" b="1" dirty="0" smtClean="0">
                <a:solidFill>
                  <a:schemeClr val="bg1"/>
                </a:solidFill>
              </a:rPr>
              <a:t/>
            </a:r>
            <a:br>
              <a:rPr lang="en-US" sz="4000" b="1" dirty="0" smtClean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chemeClr val="bg1"/>
                </a:solidFill>
              </a:rPr>
              <a:t>Colombia, </a:t>
            </a:r>
            <a:r>
              <a:rPr lang="en-US" sz="3200" b="1" dirty="0">
                <a:solidFill>
                  <a:schemeClr val="bg1"/>
                </a:solidFill>
              </a:rPr>
              <a:t>APC-Colombia, Caucaseco  </a:t>
            </a:r>
            <a:endParaRPr lang="es-CO" sz="3200" b="1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567608" y="1204020"/>
            <a:ext cx="1015312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sz="2000" b="1" dirty="0"/>
          </a:p>
          <a:p>
            <a:pPr lvl="0"/>
            <a:r>
              <a:rPr lang="en-US" sz="2000" b="1" dirty="0" smtClean="0"/>
              <a:t>Vectors en </a:t>
            </a:r>
            <a:r>
              <a:rPr lang="en-US" sz="2000" b="1" dirty="0" err="1" smtClean="0"/>
              <a:t>Eliminacion</a:t>
            </a:r>
            <a:r>
              <a:rPr lang="en-US" sz="2000" b="1" dirty="0" smtClean="0"/>
              <a:t> de Malaria Elimination</a:t>
            </a:r>
            <a:endParaRPr lang="es-MX" sz="2000" b="1" dirty="0" smtClean="0"/>
          </a:p>
          <a:p>
            <a:pPr lvl="0"/>
            <a:r>
              <a:rPr lang="es-MX" sz="2000" b="1" dirty="0" smtClean="0"/>
              <a:t>Honduras:</a:t>
            </a:r>
          </a:p>
          <a:p>
            <a:pPr lvl="0"/>
            <a:r>
              <a:rPr lang="es-MX" sz="2000" b="1" dirty="0" err="1" smtClean="0"/>
              <a:t>Pais</a:t>
            </a:r>
            <a:r>
              <a:rPr lang="es-MX" sz="2000" dirty="0" smtClean="0"/>
              <a:t>: </a:t>
            </a:r>
            <a:r>
              <a:rPr lang="es-MX" sz="2000" dirty="0"/>
              <a:t>Honduras </a:t>
            </a:r>
          </a:p>
          <a:p>
            <a:pPr lvl="0"/>
            <a:r>
              <a:rPr lang="es-MX" sz="2000" b="1" dirty="0" smtClean="0"/>
              <a:t>Fecha</a:t>
            </a:r>
            <a:r>
              <a:rPr lang="es-MX" sz="2000" dirty="0" smtClean="0"/>
              <a:t> </a:t>
            </a:r>
            <a:r>
              <a:rPr lang="es-MX" sz="2000" dirty="0"/>
              <a:t>:</a:t>
            </a:r>
            <a:r>
              <a:rPr lang="es-MX" sz="2000" dirty="0" err="1"/>
              <a:t>February</a:t>
            </a:r>
            <a:r>
              <a:rPr lang="es-MX" sz="2000" dirty="0"/>
              <a:t> 24-26</a:t>
            </a:r>
          </a:p>
          <a:p>
            <a:pPr lvl="0"/>
            <a:r>
              <a:rPr lang="es-MX" sz="2000" b="1" dirty="0" err="1"/>
              <a:t>Partners</a:t>
            </a:r>
            <a:r>
              <a:rPr lang="es-MX" sz="2000" b="1" dirty="0"/>
              <a:t>: </a:t>
            </a:r>
            <a:r>
              <a:rPr lang="es-MX" sz="2000" dirty="0" err="1"/>
              <a:t>Cacuaseco</a:t>
            </a:r>
            <a:r>
              <a:rPr lang="es-MX" sz="2000" dirty="0"/>
              <a:t>, </a:t>
            </a:r>
            <a:r>
              <a:rPr lang="es-MX" sz="2000" dirty="0" err="1"/>
              <a:t>National</a:t>
            </a:r>
            <a:r>
              <a:rPr lang="es-MX" sz="2000" dirty="0"/>
              <a:t> </a:t>
            </a:r>
            <a:r>
              <a:rPr lang="es-MX" sz="2000" dirty="0" err="1"/>
              <a:t>University</a:t>
            </a:r>
            <a:r>
              <a:rPr lang="es-MX" sz="2000" dirty="0"/>
              <a:t> of Colombia. </a:t>
            </a:r>
          </a:p>
          <a:p>
            <a:pPr lvl="0"/>
            <a:endParaRPr lang="es-MX" sz="2000" dirty="0"/>
          </a:p>
          <a:p>
            <a:pPr lvl="0"/>
            <a:endParaRPr lang="en-US" sz="2000" b="1" dirty="0"/>
          </a:p>
          <a:p>
            <a:pPr lvl="0"/>
            <a:r>
              <a:rPr lang="en-US" sz="2000" b="1" dirty="0" err="1" smtClean="0"/>
              <a:t>Diagnostico</a:t>
            </a:r>
            <a:r>
              <a:rPr lang="en-US" sz="2000" b="1" dirty="0" smtClean="0"/>
              <a:t> para </a:t>
            </a:r>
            <a:r>
              <a:rPr lang="en-US" sz="2000" b="1" dirty="0" err="1"/>
              <a:t>d</a:t>
            </a:r>
            <a:r>
              <a:rPr lang="en-US" sz="2000" b="1" dirty="0" err="1" smtClean="0"/>
              <a:t>iagnostioco</a:t>
            </a:r>
            <a:r>
              <a:rPr lang="en-US" sz="2000" b="1" dirty="0" smtClean="0"/>
              <a:t> en Elimination</a:t>
            </a:r>
            <a:endParaRPr lang="es-MX" sz="2000" b="1" dirty="0"/>
          </a:p>
          <a:p>
            <a:pPr lvl="0"/>
            <a:r>
              <a:rPr lang="es-MX" sz="2000" b="1" dirty="0" err="1" smtClean="0"/>
              <a:t>Pais</a:t>
            </a:r>
            <a:r>
              <a:rPr lang="es-MX" sz="2000" dirty="0" smtClean="0"/>
              <a:t>: </a:t>
            </a:r>
            <a:r>
              <a:rPr lang="es-MX" sz="2000" dirty="0"/>
              <a:t>Guatemala </a:t>
            </a:r>
          </a:p>
          <a:p>
            <a:pPr lvl="0"/>
            <a:r>
              <a:rPr lang="es-MX" sz="2000" b="1" dirty="0" smtClean="0"/>
              <a:t>Fecha</a:t>
            </a:r>
            <a:r>
              <a:rPr lang="es-MX" sz="2000" dirty="0" smtClean="0"/>
              <a:t> </a:t>
            </a:r>
            <a:r>
              <a:rPr lang="es-MX" sz="2000" dirty="0"/>
              <a:t>: </a:t>
            </a:r>
            <a:r>
              <a:rPr lang="es-MX" sz="2000" dirty="0" err="1"/>
              <a:t>April</a:t>
            </a:r>
            <a:r>
              <a:rPr lang="es-MX" sz="2000" dirty="0"/>
              <a:t>  </a:t>
            </a:r>
            <a:r>
              <a:rPr lang="es-MX" sz="2000" dirty="0" smtClean="0"/>
              <a:t>2-4</a:t>
            </a:r>
            <a:endParaRPr lang="es-MX" sz="2000" dirty="0"/>
          </a:p>
          <a:p>
            <a:pPr lvl="0"/>
            <a:r>
              <a:rPr lang="es-MX" sz="2000" b="1" dirty="0" err="1"/>
              <a:t>Partners</a:t>
            </a:r>
            <a:r>
              <a:rPr lang="es-MX" sz="2000" dirty="0"/>
              <a:t>: </a:t>
            </a:r>
            <a:r>
              <a:rPr lang="es-MX" sz="2000" dirty="0" err="1"/>
              <a:t>Cacuaseco,National</a:t>
            </a:r>
            <a:r>
              <a:rPr lang="es-MX" sz="2000" dirty="0"/>
              <a:t> </a:t>
            </a:r>
            <a:r>
              <a:rPr lang="es-MX" sz="2000" dirty="0" err="1"/>
              <a:t>Institute</a:t>
            </a:r>
            <a:r>
              <a:rPr lang="es-MX" sz="2000" dirty="0"/>
              <a:t> of </a:t>
            </a:r>
            <a:r>
              <a:rPr lang="es-MX" sz="2000" dirty="0" err="1"/>
              <a:t>Health</a:t>
            </a:r>
            <a:r>
              <a:rPr lang="es-MX" sz="2000" dirty="0"/>
              <a:t>/Colombia,  FIND </a:t>
            </a:r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000" b="1" dirty="0" err="1" smtClean="0"/>
              <a:t>Mapas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riesgo</a:t>
            </a:r>
            <a:r>
              <a:rPr lang="en-US" sz="2000" b="1" dirty="0" smtClean="0"/>
              <a:t> y </a:t>
            </a:r>
            <a:r>
              <a:rPr lang="en-US" sz="2000" b="1" dirty="0" err="1" smtClean="0"/>
              <a:t>sistemas</a:t>
            </a:r>
            <a:r>
              <a:rPr lang="en-US" sz="2000" b="1" dirty="0" smtClean="0"/>
              <a:t> de </a:t>
            </a:r>
            <a:r>
              <a:rPr lang="en-US" sz="2000" b="1" dirty="0" err="1" smtClean="0"/>
              <a:t>informacion</a:t>
            </a:r>
            <a:r>
              <a:rPr lang="en-US" sz="2000" b="1" dirty="0" smtClean="0"/>
              <a:t> </a:t>
            </a:r>
            <a:endParaRPr lang="es-MX" sz="2000" b="1" dirty="0"/>
          </a:p>
          <a:p>
            <a:pPr lvl="0"/>
            <a:r>
              <a:rPr lang="es-MX" sz="2000" b="1" dirty="0" err="1" smtClean="0"/>
              <a:t>Pais</a:t>
            </a:r>
            <a:r>
              <a:rPr lang="es-MX" sz="2000" b="1" dirty="0" smtClean="0"/>
              <a:t> </a:t>
            </a:r>
            <a:r>
              <a:rPr lang="es-MX" sz="2000" dirty="0" smtClean="0"/>
              <a:t>: </a:t>
            </a:r>
            <a:r>
              <a:rPr lang="es-MX" sz="2000" dirty="0" err="1" smtClean="0"/>
              <a:t>Panama</a:t>
            </a:r>
            <a:endParaRPr lang="es-MX" sz="2000" dirty="0"/>
          </a:p>
          <a:p>
            <a:pPr lvl="0"/>
            <a:r>
              <a:rPr lang="es-MX" sz="2000" b="1" dirty="0" smtClean="0"/>
              <a:t>Fecha </a:t>
            </a:r>
            <a:r>
              <a:rPr lang="es-MX" sz="2000" dirty="0"/>
              <a:t>: </a:t>
            </a:r>
            <a:r>
              <a:rPr lang="es-MX" sz="2000" dirty="0" smtClean="0"/>
              <a:t>Junio </a:t>
            </a:r>
            <a:r>
              <a:rPr lang="es-MX" sz="2000" dirty="0"/>
              <a:t>9-11</a:t>
            </a:r>
          </a:p>
          <a:p>
            <a:r>
              <a:rPr lang="es-MX" sz="2000" b="1" dirty="0" err="1" smtClean="0"/>
              <a:t>Partners</a:t>
            </a:r>
            <a:r>
              <a:rPr lang="es-MX" sz="2000" dirty="0"/>
              <a:t>: </a:t>
            </a:r>
            <a:r>
              <a:rPr lang="es-MX" sz="2000" dirty="0" err="1"/>
              <a:t>Cacuaseco</a:t>
            </a:r>
            <a:r>
              <a:rPr lang="es-MX" sz="2000" dirty="0"/>
              <a:t>, Miami </a:t>
            </a:r>
            <a:r>
              <a:rPr lang="es-MX" sz="2000" dirty="0" err="1"/>
              <a:t>University</a:t>
            </a:r>
            <a:r>
              <a:rPr lang="es-MX" sz="2000" dirty="0"/>
              <a:t>, Georgia </a:t>
            </a:r>
            <a:r>
              <a:rPr lang="es-MX" sz="2000" dirty="0" err="1"/>
              <a:t>University</a:t>
            </a:r>
            <a:r>
              <a:rPr lang="es-MX" sz="2000" dirty="0"/>
              <a:t>.  </a:t>
            </a:r>
          </a:p>
          <a:p>
            <a:pPr lvl="0"/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6464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95400" y="1291988"/>
            <a:ext cx="10369152" cy="5410200"/>
          </a:xfrm>
        </p:spPr>
        <p:txBody>
          <a:bodyPr>
            <a:normAutofit lnSpcReduction="10000"/>
          </a:bodyPr>
          <a:lstStyle/>
          <a:p>
            <a:r>
              <a:rPr lang="es-CO" dirty="0" smtClean="0"/>
              <a:t>La detección pasiva y activa de casos clínicos debe continuar basada en microscopía y pruebas rápidas de calidad asegurada.</a:t>
            </a:r>
          </a:p>
          <a:p>
            <a:endParaRPr lang="es-CO" dirty="0" smtClean="0"/>
          </a:p>
          <a:p>
            <a:r>
              <a:rPr lang="es-CO" dirty="0" smtClean="0"/>
              <a:t>Todas las infecciones, sintomáticas y asintomáticas, deben considerarse como posible fuente de transmisión y por lo tanto deben ser detectadas y tratadas.</a:t>
            </a:r>
          </a:p>
          <a:p>
            <a:endParaRPr lang="es-CO" dirty="0" smtClean="0"/>
          </a:p>
          <a:p>
            <a:r>
              <a:rPr lang="es-CO" dirty="0" smtClean="0"/>
              <a:t>La detección activa de infecciones asintomáticas debe hacerse con pruebas diagnósticas capaces de detectar </a:t>
            </a:r>
            <a:r>
              <a:rPr lang="es-CO" dirty="0" err="1" smtClean="0"/>
              <a:t>parasitemias</a:t>
            </a:r>
            <a:r>
              <a:rPr lang="es-CO" dirty="0" smtClean="0"/>
              <a:t> sub-microscópicas (pruebas moleculares).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CO" sz="4900" b="1" dirty="0" smtClean="0">
                <a:solidFill>
                  <a:schemeClr val="bg1"/>
                </a:solidFill>
              </a:rPr>
              <a:t>Conclusiones</a:t>
            </a:r>
            <a:r>
              <a:rPr lang="es-CO" b="1" dirty="0" smtClean="0">
                <a:solidFill>
                  <a:schemeClr val="bg1"/>
                </a:solidFill>
              </a:rPr>
              <a:t> y Recomendaciones I</a:t>
            </a:r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7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51384" y="1331168"/>
            <a:ext cx="10729192" cy="5410200"/>
          </a:xfrm>
        </p:spPr>
        <p:txBody>
          <a:bodyPr>
            <a:normAutofit fontScale="92500" lnSpcReduction="20000"/>
          </a:bodyPr>
          <a:lstStyle/>
          <a:p>
            <a:r>
              <a:rPr lang="es-CO" dirty="0" smtClean="0"/>
              <a:t>La detección de casos clínicos por microscopía o pruebas rápidas debe permitir la identificación de focos de transmisión en los cuales se pueda hacer diagnóstico y tratamiento masivo focalizado basado en pruebas moleculares. </a:t>
            </a:r>
          </a:p>
          <a:p>
            <a:endParaRPr lang="es-CO" dirty="0" smtClean="0"/>
          </a:p>
          <a:p>
            <a:r>
              <a:rPr lang="es-CO" dirty="0" smtClean="0"/>
              <a:t>Los programas de control de malaria deben incluir dentro de su políticas, el tratamiento radical de infecciones detectadas por métodos moleculares.</a:t>
            </a:r>
          </a:p>
          <a:p>
            <a:endParaRPr lang="es-CO" dirty="0"/>
          </a:p>
          <a:p>
            <a:r>
              <a:rPr lang="es-CO" dirty="0" smtClean="0"/>
              <a:t>El nivel del sistema de salud para el uso de las pruebas moleculares debe ser lo suficientemente cerca de la población para permitir el tratamiento oportuno de infecciones y evitar la perdida de casos.</a:t>
            </a:r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CO" sz="4900" b="1" dirty="0" smtClean="0">
                <a:solidFill>
                  <a:schemeClr val="bg1"/>
                </a:solidFill>
              </a:rPr>
              <a:t>Conclusiones</a:t>
            </a:r>
            <a:r>
              <a:rPr lang="es-CO" b="1" dirty="0" smtClean="0">
                <a:solidFill>
                  <a:schemeClr val="bg1"/>
                </a:solidFill>
              </a:rPr>
              <a:t> y Recomendaciones II</a:t>
            </a:r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3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51384" y="1143000"/>
            <a:ext cx="10513168" cy="5410200"/>
          </a:xfrm>
        </p:spPr>
        <p:txBody>
          <a:bodyPr>
            <a:normAutofit fontScale="92500" lnSpcReduction="10000"/>
          </a:bodyPr>
          <a:lstStyle/>
          <a:p>
            <a:r>
              <a:rPr lang="es-CO" dirty="0" smtClean="0"/>
              <a:t>Deben desarrollarse mecanismos de control de calidad y de equivalencia para los diferentes métodos moleculares existentes.</a:t>
            </a:r>
          </a:p>
          <a:p>
            <a:endParaRPr lang="es-CO" dirty="0" smtClean="0"/>
          </a:p>
          <a:p>
            <a:r>
              <a:rPr lang="es-CO" dirty="0" smtClean="0"/>
              <a:t>Las pruebas moleculares deben ser un complemento y no un reemplazo para las otras estrategias para la eliminación (control de vectores, uso de mosquiteros impregnados, etc.).</a:t>
            </a:r>
          </a:p>
          <a:p>
            <a:endParaRPr lang="es-CO" dirty="0"/>
          </a:p>
          <a:p>
            <a:r>
              <a:rPr lang="es-CO" dirty="0" smtClean="0"/>
              <a:t>Se necesita más investigación para entender la utilidad y costo-efectividad de las pruebas moleculares para acelerar la eliminación de la malaria.</a:t>
            </a:r>
          </a:p>
          <a:p>
            <a:endParaRPr lang="es-CO" dirty="0"/>
          </a:p>
          <a:p>
            <a:endParaRPr lang="es-CO" dirty="0" smtClean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1981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CO" sz="4900" b="1" dirty="0" smtClean="0">
                <a:solidFill>
                  <a:schemeClr val="bg1"/>
                </a:solidFill>
              </a:rPr>
              <a:t>Conclusiones</a:t>
            </a:r>
            <a:r>
              <a:rPr lang="es-CO" b="1" dirty="0" smtClean="0">
                <a:solidFill>
                  <a:schemeClr val="bg1"/>
                </a:solidFill>
              </a:rPr>
              <a:t> y Recomendaciones III</a:t>
            </a:r>
            <a:endParaRPr lang="es-CO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38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79576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ICEMR </a:t>
            </a:r>
            <a:r>
              <a:rPr lang="en-US" sz="4000" b="1" dirty="0" err="1" smtClean="0">
                <a:solidFill>
                  <a:schemeClr val="bg1"/>
                </a:solidFill>
              </a:rPr>
              <a:t>Latinoamerica</a:t>
            </a:r>
            <a:endParaRPr lang="es-DO" sz="4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Usuario\AppData\Local\Microsoft\Windows\Temporary Internet Files\Content.Outlook\B3ENPIJ4\CLAIM Sites hon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597" y="1406517"/>
            <a:ext cx="3887120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/>
          </p:cNvSpPr>
          <p:nvPr/>
        </p:nvSpPr>
        <p:spPr bwMode="auto">
          <a:xfrm>
            <a:off x="5985496" y="4509120"/>
            <a:ext cx="5727127" cy="1800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spcBef>
                <a:spcPts val="0"/>
              </a:spcBef>
              <a:buNone/>
            </a:pPr>
            <a:r>
              <a:rPr lang="en-US" sz="2400" dirty="0" err="1" smtClean="0">
                <a:solidFill>
                  <a:prstClr val="black"/>
                </a:solidFill>
              </a:rPr>
              <a:t>Generar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</a:rPr>
              <a:t>conocimiento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</a:rPr>
              <a:t>tecnico</a:t>
            </a:r>
            <a:r>
              <a:rPr lang="en-US" sz="2400" dirty="0" smtClean="0">
                <a:solidFill>
                  <a:prstClr val="black"/>
                </a:solidFill>
              </a:rPr>
              <a:t> y </a:t>
            </a:r>
            <a:r>
              <a:rPr lang="en-US" sz="2400" dirty="0" err="1" smtClean="0">
                <a:solidFill>
                  <a:prstClr val="black"/>
                </a:solidFill>
              </a:rPr>
              <a:t>cientifico</a:t>
            </a:r>
            <a:r>
              <a:rPr lang="en-US" sz="2400" dirty="0" smtClean="0">
                <a:solidFill>
                  <a:prstClr val="black"/>
                </a:solidFill>
              </a:rPr>
              <a:t> para el control/</a:t>
            </a:r>
            <a:r>
              <a:rPr lang="en-US" sz="2400" dirty="0" err="1" smtClean="0">
                <a:solidFill>
                  <a:prstClr val="black"/>
                </a:solidFill>
              </a:rPr>
              <a:t>eliminacion</a:t>
            </a:r>
            <a:r>
              <a:rPr lang="en-US" sz="2400" dirty="0" smtClean="0">
                <a:solidFill>
                  <a:prstClr val="black"/>
                </a:solidFill>
              </a:rPr>
              <a:t> de la malaria a </a:t>
            </a:r>
            <a:r>
              <a:rPr lang="en-US" sz="2400" dirty="0" err="1" smtClean="0">
                <a:solidFill>
                  <a:prstClr val="black"/>
                </a:solidFill>
              </a:rPr>
              <a:t>gobiernos</a:t>
            </a:r>
            <a:r>
              <a:rPr lang="en-US" sz="2400" dirty="0" smtClean="0">
                <a:solidFill>
                  <a:prstClr val="black"/>
                </a:solidFill>
              </a:rPr>
              <a:t> de </a:t>
            </a:r>
            <a:r>
              <a:rPr lang="en-US" sz="2400" b="1" u="sng" dirty="0" smtClean="0">
                <a:solidFill>
                  <a:prstClr val="black"/>
                </a:solidFill>
              </a:rPr>
              <a:t>Colombia</a:t>
            </a:r>
            <a:r>
              <a:rPr lang="en-US" sz="2400" b="1" u="sng" dirty="0">
                <a:solidFill>
                  <a:prstClr val="black"/>
                </a:solidFill>
              </a:rPr>
              <a:t>, Peru, Panama, </a:t>
            </a:r>
            <a:r>
              <a:rPr lang="en-US" sz="2400" b="1" dirty="0">
                <a:solidFill>
                  <a:prstClr val="black"/>
                </a:solidFill>
              </a:rPr>
              <a:t> </a:t>
            </a:r>
            <a:r>
              <a:rPr lang="en-US" sz="2400" b="1" u="sng" dirty="0">
                <a:solidFill>
                  <a:prstClr val="black"/>
                </a:solidFill>
              </a:rPr>
              <a:t>Guatemala</a:t>
            </a:r>
            <a:r>
              <a:rPr lang="en-US" sz="2400" dirty="0">
                <a:solidFill>
                  <a:prstClr val="black"/>
                </a:solidFill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</a:rPr>
              <a:t>asi</a:t>
            </a:r>
            <a:r>
              <a:rPr lang="en-US" sz="2400" dirty="0" smtClean="0">
                <a:solidFill>
                  <a:prstClr val="black"/>
                </a:solidFill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</a:rPr>
              <a:t>como</a:t>
            </a:r>
            <a:r>
              <a:rPr lang="en-US" sz="2400" dirty="0" smtClean="0">
                <a:solidFill>
                  <a:prstClr val="black"/>
                </a:solidFill>
              </a:rPr>
              <a:t>  </a:t>
            </a:r>
            <a:r>
              <a:rPr lang="en-US" sz="2400" b="1" u="sng" dirty="0">
                <a:solidFill>
                  <a:prstClr val="black"/>
                </a:solidFill>
              </a:rPr>
              <a:t>Ecuador </a:t>
            </a:r>
            <a:r>
              <a:rPr lang="en-US" sz="2400" b="1" u="sng" dirty="0" smtClean="0">
                <a:solidFill>
                  <a:prstClr val="black"/>
                </a:solidFill>
              </a:rPr>
              <a:t>y </a:t>
            </a:r>
            <a:r>
              <a:rPr lang="en-US" sz="2400" b="1" u="sng" dirty="0">
                <a:solidFill>
                  <a:prstClr val="black"/>
                </a:solidFill>
              </a:rPr>
              <a:t>Honduras</a:t>
            </a:r>
            <a:endParaRPr lang="es-ES" sz="2400" dirty="0">
              <a:solidFill>
                <a:prstClr val="black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3068960"/>
            <a:ext cx="3096344" cy="769676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5879976" y="208431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200000"/>
              </a:lnSpc>
              <a:spcAft>
                <a:spcPct val="0"/>
              </a:spcAft>
              <a:buFontTx/>
              <a:buChar char="•"/>
            </a:pPr>
            <a:r>
              <a:rPr lang="en-US" b="1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Proyecto</a:t>
            </a:r>
            <a:r>
              <a:rPr lang="en-US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#1       	 MALARIA </a:t>
            </a:r>
            <a:r>
              <a:rPr lang="en-US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EPIDEMIOLOGIA</a:t>
            </a:r>
            <a:endParaRPr lang="es-ES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lnSpc>
                <a:spcPct val="200000"/>
              </a:lnSpc>
              <a:spcAft>
                <a:spcPct val="0"/>
              </a:spcAft>
              <a:buFontTx/>
              <a:buChar char="•"/>
            </a:pPr>
            <a:r>
              <a:rPr lang="en-US" b="1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Proyecto</a:t>
            </a:r>
            <a:r>
              <a:rPr lang="en-US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#2     	 VECTOR BIOLOGY AND IVM</a:t>
            </a: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fontAlgn="base">
              <a:lnSpc>
                <a:spcPct val="200000"/>
              </a:lnSpc>
              <a:spcAft>
                <a:spcPct val="0"/>
              </a:spcAft>
              <a:buFontTx/>
              <a:buChar char="•"/>
            </a:pPr>
            <a:r>
              <a:rPr lang="en-US" b="1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Proyecto</a:t>
            </a:r>
            <a:r>
              <a:rPr lang="en-US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Arial" charset="0"/>
                <a:cs typeface="Arial" charset="0"/>
              </a:rPr>
              <a:t>#3      	 IMMUNOLOGY AND PATHOGENESIS</a:t>
            </a:r>
            <a:endParaRPr lang="en-US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0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190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03770" y="-37691"/>
            <a:ext cx="8229600" cy="1143000"/>
          </a:xfrm>
        </p:spPr>
        <p:txBody>
          <a:bodyPr>
            <a:noAutofit/>
          </a:bodyPr>
          <a:lstStyle/>
          <a:p>
            <a:r>
              <a:rPr lang="es-DO" sz="4000" b="1" dirty="0" smtClean="0">
                <a:solidFill>
                  <a:schemeClr val="bg1"/>
                </a:solidFill>
              </a:rPr>
              <a:t>Herramientas de diagnostico</a:t>
            </a:r>
            <a:endParaRPr lang="es-DO" sz="4000" b="1" dirty="0">
              <a:solidFill>
                <a:schemeClr val="bg1"/>
              </a:solidFill>
            </a:endParaRPr>
          </a:p>
        </p:txBody>
      </p:sp>
      <p:pic>
        <p:nvPicPr>
          <p:cNvPr id="8" name="Picture 4" descr="Fio Corporation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28"/>
          <a:stretch>
            <a:fillRect/>
          </a:stretch>
        </p:blipFill>
        <p:spPr bwMode="auto">
          <a:xfrm>
            <a:off x="8544273" y="3413105"/>
            <a:ext cx="1495425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http://www.jobup.ch/logos/16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855" y="5099024"/>
            <a:ext cx="1143000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38"/>
          <p:cNvSpPr txBox="1">
            <a:spLocks noChangeArrowheads="1"/>
          </p:cNvSpPr>
          <p:nvPr/>
        </p:nvSpPr>
        <p:spPr bwMode="auto">
          <a:xfrm>
            <a:off x="1199456" y="1988840"/>
            <a:ext cx="3168650" cy="78482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s-CO" b="1" dirty="0" smtClean="0">
                <a:solidFill>
                  <a:prstClr val="black"/>
                </a:solidFill>
              </a:rPr>
              <a:t>Microscopia </a:t>
            </a:r>
            <a:endParaRPr lang="es-CO" b="1" dirty="0">
              <a:solidFill>
                <a:srgbClr val="CC0000"/>
              </a:solidFill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s-MX" b="1" dirty="0">
                <a:solidFill>
                  <a:srgbClr val="CC0000"/>
                </a:solidFill>
              </a:rPr>
              <a:t>QC/QA</a:t>
            </a:r>
            <a:endParaRPr lang="es-ES" b="1" dirty="0">
              <a:solidFill>
                <a:srgbClr val="CC0000"/>
              </a:solidFill>
            </a:endParaRPr>
          </a:p>
        </p:txBody>
      </p:sp>
      <p:pic>
        <p:nvPicPr>
          <p:cNvPr id="13" name="Picture 2" descr="http://www.finddiagnostics.org/export/sites/default/programs/malaria-afs/images/lamp_visual_reading.jpg_17618457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155" y="4841873"/>
            <a:ext cx="2209800" cy="94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2" descr="Deki Reader phot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3" y="3084486"/>
            <a:ext cx="1773237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Box 38"/>
          <p:cNvSpPr txBox="1">
            <a:spLocks noChangeArrowheads="1"/>
          </p:cNvSpPr>
          <p:nvPr/>
        </p:nvSpPr>
        <p:spPr bwMode="auto">
          <a:xfrm>
            <a:off x="1195956" y="3337884"/>
            <a:ext cx="3168650" cy="78482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s-CO" b="1" dirty="0" smtClean="0">
                <a:solidFill>
                  <a:prstClr val="black"/>
                </a:solidFill>
              </a:rPr>
              <a:t>PDR </a:t>
            </a:r>
            <a:endParaRPr lang="es-CO" b="1" dirty="0">
              <a:solidFill>
                <a:prstClr val="black"/>
              </a:solidFill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s-CO" b="1" dirty="0" smtClean="0">
                <a:solidFill>
                  <a:srgbClr val="CC0000"/>
                </a:solidFill>
              </a:rPr>
              <a:t>Aplicabilidad</a:t>
            </a:r>
            <a:endParaRPr lang="es-ES" b="1" dirty="0">
              <a:solidFill>
                <a:srgbClr val="CC0000"/>
              </a:solidFill>
            </a:endParaRPr>
          </a:p>
        </p:txBody>
      </p:sp>
      <p:sp>
        <p:nvSpPr>
          <p:cNvPr id="19" name="Text Box 38"/>
          <p:cNvSpPr txBox="1">
            <a:spLocks noChangeArrowheads="1"/>
          </p:cNvSpPr>
          <p:nvPr/>
        </p:nvSpPr>
        <p:spPr bwMode="auto">
          <a:xfrm>
            <a:off x="1199456" y="4907036"/>
            <a:ext cx="3168650" cy="78482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0" tIns="45715" rIns="91430" bIns="457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s-CO" b="1" dirty="0">
                <a:solidFill>
                  <a:prstClr val="black"/>
                </a:solidFill>
              </a:rPr>
              <a:t>RT-</a:t>
            </a:r>
            <a:r>
              <a:rPr lang="es-CO" b="1" dirty="0" err="1">
                <a:solidFill>
                  <a:prstClr val="black"/>
                </a:solidFill>
              </a:rPr>
              <a:t>qPCR</a:t>
            </a:r>
            <a:r>
              <a:rPr lang="es-CO" b="1" dirty="0">
                <a:solidFill>
                  <a:prstClr val="black"/>
                </a:solidFill>
              </a:rPr>
              <a:t> and LAMP</a:t>
            </a:r>
          </a:p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s-CO" b="1" dirty="0" smtClean="0">
                <a:solidFill>
                  <a:srgbClr val="CC0000"/>
                </a:solidFill>
              </a:rPr>
              <a:t>Sensibilidad</a:t>
            </a:r>
            <a:endParaRPr lang="es-CO" b="1" dirty="0">
              <a:solidFill>
                <a:srgbClr val="CC0000"/>
              </a:solidFill>
            </a:endParaRPr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072" y="1844824"/>
            <a:ext cx="1071562" cy="1071562"/>
          </a:xfrm>
          <a:prstGeom prst="rect">
            <a:avLst/>
          </a:prstGeom>
        </p:spPr>
      </p:pic>
      <p:pic>
        <p:nvPicPr>
          <p:cNvPr id="21" name="20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1" y="1763871"/>
            <a:ext cx="876411" cy="1233468"/>
          </a:xfrm>
          <a:prstGeom prst="rect">
            <a:avLst/>
          </a:prstGeom>
        </p:spPr>
      </p:pic>
      <p:pic>
        <p:nvPicPr>
          <p:cNvPr id="17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900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2363" y="0"/>
            <a:ext cx="10972800" cy="1143000"/>
          </a:xfrm>
          <a:prstGeom prst="rect">
            <a:avLst/>
          </a:prstGeom>
        </p:spPr>
        <p:txBody>
          <a:bodyPr vert="horz" wrap="square" lIns="0" tIns="150875" rIns="0" bIns="0" rtlCol="0" anchor="ctr">
            <a:noAutofit/>
          </a:bodyPr>
          <a:lstStyle/>
          <a:p>
            <a:pPr marL="516255"/>
            <a:r>
              <a:rPr lang="es-CO" b="1" dirty="0" smtClean="0">
                <a:solidFill>
                  <a:schemeClr val="bg1"/>
                </a:solidFill>
                <a:latin typeface="Arial"/>
                <a:cs typeface="Arial"/>
              </a:rPr>
              <a:t>Microscopia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7603" y="3462120"/>
            <a:ext cx="2054478" cy="21769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207779" y="2663038"/>
            <a:ext cx="2774061" cy="18199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538468" y="1382455"/>
            <a:ext cx="6653532" cy="22625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2107565"/>
            <a:r>
              <a:rPr lang="es-CO" b="1" dirty="0" smtClean="0">
                <a:solidFill>
                  <a:srgbClr val="001F5F"/>
                </a:solidFill>
                <a:latin typeface="Arial"/>
                <a:cs typeface="Arial"/>
              </a:rPr>
              <a:t>Cuantifica parásitos </a:t>
            </a:r>
          </a:p>
          <a:p>
            <a:pPr marL="12700" marR="2107565"/>
            <a:r>
              <a:rPr lang="es-CO" b="1" dirty="0" smtClean="0">
                <a:solidFill>
                  <a:srgbClr val="001F5F"/>
                </a:solidFill>
                <a:latin typeface="Arial"/>
                <a:cs typeface="Arial"/>
              </a:rPr>
              <a:t>Permite la Diferenciación de especies </a:t>
            </a:r>
          </a:p>
          <a:p>
            <a:pPr marL="12700" marR="2107565"/>
            <a:endParaRPr lang="es-CO" b="1" dirty="0" smtClean="0">
              <a:solidFill>
                <a:srgbClr val="001F5F"/>
              </a:solidFill>
              <a:latin typeface="Arial"/>
              <a:cs typeface="Arial"/>
            </a:endParaRPr>
          </a:p>
          <a:p>
            <a:pPr marL="12700" marR="2107565"/>
            <a:r>
              <a:rPr lang="es-CO" b="1" dirty="0" smtClean="0">
                <a:solidFill>
                  <a:srgbClr val="001F5F"/>
                </a:solidFill>
                <a:latin typeface="Arial"/>
                <a:cs typeface="Arial"/>
              </a:rPr>
              <a:t>Pero …</a:t>
            </a:r>
            <a:endParaRPr dirty="0">
              <a:latin typeface="Arial"/>
              <a:cs typeface="Arial"/>
            </a:endParaRPr>
          </a:p>
          <a:p>
            <a:pPr marL="469900"/>
            <a:r>
              <a:rPr lang="es-CO" b="1" dirty="0" smtClean="0">
                <a:solidFill>
                  <a:srgbClr val="001F5F"/>
                </a:solidFill>
                <a:latin typeface="Arial"/>
                <a:cs typeface="Arial"/>
              </a:rPr>
              <a:t>Altamente dependiente del operador </a:t>
            </a:r>
            <a:endParaRPr dirty="0">
              <a:latin typeface="Arial"/>
              <a:cs typeface="Arial"/>
            </a:endParaRPr>
          </a:p>
          <a:p>
            <a:pPr marL="469900"/>
            <a:r>
              <a:rPr lang="es-CO" b="1" dirty="0" smtClean="0">
                <a:solidFill>
                  <a:srgbClr val="001F5F"/>
                </a:solidFill>
                <a:latin typeface="Arial"/>
                <a:cs typeface="Arial"/>
              </a:rPr>
              <a:t>Limite de detección </a:t>
            </a:r>
            <a:r>
              <a:rPr b="1" spc="-40" dirty="0" smtClean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b="1" dirty="0" smtClean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b="1" spc="-10" dirty="0" smtClean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b="1" dirty="0" smtClean="0">
                <a:solidFill>
                  <a:srgbClr val="001F5F"/>
                </a:solidFill>
                <a:latin typeface="Arial"/>
                <a:cs typeface="Arial"/>
              </a:rPr>
              <a:t>iab</a:t>
            </a:r>
            <a:r>
              <a:rPr b="1" spc="5" dirty="0" smtClean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b="1" dirty="0" smtClean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97480" y="4022425"/>
            <a:ext cx="1727707" cy="244830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20136" y="4017663"/>
            <a:ext cx="1737232" cy="2457831"/>
          </a:xfrm>
          <a:custGeom>
            <a:avLst/>
            <a:gdLst/>
            <a:ahLst/>
            <a:cxnLst/>
            <a:rect l="l" t="t" r="r" b="b"/>
            <a:pathLst>
              <a:path w="1737232" h="2457831">
                <a:moveTo>
                  <a:pt x="0" y="2457831"/>
                </a:moveTo>
                <a:lnTo>
                  <a:pt x="1737232" y="2457831"/>
                </a:lnTo>
                <a:lnTo>
                  <a:pt x="1737232" y="0"/>
                </a:lnTo>
                <a:lnTo>
                  <a:pt x="0" y="0"/>
                </a:lnTo>
                <a:lnTo>
                  <a:pt x="0" y="2457831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485192" y="3992042"/>
            <a:ext cx="2500848" cy="288887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15168" y="1297915"/>
            <a:ext cx="1614297" cy="273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84033"/>
            <a:ext cx="1355171" cy="49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5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bject 2"/>
          <p:cNvSpPr/>
          <p:nvPr/>
        </p:nvSpPr>
        <p:spPr>
          <a:xfrm>
            <a:off x="2999613" y="1340827"/>
            <a:ext cx="504050" cy="49684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5582" y="98760"/>
            <a:ext cx="10972800" cy="1143000"/>
          </a:xfrm>
          <a:prstGeom prst="rect">
            <a:avLst/>
          </a:prstGeom>
        </p:spPr>
        <p:txBody>
          <a:bodyPr vert="horz" wrap="square" lIns="0" tIns="146557" rIns="0" bIns="0" rtlCol="0" anchor="ctr">
            <a:noAutofit/>
          </a:bodyPr>
          <a:lstStyle/>
          <a:p>
            <a:pPr marL="1236980"/>
            <a:r>
              <a:rPr lang="es-CO" sz="3200" b="1" dirty="0" smtClean="0">
                <a:solidFill>
                  <a:schemeClr val="bg1"/>
                </a:solidFill>
                <a:latin typeface="Arial"/>
                <a:cs typeface="Arial"/>
              </a:rPr>
              <a:t>PDR</a:t>
            </a:r>
            <a:r>
              <a:rPr sz="3200" b="1" dirty="0" smtClean="0">
                <a:solidFill>
                  <a:schemeClr val="bg1"/>
                </a:solidFill>
                <a:latin typeface="Arial"/>
                <a:cs typeface="Arial"/>
              </a:rPr>
              <a:t>– </a:t>
            </a:r>
            <a:r>
              <a:rPr lang="es-CO" sz="3200" b="1" dirty="0" smtClean="0">
                <a:solidFill>
                  <a:schemeClr val="bg1"/>
                </a:solidFill>
                <a:latin typeface="Arial"/>
                <a:cs typeface="Arial"/>
              </a:rPr>
              <a:t>Un problema del sistema de salud</a:t>
            </a:r>
            <a:endParaRPr sz="3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03676" y="1340738"/>
            <a:ext cx="0" cy="3888486"/>
          </a:xfrm>
          <a:custGeom>
            <a:avLst/>
            <a:gdLst/>
            <a:ahLst/>
            <a:cxnLst/>
            <a:rect l="l" t="t" r="r" b="b"/>
            <a:pathLst>
              <a:path h="3888486">
                <a:moveTo>
                  <a:pt x="0" y="0"/>
                </a:moveTo>
                <a:lnTo>
                  <a:pt x="0" y="3888486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03677" y="6309321"/>
            <a:ext cx="6696837" cy="0"/>
          </a:xfrm>
          <a:custGeom>
            <a:avLst/>
            <a:gdLst/>
            <a:ahLst/>
            <a:cxnLst/>
            <a:rect l="l" t="t" r="r" b="b"/>
            <a:pathLst>
              <a:path w="6696837">
                <a:moveTo>
                  <a:pt x="6696837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32342" y="4221099"/>
            <a:ext cx="1512188" cy="720089"/>
          </a:xfrm>
          <a:custGeom>
            <a:avLst/>
            <a:gdLst/>
            <a:ahLst/>
            <a:cxnLst/>
            <a:rect l="l" t="t" r="r" b="b"/>
            <a:pathLst>
              <a:path w="1512188" h="720089">
                <a:moveTo>
                  <a:pt x="1512188" y="0"/>
                </a:moveTo>
                <a:lnTo>
                  <a:pt x="0" y="0"/>
                </a:lnTo>
                <a:lnTo>
                  <a:pt x="0" y="360044"/>
                </a:lnTo>
                <a:lnTo>
                  <a:pt x="756030" y="720089"/>
                </a:lnTo>
                <a:lnTo>
                  <a:pt x="1512188" y="360044"/>
                </a:lnTo>
                <a:lnTo>
                  <a:pt x="1512188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32342" y="4221099"/>
            <a:ext cx="1512188" cy="720089"/>
          </a:xfrm>
          <a:custGeom>
            <a:avLst/>
            <a:gdLst/>
            <a:ahLst/>
            <a:cxnLst/>
            <a:rect l="l" t="t" r="r" b="b"/>
            <a:pathLst>
              <a:path w="1512188" h="720089">
                <a:moveTo>
                  <a:pt x="1512188" y="0"/>
                </a:moveTo>
                <a:lnTo>
                  <a:pt x="1512188" y="360044"/>
                </a:lnTo>
                <a:lnTo>
                  <a:pt x="756030" y="720089"/>
                </a:lnTo>
                <a:lnTo>
                  <a:pt x="0" y="360044"/>
                </a:lnTo>
                <a:lnTo>
                  <a:pt x="0" y="0"/>
                </a:lnTo>
                <a:lnTo>
                  <a:pt x="1512188" y="0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052941" y="4262246"/>
            <a:ext cx="1000760" cy="438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07645" marR="12700" indent="-195580"/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se</a:t>
            </a:r>
            <a:r>
              <a:rPr sz="14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f res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lts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647695" y="1340739"/>
            <a:ext cx="1512189" cy="720089"/>
          </a:xfrm>
          <a:custGeom>
            <a:avLst/>
            <a:gdLst/>
            <a:ahLst/>
            <a:cxnLst/>
            <a:rect l="l" t="t" r="r" b="b"/>
            <a:pathLst>
              <a:path w="1512189" h="720089">
                <a:moveTo>
                  <a:pt x="1512189" y="0"/>
                </a:moveTo>
                <a:lnTo>
                  <a:pt x="0" y="0"/>
                </a:lnTo>
                <a:lnTo>
                  <a:pt x="0" y="360045"/>
                </a:lnTo>
                <a:lnTo>
                  <a:pt x="756157" y="720089"/>
                </a:lnTo>
                <a:lnTo>
                  <a:pt x="1512189" y="360045"/>
                </a:lnTo>
                <a:lnTo>
                  <a:pt x="151218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47695" y="1340739"/>
            <a:ext cx="1512189" cy="720089"/>
          </a:xfrm>
          <a:custGeom>
            <a:avLst/>
            <a:gdLst/>
            <a:ahLst/>
            <a:cxnLst/>
            <a:rect l="l" t="t" r="r" b="b"/>
            <a:pathLst>
              <a:path w="1512189" h="720089">
                <a:moveTo>
                  <a:pt x="1512189" y="0"/>
                </a:moveTo>
                <a:lnTo>
                  <a:pt x="1512189" y="360045"/>
                </a:lnTo>
                <a:lnTo>
                  <a:pt x="756157" y="720089"/>
                </a:lnTo>
                <a:lnTo>
                  <a:pt x="0" y="360045"/>
                </a:lnTo>
                <a:lnTo>
                  <a:pt x="0" y="0"/>
                </a:lnTo>
                <a:lnTo>
                  <a:pt x="1512189" y="0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820161" y="1381252"/>
            <a:ext cx="1094105" cy="438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32105"/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 ma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nu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fact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03676" y="1340738"/>
            <a:ext cx="144018" cy="0"/>
          </a:xfrm>
          <a:custGeom>
            <a:avLst/>
            <a:gdLst/>
            <a:ahLst/>
            <a:cxnLst/>
            <a:rect l="l" t="t" r="r" b="b"/>
            <a:pathLst>
              <a:path w="144018">
                <a:moveTo>
                  <a:pt x="0" y="0"/>
                </a:moveTo>
                <a:lnTo>
                  <a:pt x="144018" y="0"/>
                </a:lnTo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367784" y="2060829"/>
            <a:ext cx="504063" cy="0"/>
          </a:xfrm>
          <a:custGeom>
            <a:avLst/>
            <a:gdLst/>
            <a:ahLst/>
            <a:cxnLst/>
            <a:rect l="l" t="t" r="r" b="b"/>
            <a:pathLst>
              <a:path w="504063">
                <a:moveTo>
                  <a:pt x="0" y="0"/>
                </a:moveTo>
                <a:lnTo>
                  <a:pt x="504063" y="0"/>
                </a:lnTo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28279" y="4221098"/>
            <a:ext cx="576072" cy="0"/>
          </a:xfrm>
          <a:custGeom>
            <a:avLst/>
            <a:gdLst/>
            <a:ahLst/>
            <a:cxnLst/>
            <a:rect l="l" t="t" r="r" b="b"/>
            <a:pathLst>
              <a:path w="576072">
                <a:moveTo>
                  <a:pt x="0" y="0"/>
                </a:moveTo>
                <a:lnTo>
                  <a:pt x="576072" y="0"/>
                </a:lnTo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536180" y="3501010"/>
            <a:ext cx="1512189" cy="720089"/>
          </a:xfrm>
          <a:custGeom>
            <a:avLst/>
            <a:gdLst/>
            <a:ahLst/>
            <a:cxnLst/>
            <a:rect l="l" t="t" r="r" b="b"/>
            <a:pathLst>
              <a:path w="1512189" h="720089">
                <a:moveTo>
                  <a:pt x="1512189" y="0"/>
                </a:moveTo>
                <a:lnTo>
                  <a:pt x="0" y="0"/>
                </a:lnTo>
                <a:lnTo>
                  <a:pt x="0" y="360044"/>
                </a:lnTo>
                <a:lnTo>
                  <a:pt x="756030" y="720089"/>
                </a:lnTo>
                <a:lnTo>
                  <a:pt x="1512189" y="360044"/>
                </a:lnTo>
                <a:lnTo>
                  <a:pt x="151218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536180" y="3501010"/>
            <a:ext cx="1512189" cy="720089"/>
          </a:xfrm>
          <a:custGeom>
            <a:avLst/>
            <a:gdLst/>
            <a:ahLst/>
            <a:cxnLst/>
            <a:rect l="l" t="t" r="r" b="b"/>
            <a:pathLst>
              <a:path w="1512189" h="720089">
                <a:moveTo>
                  <a:pt x="1512189" y="0"/>
                </a:moveTo>
                <a:lnTo>
                  <a:pt x="1512189" y="360044"/>
                </a:lnTo>
                <a:lnTo>
                  <a:pt x="756030" y="720089"/>
                </a:lnTo>
                <a:lnTo>
                  <a:pt x="0" y="360044"/>
                </a:lnTo>
                <a:lnTo>
                  <a:pt x="0" y="0"/>
                </a:lnTo>
                <a:lnTo>
                  <a:pt x="1512189" y="0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671053" y="3542029"/>
            <a:ext cx="1172210" cy="438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370205"/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 i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ter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ret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io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960109" y="3501009"/>
            <a:ext cx="576071" cy="0"/>
          </a:xfrm>
          <a:custGeom>
            <a:avLst/>
            <a:gdLst/>
            <a:ahLst/>
            <a:cxnLst/>
            <a:rect l="l" t="t" r="r" b="b"/>
            <a:pathLst>
              <a:path w="576071">
                <a:moveTo>
                  <a:pt x="0" y="0"/>
                </a:moveTo>
                <a:lnTo>
                  <a:pt x="576071" y="0"/>
                </a:lnTo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40018" y="2780920"/>
            <a:ext cx="1512189" cy="720089"/>
          </a:xfrm>
          <a:custGeom>
            <a:avLst/>
            <a:gdLst/>
            <a:ahLst/>
            <a:cxnLst/>
            <a:rect l="l" t="t" r="r" b="b"/>
            <a:pathLst>
              <a:path w="1512189" h="720089">
                <a:moveTo>
                  <a:pt x="1512189" y="0"/>
                </a:moveTo>
                <a:lnTo>
                  <a:pt x="0" y="0"/>
                </a:lnTo>
                <a:lnTo>
                  <a:pt x="0" y="360044"/>
                </a:lnTo>
                <a:lnTo>
                  <a:pt x="756031" y="720089"/>
                </a:lnTo>
                <a:lnTo>
                  <a:pt x="1512189" y="360044"/>
                </a:lnTo>
                <a:lnTo>
                  <a:pt x="151218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240018" y="2780920"/>
            <a:ext cx="1512189" cy="720089"/>
          </a:xfrm>
          <a:custGeom>
            <a:avLst/>
            <a:gdLst/>
            <a:ahLst/>
            <a:cxnLst/>
            <a:rect l="l" t="t" r="r" b="b"/>
            <a:pathLst>
              <a:path w="1512189" h="720089">
                <a:moveTo>
                  <a:pt x="1512189" y="0"/>
                </a:moveTo>
                <a:lnTo>
                  <a:pt x="1512189" y="360044"/>
                </a:lnTo>
                <a:lnTo>
                  <a:pt x="756031" y="720089"/>
                </a:lnTo>
                <a:lnTo>
                  <a:pt x="0" y="360044"/>
                </a:lnTo>
                <a:lnTo>
                  <a:pt x="0" y="0"/>
                </a:lnTo>
                <a:lnTo>
                  <a:pt x="1512189" y="0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529196" y="2821685"/>
            <a:ext cx="1005840" cy="438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287655"/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 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re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arati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871847" y="2060829"/>
            <a:ext cx="1512189" cy="720090"/>
          </a:xfrm>
          <a:custGeom>
            <a:avLst/>
            <a:gdLst/>
            <a:ahLst/>
            <a:cxnLst/>
            <a:rect l="l" t="t" r="r" b="b"/>
            <a:pathLst>
              <a:path w="1512189" h="720090">
                <a:moveTo>
                  <a:pt x="1512189" y="0"/>
                </a:moveTo>
                <a:lnTo>
                  <a:pt x="0" y="0"/>
                </a:lnTo>
                <a:lnTo>
                  <a:pt x="0" y="360045"/>
                </a:lnTo>
                <a:lnTo>
                  <a:pt x="756157" y="720090"/>
                </a:lnTo>
                <a:lnTo>
                  <a:pt x="1512189" y="360045"/>
                </a:lnTo>
                <a:lnTo>
                  <a:pt x="1512189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71847" y="2060829"/>
            <a:ext cx="1512189" cy="720090"/>
          </a:xfrm>
          <a:custGeom>
            <a:avLst/>
            <a:gdLst/>
            <a:ahLst/>
            <a:cxnLst/>
            <a:rect l="l" t="t" r="r" b="b"/>
            <a:pathLst>
              <a:path w="1512189" h="720090">
                <a:moveTo>
                  <a:pt x="1512189" y="0"/>
                </a:moveTo>
                <a:lnTo>
                  <a:pt x="1512189" y="360045"/>
                </a:lnTo>
                <a:lnTo>
                  <a:pt x="756157" y="720090"/>
                </a:lnTo>
                <a:lnTo>
                  <a:pt x="0" y="360045"/>
                </a:lnTo>
                <a:lnTo>
                  <a:pt x="0" y="0"/>
                </a:lnTo>
                <a:lnTo>
                  <a:pt x="1512189" y="0"/>
                </a:lnTo>
                <a:close/>
              </a:path>
            </a:pathLst>
          </a:custGeom>
          <a:ln w="25400">
            <a:solidFill>
              <a:srgbClr val="006FC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997958" y="2101469"/>
            <a:ext cx="1261110" cy="4381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0" marR="12700" indent="-114935"/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4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tra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rt a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4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st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ra</a:t>
            </a:r>
            <a:r>
              <a:rPr sz="1400" b="1" spc="-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1400" b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663947" y="2780919"/>
            <a:ext cx="576071" cy="0"/>
          </a:xfrm>
          <a:custGeom>
            <a:avLst/>
            <a:gdLst/>
            <a:ahLst/>
            <a:cxnLst/>
            <a:rect l="l" t="t" r="r" b="b"/>
            <a:pathLst>
              <a:path w="576071">
                <a:moveTo>
                  <a:pt x="0" y="0"/>
                </a:moveTo>
                <a:lnTo>
                  <a:pt x="576071" y="0"/>
                </a:lnTo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2214474" y="1308862"/>
            <a:ext cx="607695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spc="-5" dirty="0">
                <a:latin typeface="Arial"/>
                <a:cs typeface="Arial"/>
              </a:rPr>
              <a:t>100%</a:t>
            </a:r>
            <a:endParaRPr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815330" y="1452627"/>
            <a:ext cx="3351529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C</a:t>
            </a:r>
            <a:r>
              <a:rPr b="1" spc="-10" dirty="0">
                <a:solidFill>
                  <a:srgbClr val="800000"/>
                </a:solidFill>
                <a:latin typeface="Arial"/>
                <a:cs typeface="Arial"/>
              </a:rPr>
              <a:t>r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o</a:t>
            </a:r>
            <a:r>
              <a:rPr b="1" spc="40" dirty="0">
                <a:solidFill>
                  <a:srgbClr val="800000"/>
                </a:solidFill>
                <a:latin typeface="Arial"/>
                <a:cs typeface="Arial"/>
              </a:rPr>
              <a:t>w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ded,</a:t>
            </a:r>
            <a:r>
              <a:rPr b="1" spc="-40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d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n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r-dri</a:t>
            </a:r>
            <a:r>
              <a:rPr b="1" spc="-40" dirty="0">
                <a:solidFill>
                  <a:srgbClr val="800000"/>
                </a:solidFill>
                <a:latin typeface="Arial"/>
                <a:cs typeface="Arial"/>
              </a:rPr>
              <a:t>v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en</a:t>
            </a:r>
            <a:r>
              <a:rPr b="1" spc="25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m</a:t>
            </a:r>
            <a:r>
              <a:rPr b="1" spc="-10" dirty="0">
                <a:solidFill>
                  <a:srgbClr val="800000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r</a:t>
            </a:r>
            <a:r>
              <a:rPr b="1" spc="-10" dirty="0">
                <a:solidFill>
                  <a:srgbClr val="800000"/>
                </a:solidFill>
                <a:latin typeface="Arial"/>
                <a:cs typeface="Arial"/>
              </a:rPr>
              <a:t>k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et</a:t>
            </a:r>
            <a:endParaRPr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23710" y="2029079"/>
            <a:ext cx="2374265" cy="559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/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L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ng</a:t>
            </a:r>
            <a:r>
              <a:rPr b="1" spc="-15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sup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p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ly</a:t>
            </a:r>
            <a:r>
              <a:rPr b="1" spc="-15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l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i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e</a:t>
            </a:r>
            <a:r>
              <a:rPr b="1" spc="-10" dirty="0">
                <a:solidFill>
                  <a:srgbClr val="800000"/>
                </a:solidFill>
                <a:latin typeface="Arial"/>
                <a:cs typeface="Arial"/>
              </a:rPr>
              <a:t>s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, no te</a:t>
            </a:r>
            <a:r>
              <a:rPr b="1" spc="-10" dirty="0">
                <a:solidFill>
                  <a:srgbClr val="800000"/>
                </a:solidFill>
                <a:latin typeface="Arial"/>
                <a:cs typeface="Arial"/>
              </a:rPr>
              <a:t>m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per</a:t>
            </a:r>
            <a:r>
              <a:rPr b="1" spc="-10" dirty="0">
                <a:solidFill>
                  <a:srgbClr val="800000"/>
                </a:solidFill>
                <a:latin typeface="Arial"/>
                <a:cs typeface="Arial"/>
              </a:rPr>
              <a:t>a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ture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control</a:t>
            </a:r>
            <a:endParaRPr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70705" y="3829558"/>
            <a:ext cx="3481070" cy="2851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/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R</a:t>
            </a:r>
            <a:r>
              <a:rPr b="1" spc="-10" dirty="0">
                <a:solidFill>
                  <a:srgbClr val="800000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mote, 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p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o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o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rl</a:t>
            </a:r>
            <a:r>
              <a:rPr b="1" spc="-15" dirty="0">
                <a:solidFill>
                  <a:srgbClr val="800000"/>
                </a:solidFill>
                <a:latin typeface="Arial"/>
                <a:cs typeface="Arial"/>
              </a:rPr>
              <a:t>y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-sup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p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l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i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ed</a:t>
            </a:r>
            <a:r>
              <a:rPr b="1" spc="-10" dirty="0">
                <a:solidFill>
                  <a:srgbClr val="8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cli</a:t>
            </a:r>
            <a:r>
              <a:rPr b="1" spc="5" dirty="0">
                <a:solidFill>
                  <a:srgbClr val="800000"/>
                </a:solidFill>
                <a:latin typeface="Arial"/>
                <a:cs typeface="Arial"/>
              </a:rPr>
              <a:t>n</a:t>
            </a:r>
            <a:r>
              <a:rPr b="1" dirty="0">
                <a:solidFill>
                  <a:srgbClr val="800000"/>
                </a:solidFill>
                <a:latin typeface="Arial"/>
                <a:cs typeface="Arial"/>
              </a:rPr>
              <a:t>ics</a:t>
            </a:r>
            <a:endParaRPr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850847" y="5558333"/>
            <a:ext cx="925194" cy="559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9395" marR="12700" indent="-227329"/>
            <a:r>
              <a:rPr dirty="0">
                <a:latin typeface="Arial"/>
                <a:cs typeface="Arial"/>
              </a:rPr>
              <a:t>N</a:t>
            </a:r>
            <a:r>
              <a:rPr spc="-10" dirty="0">
                <a:latin typeface="Arial"/>
                <a:cs typeface="Arial"/>
              </a:rPr>
              <a:t>e</a:t>
            </a:r>
            <a:r>
              <a:rPr dirty="0">
                <a:latin typeface="Arial"/>
                <a:cs typeface="Arial"/>
              </a:rPr>
              <a:t>g</a:t>
            </a:r>
            <a:r>
              <a:rPr spc="-10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tive im</a:t>
            </a:r>
            <a:r>
              <a:rPr spc="-10" dirty="0">
                <a:latin typeface="Arial"/>
                <a:cs typeface="Arial"/>
              </a:rPr>
              <a:t>p</a:t>
            </a:r>
            <a:r>
              <a:rPr dirty="0">
                <a:latin typeface="Arial"/>
                <a:cs typeface="Arial"/>
              </a:rPr>
              <a:t>act</a:t>
            </a:r>
            <a:endParaRPr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503676" y="5373242"/>
            <a:ext cx="0" cy="927696"/>
          </a:xfrm>
          <a:custGeom>
            <a:avLst/>
            <a:gdLst/>
            <a:ahLst/>
            <a:cxnLst/>
            <a:rect l="l" t="t" r="r" b="b"/>
            <a:pathLst>
              <a:path h="927696">
                <a:moveTo>
                  <a:pt x="0" y="0"/>
                </a:moveTo>
                <a:lnTo>
                  <a:pt x="0" y="927696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359657" y="5157215"/>
            <a:ext cx="279654" cy="80390"/>
          </a:xfrm>
          <a:custGeom>
            <a:avLst/>
            <a:gdLst/>
            <a:ahLst/>
            <a:cxnLst/>
            <a:rect l="l" t="t" r="r" b="b"/>
            <a:pathLst>
              <a:path w="279654" h="80390">
                <a:moveTo>
                  <a:pt x="279654" y="0"/>
                </a:moveTo>
                <a:lnTo>
                  <a:pt x="0" y="80390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359657" y="5301234"/>
            <a:ext cx="279654" cy="80390"/>
          </a:xfrm>
          <a:custGeom>
            <a:avLst/>
            <a:gdLst/>
            <a:ahLst/>
            <a:cxnLst/>
            <a:rect l="l" t="t" r="r" b="b"/>
            <a:pathLst>
              <a:path w="279654" h="80390">
                <a:moveTo>
                  <a:pt x="279654" y="0"/>
                </a:moveTo>
                <a:lnTo>
                  <a:pt x="0" y="80390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CuadroTexto 34"/>
          <p:cNvSpPr txBox="1"/>
          <p:nvPr/>
        </p:nvSpPr>
        <p:spPr>
          <a:xfrm>
            <a:off x="10848528" y="6484054"/>
            <a:ext cx="2032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D. Bell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40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/>
        </p:nvPicPr>
        <p:blipFill>
          <a:blip r:embed="rId2" cstate="print"/>
          <a:srcRect b="11867"/>
          <a:stretch>
            <a:fillRect/>
          </a:stretch>
        </p:blipFill>
        <p:spPr bwMode="auto">
          <a:xfrm>
            <a:off x="1772309" y="3967000"/>
            <a:ext cx="8760413" cy="1797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779" y="2444910"/>
            <a:ext cx="1774118" cy="1182123"/>
          </a:xfrm>
          <a:prstGeom prst="rect">
            <a:avLst/>
          </a:prstGeom>
        </p:spPr>
      </p:pic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1765462" y="116632"/>
            <a:ext cx="8362985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</a:rPr>
              <a:t>Evaluación</a:t>
            </a:r>
            <a:r>
              <a:rPr lang="en-US" b="1" dirty="0" smtClean="0">
                <a:solidFill>
                  <a:schemeClr val="bg1"/>
                </a:solidFill>
              </a:rPr>
              <a:t> de un </a:t>
            </a:r>
            <a:r>
              <a:rPr lang="en-US" b="1" dirty="0" err="1" smtClean="0">
                <a:solidFill>
                  <a:schemeClr val="bg1"/>
                </a:solidFill>
              </a:rPr>
              <a:t>dispositivo</a:t>
            </a:r>
            <a:r>
              <a:rPr lang="en-US" b="1" dirty="0" smtClean="0">
                <a:solidFill>
                  <a:schemeClr val="bg1"/>
                </a:solidFill>
              </a:rPr>
              <a:t> para </a:t>
            </a:r>
            <a:r>
              <a:rPr lang="en-US" b="1" dirty="0" err="1" smtClean="0">
                <a:solidFill>
                  <a:schemeClr val="bg1"/>
                </a:solidFill>
              </a:rPr>
              <a:t>lectura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automatizada</a:t>
            </a:r>
            <a:r>
              <a:rPr lang="en-US" b="1" dirty="0" smtClean="0">
                <a:solidFill>
                  <a:schemeClr val="bg1"/>
                </a:solidFill>
              </a:rPr>
              <a:t> de PDR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619"/>
          <a:stretch/>
        </p:blipFill>
        <p:spPr>
          <a:xfrm>
            <a:off x="1814857" y="1744059"/>
            <a:ext cx="5438684" cy="2275244"/>
          </a:xfrm>
          <a:prstGeom prst="rect">
            <a:avLst/>
          </a:prstGeom>
        </p:spPr>
      </p:pic>
      <p:pic>
        <p:nvPicPr>
          <p:cNvPr id="8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919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17 Imagen" descr="C:\Users\Data Manager\Pictures\logos\Caucase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30" y="5996200"/>
            <a:ext cx="2373362" cy="817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4050" y="1117601"/>
            <a:ext cx="271303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3"/>
          <p:cNvSpPr txBox="1">
            <a:spLocks/>
          </p:cNvSpPr>
          <p:nvPr/>
        </p:nvSpPr>
        <p:spPr>
          <a:xfrm>
            <a:off x="6153151" y="1106488"/>
            <a:ext cx="4189413" cy="49466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C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800" smtClean="0">
                <a:solidFill>
                  <a:srgbClr val="FFFFFF"/>
                </a:solidFill>
              </a:rPr>
              <a:t/>
            </a:r>
            <a:br>
              <a:rPr lang="en-US" sz="1800" smtClean="0">
                <a:solidFill>
                  <a:srgbClr val="FFFFFF"/>
                </a:solidFill>
              </a:rPr>
            </a:br>
            <a:endParaRPr lang="en-US" sz="1800" smtClean="0">
              <a:solidFill>
                <a:srgbClr val="FFFFFF"/>
              </a:solidFill>
            </a:endParaRPr>
          </a:p>
          <a:p>
            <a:pPr marL="171450" lvl="1" indent="-171450">
              <a:buFont typeface="Arial" pitchFamily="34" charset="0"/>
              <a:buChar char="•"/>
              <a:defRPr/>
            </a:pPr>
            <a:endParaRPr lang="en-US" sz="1000" b="1" smtClean="0">
              <a:solidFill>
                <a:srgbClr val="FFFFFF"/>
              </a:solidFill>
            </a:endParaRPr>
          </a:p>
          <a:p>
            <a:pPr lvl="1">
              <a:defRPr/>
            </a:pPr>
            <a:endParaRPr lang="en-US" sz="1400" smtClean="0">
              <a:solidFill>
                <a:srgbClr val="FFFFFF"/>
              </a:solidFill>
            </a:endParaRPr>
          </a:p>
          <a:p>
            <a:pPr lvl="1">
              <a:defRPr/>
            </a:pPr>
            <a:endParaRPr lang="en-US" sz="2000" b="1" smtClean="0">
              <a:solidFill>
                <a:srgbClr val="FFFFFF"/>
              </a:solidFill>
            </a:endParaRPr>
          </a:p>
          <a:p>
            <a:pPr lvl="1">
              <a:defRPr/>
            </a:pPr>
            <a:endParaRPr lang="en-US" sz="2000" b="1" smtClean="0">
              <a:solidFill>
                <a:srgbClr val="FFFFFF"/>
              </a:solidFill>
            </a:endParaRPr>
          </a:p>
          <a:p>
            <a:pPr lvl="1">
              <a:defRPr/>
            </a:pP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524000" y="-4347"/>
            <a:ext cx="9144000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</a:rPr>
              <a:t>Fionet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Conecta</a:t>
            </a:r>
            <a:r>
              <a:rPr lang="en-US" sz="3200" b="1" dirty="0">
                <a:solidFill>
                  <a:schemeClr val="bg1"/>
                </a:solidFill>
              </a:rPr>
              <a:t> la </a:t>
            </a:r>
            <a:r>
              <a:rPr lang="en-US" sz="3200" b="1" dirty="0" err="1">
                <a:solidFill>
                  <a:schemeClr val="bg1"/>
                </a:solidFill>
              </a:rPr>
              <a:t>Atención</a:t>
            </a:r>
            <a:r>
              <a:rPr lang="en-US" sz="3200" b="1" dirty="0">
                <a:solidFill>
                  <a:schemeClr val="bg1"/>
                </a:solidFill>
              </a:rPr>
              <a:t> en </a:t>
            </a:r>
            <a:r>
              <a:rPr lang="en-US" sz="3200" b="1" dirty="0" err="1">
                <a:solidFill>
                  <a:schemeClr val="bg1"/>
                </a:solidFill>
              </a:rPr>
              <a:t>Salud</a:t>
            </a:r>
            <a:r>
              <a:rPr lang="en-US" sz="3200" b="1" dirty="0">
                <a:solidFill>
                  <a:schemeClr val="bg1"/>
                </a:solidFill>
              </a:rPr>
              <a:t> y la </a:t>
            </a:r>
            <a:r>
              <a:rPr lang="en-US" sz="3200" b="1" dirty="0" err="1">
                <a:solidFill>
                  <a:schemeClr val="bg1"/>
                </a:solidFill>
              </a:rPr>
              <a:t>Captura</a:t>
            </a:r>
            <a:r>
              <a:rPr lang="en-US" sz="3200" b="1" dirty="0">
                <a:solidFill>
                  <a:schemeClr val="bg1"/>
                </a:solidFill>
              </a:rPr>
              <a:t> de </a:t>
            </a:r>
            <a:r>
              <a:rPr lang="en-US" sz="3200" b="1" dirty="0" err="1">
                <a:solidFill>
                  <a:schemeClr val="bg1"/>
                </a:solidFill>
              </a:rPr>
              <a:t>Información</a:t>
            </a:r>
            <a:endParaRPr lang="en-US" sz="3200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1703512" y="1349870"/>
            <a:ext cx="2721248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000" b="1" dirty="0" err="1"/>
              <a:t>Resuelve</a:t>
            </a:r>
            <a:endParaRPr lang="en-US" sz="2000" b="1" dirty="0"/>
          </a:p>
          <a:p>
            <a:pPr algn="ctr"/>
            <a:r>
              <a:rPr lang="en-US" sz="1200" dirty="0" err="1">
                <a:solidFill>
                  <a:srgbClr val="000000"/>
                </a:solidFill>
              </a:rPr>
              <a:t>Diagnósticos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erróneos</a:t>
            </a:r>
            <a:r>
              <a:rPr lang="en-US" sz="1200" dirty="0">
                <a:solidFill>
                  <a:srgbClr val="000000"/>
                </a:solidFill>
              </a:rPr>
              <a:t> con PDRs</a:t>
            </a:r>
          </a:p>
          <a:p>
            <a:pPr algn="ctr"/>
            <a:r>
              <a:rPr lang="en-US" sz="1200" dirty="0" err="1">
                <a:solidFill>
                  <a:srgbClr val="000000"/>
                </a:solidFill>
              </a:rPr>
              <a:t>Poca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err="1">
                <a:solidFill>
                  <a:srgbClr val="000000"/>
                </a:solidFill>
              </a:rPr>
              <a:t>adherencia</a:t>
            </a:r>
            <a:r>
              <a:rPr lang="en-US" sz="1200" dirty="0">
                <a:solidFill>
                  <a:srgbClr val="000000"/>
                </a:solidFill>
              </a:rPr>
              <a:t> a </a:t>
            </a:r>
            <a:r>
              <a:rPr lang="en-US" sz="1200" dirty="0" err="1">
                <a:solidFill>
                  <a:srgbClr val="000000"/>
                </a:solidFill>
              </a:rPr>
              <a:t>guías</a:t>
            </a:r>
            <a:r>
              <a:rPr lang="en-US" sz="1200" dirty="0">
                <a:solidFill>
                  <a:srgbClr val="000000"/>
                </a:solidFill>
              </a:rPr>
              <a:t> de </a:t>
            </a:r>
            <a:r>
              <a:rPr lang="en-US" sz="1200" dirty="0" err="1">
                <a:solidFill>
                  <a:srgbClr val="000000"/>
                </a:solidFill>
              </a:rPr>
              <a:t>manejo</a:t>
            </a:r>
            <a:endParaRPr lang="en-US" sz="1200" dirty="0">
              <a:solidFill>
                <a:srgbClr val="000000"/>
              </a:solidFill>
            </a:endParaRPr>
          </a:p>
          <a:p>
            <a:pPr algn="ctr"/>
            <a:r>
              <a:rPr lang="en-US" sz="1200" dirty="0" err="1">
                <a:solidFill>
                  <a:srgbClr val="000000"/>
                </a:solidFill>
              </a:rPr>
              <a:t>Deficiencias</a:t>
            </a:r>
            <a:r>
              <a:rPr lang="en-US" sz="1200" dirty="0">
                <a:solidFill>
                  <a:srgbClr val="000000"/>
                </a:solidFill>
              </a:rPr>
              <a:t> en </a:t>
            </a:r>
            <a:r>
              <a:rPr lang="en-US" sz="1200" dirty="0" err="1">
                <a:solidFill>
                  <a:srgbClr val="000000"/>
                </a:solidFill>
              </a:rPr>
              <a:t>reporte</a:t>
            </a:r>
            <a:endParaRPr lang="en-US" sz="1200" dirty="0">
              <a:solidFill>
                <a:srgbClr val="000000"/>
              </a:solidFill>
            </a:endParaRPr>
          </a:p>
        </p:txBody>
      </p:sp>
      <p:pic>
        <p:nvPicPr>
          <p:cNvPr id="8" name="Picture 1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5501" y="2658069"/>
            <a:ext cx="12334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 descr="C:\Users\ZHirji\Documents\Fio\Device Shots\With_UI\fio-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76339" y="3372443"/>
            <a:ext cx="5270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 16"/>
          <p:cNvGrpSpPr>
            <a:grpSpLocks/>
          </p:cNvGrpSpPr>
          <p:nvPr/>
        </p:nvGrpSpPr>
        <p:grpSpPr bwMode="auto">
          <a:xfrm>
            <a:off x="3157414" y="2743793"/>
            <a:ext cx="1276350" cy="1741488"/>
            <a:chOff x="3455894" y="2578575"/>
            <a:chExt cx="1532965" cy="2088232"/>
          </a:xfrm>
        </p:grpSpPr>
        <p:pic>
          <p:nvPicPr>
            <p:cNvPr id="11" name="Picture 14" descr="Samsung-Galaxy-Tab-7-inch-Android-Tablet.jpg"/>
            <p:cNvPicPr>
              <a:picLocks noChangeAspect="1"/>
            </p:cNvPicPr>
            <p:nvPr/>
          </p:nvPicPr>
          <p:blipFill>
            <a:blip r:embed="rId6" cstate="print"/>
            <a:srcRect l="14291" r="13188"/>
            <a:stretch>
              <a:fillRect/>
            </a:stretch>
          </p:blipFill>
          <p:spPr bwMode="auto">
            <a:xfrm>
              <a:off x="3455894" y="2578575"/>
              <a:ext cx="1532965" cy="2088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15" descr="C:\Users\user\Documents\My Documents\Zahra backup\Fio\Ghana Screens\patient_info2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21966" y="2827174"/>
              <a:ext cx="954620" cy="159103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</p:pic>
      </p:grp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25515" y="4497982"/>
            <a:ext cx="1011237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63752" y="4505918"/>
            <a:ext cx="1795463" cy="1416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Circular Arrow 19"/>
          <p:cNvSpPr/>
          <p:nvPr/>
        </p:nvSpPr>
        <p:spPr>
          <a:xfrm rot="10800000" flipH="1">
            <a:off x="2058864" y="4774207"/>
            <a:ext cx="2119312" cy="1304925"/>
          </a:xfrm>
          <a:prstGeom prst="circularArrow">
            <a:avLst>
              <a:gd name="adj1" fmla="val 8062"/>
              <a:gd name="adj2" fmla="val 739111"/>
              <a:gd name="adj3" fmla="val 20903757"/>
              <a:gd name="adj4" fmla="val 12831694"/>
              <a:gd name="adj5" fmla="val 220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917577" y="5301257"/>
            <a:ext cx="1019175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Placeholder 6"/>
          <p:cNvSpPr txBox="1">
            <a:spLocks/>
          </p:cNvSpPr>
          <p:nvPr/>
        </p:nvSpPr>
        <p:spPr>
          <a:xfrm>
            <a:off x="6153151" y="989135"/>
            <a:ext cx="5265737" cy="5353769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US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34800" lvl="1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Interpretación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certera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automatizada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PDRs </a:t>
            </a:r>
          </a:p>
          <a:p>
            <a:pPr marL="563400" lvl="2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Equipos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algoritmos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originaless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interpretación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automatizan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la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lectura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PDRs</a:t>
            </a:r>
          </a:p>
          <a:p>
            <a:pPr marL="563400" lvl="2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Provee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la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identificación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procesamiento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correctos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la PDR</a:t>
            </a:r>
          </a:p>
          <a:p>
            <a:pPr marL="563400" lvl="2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Interpreta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múltiples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PDRs de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distintas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enfermedades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y casas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comerciales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63400" lvl="2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34800" lvl="1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Facilita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el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seguimiento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las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guías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manejo</a:t>
            </a:r>
            <a:endPara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63400" lvl="2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Conduce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paso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paso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al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trabajor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salud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ien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los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procedimientos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63400" lvl="2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Facilita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remotamente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la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intervención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oportuna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correctivos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alertas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por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parte de  los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supervisores</a:t>
            </a:r>
            <a:r>
              <a:rPr lang="en-US" sz="1200" dirty="0" smtClean="0">
                <a:solidFill>
                  <a:srgbClr val="000000"/>
                </a:solidFill>
              </a:rPr>
              <a:t/>
            </a:r>
            <a:br>
              <a:rPr lang="en-US" sz="1200" dirty="0" smtClean="0">
                <a:solidFill>
                  <a:srgbClr val="000000"/>
                </a:solidFill>
              </a:rPr>
            </a:br>
            <a:r>
              <a:rPr lang="en-US" sz="1200" dirty="0" smtClean="0">
                <a:solidFill>
                  <a:srgbClr val="000000"/>
                </a:solidFill>
              </a:rPr>
              <a:t/>
            </a:r>
            <a:br>
              <a:rPr lang="en-US" sz="1200" dirty="0" smtClean="0">
                <a:solidFill>
                  <a:srgbClr val="000000"/>
                </a:solidFill>
              </a:rPr>
            </a:br>
            <a:endParaRPr lang="en-US" sz="1200" dirty="0" smtClean="0">
              <a:solidFill>
                <a:srgbClr val="000000"/>
              </a:solidFill>
            </a:endParaRPr>
          </a:p>
          <a:p>
            <a:pPr marL="334800" lvl="1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Captura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Información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automatizada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completa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certera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oportuna</a:t>
            </a:r>
            <a:endParaRPr lang="en-US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563400" lvl="2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Interfaz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usuario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simple,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permite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entrada de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datos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fácil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veloz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y sin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errores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marL="563400" lvl="2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Mantiene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inventario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usuarios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instituciones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fecha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y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hora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y geo-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posicionamiento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563400" lvl="2" indent="-19800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2266AD"/>
              </a:buClr>
              <a:buFont typeface="Wingdings" charset="2"/>
              <a:buChar char="§"/>
              <a:defRPr/>
            </a:pP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Transmite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toda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la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información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al final de la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sesión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a la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nube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Informática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Fio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74712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2809</TotalTime>
  <Words>1525</Words>
  <Application>Microsoft Office PowerPoint</Application>
  <PresentationFormat>Panorámica</PresentationFormat>
  <Paragraphs>375</Paragraphs>
  <Slides>37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37</vt:i4>
      </vt:variant>
    </vt:vector>
  </HeadingPairs>
  <TitlesOfParts>
    <vt:vector size="50" baseType="lpstr">
      <vt:lpstr>MS PGothic</vt:lpstr>
      <vt:lpstr>Arial</vt:lpstr>
      <vt:lpstr>Calibri</vt:lpstr>
      <vt:lpstr>Cambria,Bold</vt:lpstr>
      <vt:lpstr>Cambria,BoldItalic</vt:lpstr>
      <vt:lpstr>Cambria,Italic</vt:lpstr>
      <vt:lpstr>Courier New</vt:lpstr>
      <vt:lpstr>Monotype Sorts</vt:lpstr>
      <vt:lpstr>Times New Roman</vt:lpstr>
      <vt:lpstr>Wingdings</vt:lpstr>
      <vt:lpstr>Tema de Office</vt:lpstr>
      <vt:lpstr>Hoja de cálculo</vt:lpstr>
      <vt:lpstr>Prism 6</vt:lpstr>
      <vt:lpstr>Presentación de PowerPoint</vt:lpstr>
      <vt:lpstr>Papel de la Investigación en control/eliminacion de malaria</vt:lpstr>
      <vt:lpstr>Presentación de PowerPoint</vt:lpstr>
      <vt:lpstr>ICEMR Latinoamerica</vt:lpstr>
      <vt:lpstr>Herramientas de diagnostico</vt:lpstr>
      <vt:lpstr>Microscopia</vt:lpstr>
      <vt:lpstr>PDR– Un problema del sistema de salud</vt:lpstr>
      <vt:lpstr>Evaluación de un dispositivo para lectura automatizada de PDR</vt:lpstr>
      <vt:lpstr>Presentación de PowerPoint</vt:lpstr>
      <vt:lpstr>Validacion en campo de un dispositivo para lectura de PDR Pf/Pv.</vt:lpstr>
      <vt:lpstr>Desarrollo de un kit LAMP para Pan/Pf </vt:lpstr>
      <vt:lpstr>LAMP: Amplificación isotérmica mediada por bucles</vt:lpstr>
      <vt:lpstr>Resultados</vt:lpstr>
      <vt:lpstr>Validación en campo</vt:lpstr>
      <vt:lpstr>Validación en campo</vt:lpstr>
      <vt:lpstr>Validación en campo</vt:lpstr>
      <vt:lpstr>Estudios de campo– LAMP kit</vt:lpstr>
      <vt:lpstr>Malaria Survillance</vt:lpstr>
      <vt:lpstr>Deteccion de infecciones sub-microscopicas </vt:lpstr>
      <vt:lpstr>Presentación de PowerPoint</vt:lpstr>
      <vt:lpstr>Presentación de PowerPoint</vt:lpstr>
      <vt:lpstr>Infectivity to mosquitoes</vt:lpstr>
      <vt:lpstr>Presentación de PowerPoint</vt:lpstr>
      <vt:lpstr>Presentación de PowerPoint</vt:lpstr>
      <vt:lpstr>Técnicas moleculares: Del laboratorio al campo </vt:lpstr>
      <vt:lpstr>Spatial analysis  Identification of transmission sites: House level</vt:lpstr>
      <vt:lpstr>Spatial analysis  Identification of transmission sites: House level</vt:lpstr>
      <vt:lpstr>PCD vs ACD</vt:lpstr>
      <vt:lpstr>Presentación de PowerPoint</vt:lpstr>
      <vt:lpstr>Métodos de diagnóstico en diferentes condiciones endémicas</vt:lpstr>
      <vt:lpstr>Diagnostic needs: Elimination vs. Case Mgt </vt:lpstr>
      <vt:lpstr>¿ A donde nos llevan las nuevas tecnologías y a que costo ? </vt:lpstr>
      <vt:lpstr>P.falciparum Barcoding </vt:lpstr>
      <vt:lpstr>Talleres regionales de entrenamiento Colombia, APC-Colombia, Caucaseco  </vt:lpstr>
      <vt:lpstr>Conclusiones y Recomendaciones I</vt:lpstr>
      <vt:lpstr>Conclusiones y Recomendaciones II</vt:lpstr>
      <vt:lpstr>Conclusiones y Recomendaciones III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Sócrates Herrera</dc:creator>
  <cp:lastModifiedBy>Andres Vallejo</cp:lastModifiedBy>
  <cp:revision>114</cp:revision>
  <dcterms:created xsi:type="dcterms:W3CDTF">2013-10-29T13:58:37Z</dcterms:created>
  <dcterms:modified xsi:type="dcterms:W3CDTF">2014-02-19T14:30:06Z</dcterms:modified>
</cp:coreProperties>
</file>