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2" r:id="rId3"/>
    <p:sldId id="277" r:id="rId4"/>
    <p:sldId id="273" r:id="rId5"/>
    <p:sldId id="274" r:id="rId6"/>
    <p:sldId id="275" r:id="rId7"/>
    <p:sldId id="276" r:id="rId8"/>
    <p:sldId id="256" r:id="rId9"/>
    <p:sldId id="257" r:id="rId10"/>
    <p:sldId id="258" r:id="rId11"/>
    <p:sldId id="259" r:id="rId12"/>
    <p:sldId id="266" r:id="rId13"/>
    <p:sldId id="263" r:id="rId14"/>
    <p:sldId id="268" r:id="rId15"/>
    <p:sldId id="267" r:id="rId16"/>
    <p:sldId id="260" r:id="rId17"/>
    <p:sldId id="261" r:id="rId18"/>
    <p:sldId id="264" r:id="rId19"/>
    <p:sldId id="269" r:id="rId20"/>
    <p:sldId id="265" r:id="rId21"/>
    <p:sldId id="262" r:id="rId22"/>
  </p:sldIdLst>
  <p:sldSz cx="9144000" cy="6858000" type="screen4x3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2718" autoAdjust="0"/>
  </p:normalViewPr>
  <p:slideViewPr>
    <p:cSldViewPr>
      <p:cViewPr>
        <p:scale>
          <a:sx n="70" d="100"/>
          <a:sy n="70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1648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1310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67091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885598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946827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28630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12033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99948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120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2041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4227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F0BA6-A250-406A-96E7-3AAA991A0496}" type="datetimeFigureOut">
              <a:rPr lang="es-NI" smtClean="0"/>
              <a:t>18/02/2014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A3D8-624E-4742-B97E-F1C914555B5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8863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4746" y="1844824"/>
            <a:ext cx="7772400" cy="1296144"/>
          </a:xfrm>
        </p:spPr>
        <p:txBody>
          <a:bodyPr>
            <a:normAutofit/>
          </a:bodyPr>
          <a:lstStyle/>
          <a:p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  <a:latin typeface="Eras Demi ITC" pitchFamily="34" charset="0"/>
              </a:rPr>
              <a:t>MINISTERIO DE SALUD</a:t>
            </a:r>
            <a:br>
              <a:rPr lang="es-ES" sz="2000" dirty="0" smtClean="0">
                <a:solidFill>
                  <a:schemeClr val="tx2">
                    <a:lumMod val="75000"/>
                  </a:schemeClr>
                </a:solidFill>
                <a:latin typeface="Eras Demi ITC" pitchFamily="34" charset="0"/>
              </a:rPr>
            </a:b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  <a:latin typeface="Eras Demi ITC" pitchFamily="34" charset="0"/>
              </a:rPr>
              <a:t>DIRECCION DE PREVENCION DE ENFERMEDADES</a:t>
            </a:r>
            <a:br>
              <a:rPr lang="es-ES" sz="2000" dirty="0" smtClean="0">
                <a:solidFill>
                  <a:schemeClr val="tx2">
                    <a:lumMod val="75000"/>
                  </a:schemeClr>
                </a:solidFill>
                <a:latin typeface="Eras Demi ITC" pitchFamily="34" charset="0"/>
              </a:rPr>
            </a:b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  <a:latin typeface="Eras Demi ITC" pitchFamily="34" charset="0"/>
              </a:rPr>
              <a:t>COMPONENTE MALARIA</a:t>
            </a:r>
            <a:endParaRPr lang="es-ES" sz="2000" dirty="0">
              <a:solidFill>
                <a:schemeClr val="tx2">
                  <a:lumMod val="75000"/>
                </a:schemeClr>
              </a:solidFill>
              <a:latin typeface="Eras Demi IT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296744" cy="864096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rgbClr val="C00000"/>
                </a:solidFill>
              </a:rPr>
              <a:t>MALARIA EN ZONAS INDIGENAS DE NICARAGUA </a:t>
            </a:r>
          </a:p>
          <a:p>
            <a:endParaRPr lang="es-ES" sz="2000" b="1" dirty="0" smtClean="0">
              <a:solidFill>
                <a:srgbClr val="C00000"/>
              </a:solidFill>
            </a:endParaRPr>
          </a:p>
        </p:txBody>
      </p:sp>
      <p:pic>
        <p:nvPicPr>
          <p:cNvPr id="6" name="Picture 15" descr="GobBa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111112"/>
            <a:ext cx="3024188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1 Imagen" descr="Descripción: Descripción: cabezaPapeleria2011_ccc_arroba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75"/>
          <a:stretch>
            <a:fillRect/>
          </a:stretch>
        </p:blipFill>
        <p:spPr bwMode="auto">
          <a:xfrm>
            <a:off x="107504" y="188640"/>
            <a:ext cx="511256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n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6633"/>
            <a:ext cx="3528392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3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ulio Rosales\Documents\FORO WASPAM 17FEB12\FOTOS\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" y="0"/>
            <a:ext cx="4355976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Julio Rosales\Documents\FORO WASPAM 17FEB12\FOTOS\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69"/>
            <a:ext cx="4788024" cy="328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Julio Rosales\Documents\FORO WASPAM 17FEB12\FOTOS\0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" y="3284984"/>
            <a:ext cx="4349436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Julio Rosales\Documents\FORO WASPAM 17FEB12\FOTOS\0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146" y="3284984"/>
            <a:ext cx="4864373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5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FOTOS WASPAM ABRIL 2011\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07"/>
            <a:ext cx="457200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FOTOS WASPAM ABRIL 2011\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08"/>
            <a:ext cx="4582264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FOTOS WASPAM ABRIL 2011\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7015"/>
            <a:ext cx="4579724" cy="335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FOTOS WASPAM ABRIL 2011\0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724" y="3507015"/>
            <a:ext cx="4564276" cy="335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2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CAMPEONES DE LAS AMERICAS Documentos Anexos\Reunión en Kisala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65344" cy="346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CAMPEONES DE LAS AMERICAS Documentos Anexos\DSC009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344" y="-1"/>
            <a:ext cx="4678656" cy="346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CAMPEONES DE LAS AMERICAS Documentos Anexos\DSC009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7751"/>
            <a:ext cx="4465344" cy="339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CAMPEONES DE LAS AMERICAS Documentos Anexos\DSC009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344" y="3467750"/>
            <a:ext cx="4678656" cy="339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47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CAMPEONES DE LAS AMERICAS Documentos Anexos\alamikam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1999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Julio Rosales\Documents\FOTOS ACTIVIDADES\FOTOS MESA MALARIA\MOSQUITEROS\PA0600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"/>
            <a:ext cx="4572000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Julio Rosales\Documents\FOTOS ACTIVIDADES\FOTOS MESA MALARIA\MOSQUITEROS\PA0600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5"/>
            <a:ext cx="4571999" cy="35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Julio Rosales\Documents\FOTOS ACTIVIDADES\FOTOS MESA MALARIA\MOSQUITEROS\PA0600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808" y="3284985"/>
            <a:ext cx="4541192" cy="35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06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SC06457"/>
          <p:cNvPicPr>
            <a:picLocks noChangeAspect="1" noChangeArrowheads="1"/>
          </p:cNvPicPr>
          <p:nvPr/>
        </p:nvPicPr>
        <p:blipFill>
          <a:blip r:embed="rId2">
            <a:lum bright="34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71438" y="44450"/>
            <a:ext cx="2700337" cy="6494463"/>
          </a:xfrm>
          <a:prstGeom prst="rect">
            <a:avLst/>
          </a:prstGeom>
          <a:noFill/>
          <a:ln w="76200" cmpd="tri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defRPr/>
            </a:pPr>
            <a:r>
              <a:rPr lang="es-ES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Pabula</a:t>
            </a:r>
            <a:r>
              <a:rPr lang="es-ES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yamnika</a:t>
            </a:r>
            <a:r>
              <a:rPr lang="es-ES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nani</a:t>
            </a:r>
            <a:r>
              <a:rPr lang="es-ES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</a:t>
            </a:r>
            <a:endParaRPr lang="es-ES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ES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smtClean="0"/>
              <a:t>  Malaria </a:t>
            </a:r>
            <a:r>
              <a:rPr lang="es-ES" sz="1600" dirty="0" err="1" smtClean="0"/>
              <a:t>wan</a:t>
            </a:r>
            <a:r>
              <a:rPr lang="es-ES" sz="1600" dirty="0" smtClean="0"/>
              <a:t> </a:t>
            </a:r>
            <a:r>
              <a:rPr lang="es-ES" sz="1600" dirty="0" err="1" smtClean="0"/>
              <a:t>alkras</a:t>
            </a:r>
            <a:r>
              <a:rPr lang="es-ES" sz="1600" dirty="0" smtClean="0"/>
              <a:t>.</a:t>
            </a:r>
          </a:p>
          <a:p>
            <a:pPr algn="just">
              <a:defRPr/>
            </a:pP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smtClean="0"/>
              <a:t> </a:t>
            </a:r>
            <a:r>
              <a:rPr lang="es-ES" sz="1600" dirty="0" err="1" smtClean="0"/>
              <a:t>Pabula</a:t>
            </a:r>
            <a:r>
              <a:rPr lang="es-ES" sz="1600" dirty="0" smtClean="0"/>
              <a:t> </a:t>
            </a:r>
            <a:r>
              <a:rPr lang="es-ES" sz="1600" dirty="0" err="1" smtClean="0"/>
              <a:t>bilara</a:t>
            </a:r>
            <a:r>
              <a:rPr lang="es-ES" sz="1600" dirty="0" smtClean="0"/>
              <a:t> </a:t>
            </a:r>
            <a:r>
              <a:rPr lang="es-ES" sz="1600" dirty="0" err="1" smtClean="0"/>
              <a:t>yapisma</a:t>
            </a:r>
            <a:r>
              <a:rPr lang="es-ES" sz="1600" dirty="0" smtClean="0"/>
              <a:t> </a:t>
            </a:r>
            <a:r>
              <a:rPr lang="es-ES" sz="1600" dirty="0" err="1" smtClean="0"/>
              <a:t>apia</a:t>
            </a:r>
            <a:r>
              <a:rPr lang="es-ES" sz="1600" dirty="0" smtClean="0"/>
              <a:t> </a:t>
            </a:r>
            <a:r>
              <a:rPr lang="es-ES" sz="1600" dirty="0" err="1" smtClean="0"/>
              <a:t>sa</a:t>
            </a:r>
            <a:r>
              <a:rPr lang="es-ES" sz="1600" dirty="0" smtClean="0"/>
              <a:t> </a:t>
            </a:r>
            <a:r>
              <a:rPr lang="es-ES" sz="1600" dirty="0" err="1" smtClean="0"/>
              <a:t>kaka</a:t>
            </a:r>
            <a:r>
              <a:rPr lang="es-ES" sz="1600" dirty="0" smtClean="0"/>
              <a:t> </a:t>
            </a:r>
            <a:r>
              <a:rPr lang="es-ES" sz="1600" dirty="0" err="1" smtClean="0"/>
              <a:t>riskamra</a:t>
            </a:r>
            <a:r>
              <a:rPr lang="es-ES" sz="1600" dirty="0" smtClean="0"/>
              <a:t> </a:t>
            </a:r>
            <a:r>
              <a:rPr lang="es-ES" sz="1600" dirty="0" err="1" smtClean="0"/>
              <a:t>sma</a:t>
            </a:r>
            <a:r>
              <a:rPr lang="es-ES" sz="1600" dirty="0" smtClean="0"/>
              <a:t> </a:t>
            </a:r>
            <a:r>
              <a:rPr lang="es-ES" sz="1600" dirty="0" err="1" smtClean="0"/>
              <a:t>pyuara</a:t>
            </a:r>
            <a:r>
              <a:rPr lang="es-ES" sz="1600" dirty="0" smtClean="0"/>
              <a:t> pali </a:t>
            </a:r>
            <a:r>
              <a:rPr lang="es-ES" sz="1600" dirty="0" err="1" smtClean="0"/>
              <a:t>daiwra</a:t>
            </a:r>
            <a:r>
              <a:rPr lang="es-ES" sz="1600" dirty="0" smtClean="0"/>
              <a:t> lupia </a:t>
            </a:r>
            <a:r>
              <a:rPr lang="es-ES" sz="1600" dirty="0" err="1" smtClean="0"/>
              <a:t>nani</a:t>
            </a:r>
            <a:r>
              <a:rPr lang="es-ES" sz="1600" dirty="0" smtClean="0"/>
              <a:t> </a:t>
            </a:r>
            <a:r>
              <a:rPr lang="es-ES" sz="1600" dirty="0" err="1" smtClean="0"/>
              <a:t>kumi</a:t>
            </a:r>
            <a:r>
              <a:rPr lang="es-ES" sz="1600" dirty="0" smtClean="0"/>
              <a:t> </a:t>
            </a:r>
            <a:r>
              <a:rPr lang="es-ES" sz="1600" dirty="0" err="1" smtClean="0"/>
              <a:t>sim</a:t>
            </a:r>
            <a:r>
              <a:rPr lang="es-ES" sz="1600" dirty="0" smtClean="0"/>
              <a:t> </a:t>
            </a:r>
            <a:r>
              <a:rPr lang="es-ES" sz="1600" dirty="0" err="1" smtClean="0"/>
              <a:t>sip</a:t>
            </a:r>
            <a:r>
              <a:rPr lang="es-ES" sz="1600" dirty="0" smtClean="0"/>
              <a:t> </a:t>
            </a:r>
            <a:r>
              <a:rPr lang="es-ES" sz="1600" dirty="0" err="1" smtClean="0"/>
              <a:t>maisamras</a:t>
            </a:r>
            <a:r>
              <a:rPr lang="es-ES" sz="1600" dirty="0" smtClean="0"/>
              <a:t>.</a:t>
            </a:r>
          </a:p>
          <a:p>
            <a:pPr algn="just">
              <a:buFontTx/>
              <a:buBlip>
                <a:blip r:embed="rId3"/>
              </a:buBlip>
              <a:defRPr/>
            </a:pP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smtClean="0"/>
              <a:t> </a:t>
            </a:r>
            <a:r>
              <a:rPr lang="es-ES" sz="1600" dirty="0" err="1" smtClean="0"/>
              <a:t>Saikaia</a:t>
            </a:r>
            <a:r>
              <a:rPr lang="es-ES" sz="1600" dirty="0" smtClean="0"/>
              <a:t> </a:t>
            </a:r>
            <a:r>
              <a:rPr lang="es-ES" sz="1600" dirty="0" err="1" smtClean="0"/>
              <a:t>mangkan</a:t>
            </a:r>
            <a:r>
              <a:rPr lang="es-ES" sz="1600" dirty="0" smtClean="0"/>
              <a:t> </a:t>
            </a:r>
            <a:r>
              <a:rPr lang="es-ES" sz="1600" dirty="0" err="1" smtClean="0"/>
              <a:t>ba</a:t>
            </a:r>
            <a:r>
              <a:rPr lang="es-ES" sz="1600" dirty="0" smtClean="0"/>
              <a:t> </a:t>
            </a:r>
            <a:r>
              <a:rPr lang="es-ES" sz="1600" dirty="0" err="1" smtClean="0"/>
              <a:t>tairi</a:t>
            </a:r>
            <a:r>
              <a:rPr lang="es-ES" sz="1600" dirty="0" smtClean="0"/>
              <a:t> </a:t>
            </a:r>
            <a:r>
              <a:rPr lang="es-ES" sz="1600" dirty="0" err="1" smtClean="0"/>
              <a:t>nani</a:t>
            </a:r>
            <a:r>
              <a:rPr lang="es-ES" sz="1600" dirty="0" smtClean="0"/>
              <a:t> </a:t>
            </a:r>
            <a:r>
              <a:rPr lang="es-ES" sz="1600" dirty="0" err="1" smtClean="0"/>
              <a:t>ikisa</a:t>
            </a:r>
            <a:r>
              <a:rPr lang="es-ES" sz="1600" dirty="0" smtClean="0"/>
              <a:t> </a:t>
            </a:r>
            <a:r>
              <a:rPr lang="es-ES" sz="1600" dirty="0" err="1" smtClean="0"/>
              <a:t>bara</a:t>
            </a:r>
            <a:r>
              <a:rPr lang="es-ES" sz="1600" dirty="0" smtClean="0"/>
              <a:t> </a:t>
            </a:r>
            <a:r>
              <a:rPr lang="es-ES" sz="1600" dirty="0" err="1" smtClean="0"/>
              <a:t>daiwan</a:t>
            </a:r>
            <a:r>
              <a:rPr lang="es-ES" sz="1600" dirty="0" smtClean="0"/>
              <a:t> </a:t>
            </a:r>
            <a:r>
              <a:rPr lang="es-ES" sz="1600" dirty="0" err="1" smtClean="0"/>
              <a:t>papalra</a:t>
            </a:r>
            <a:r>
              <a:rPr lang="es-ES" sz="1600" dirty="0" smtClean="0"/>
              <a:t> lupia </a:t>
            </a:r>
            <a:r>
              <a:rPr lang="es-ES" sz="1600" dirty="0" err="1" smtClean="0"/>
              <a:t>wala</a:t>
            </a:r>
            <a:r>
              <a:rPr lang="es-ES" sz="1600" dirty="0" smtClean="0"/>
              <a:t> </a:t>
            </a:r>
            <a:r>
              <a:rPr lang="es-ES" sz="1600" dirty="0" err="1" smtClean="0"/>
              <a:t>nani</a:t>
            </a:r>
            <a:r>
              <a:rPr lang="es-ES" sz="1600" dirty="0" smtClean="0"/>
              <a:t> </a:t>
            </a:r>
            <a:r>
              <a:rPr lang="es-ES" sz="1600" dirty="0" err="1" smtClean="0"/>
              <a:t>sim</a:t>
            </a:r>
            <a:r>
              <a:rPr lang="es-ES" sz="1600" dirty="0" smtClean="0"/>
              <a:t>: </a:t>
            </a:r>
            <a:r>
              <a:rPr lang="es-ES" sz="1600" dirty="0" err="1" smtClean="0"/>
              <a:t>Aedes</a:t>
            </a:r>
            <a:r>
              <a:rPr lang="es-ES" sz="1600" dirty="0" smtClean="0"/>
              <a:t> (Dengue) </a:t>
            </a:r>
            <a:r>
              <a:rPr lang="es-ES" sz="1600" dirty="0" err="1" smtClean="0"/>
              <a:t>Papalomoyo</a:t>
            </a:r>
            <a:r>
              <a:rPr lang="es-ES" sz="1600" dirty="0" smtClean="0"/>
              <a:t> o </a:t>
            </a:r>
            <a:r>
              <a:rPr lang="es-ES" sz="1600" dirty="0" err="1" smtClean="0"/>
              <a:t>chirizo</a:t>
            </a:r>
            <a:r>
              <a:rPr lang="es-ES" sz="1600" dirty="0" smtClean="0"/>
              <a:t> (Lasa pisa), chinche (</a:t>
            </a:r>
            <a:r>
              <a:rPr lang="es-ES" sz="1600" dirty="0" err="1" smtClean="0"/>
              <a:t>wan</a:t>
            </a:r>
            <a:r>
              <a:rPr lang="es-ES" sz="1600" dirty="0" smtClean="0"/>
              <a:t> </a:t>
            </a:r>
            <a:r>
              <a:rPr lang="es-ES" sz="1600" dirty="0" err="1" smtClean="0"/>
              <a:t>auya</a:t>
            </a:r>
            <a:r>
              <a:rPr lang="es-ES" sz="1600" dirty="0" smtClean="0"/>
              <a:t> </a:t>
            </a:r>
            <a:r>
              <a:rPr lang="es-ES" sz="1600" dirty="0" err="1" smtClean="0"/>
              <a:t>nani</a:t>
            </a:r>
            <a:r>
              <a:rPr lang="es-ES" sz="1600" dirty="0" smtClean="0"/>
              <a:t> </a:t>
            </a:r>
            <a:r>
              <a:rPr lang="es-ES" sz="1600" dirty="0" err="1" smtClean="0"/>
              <a:t>ra</a:t>
            </a:r>
            <a:r>
              <a:rPr lang="es-ES" sz="1600" dirty="0" smtClean="0"/>
              <a:t> </a:t>
            </a:r>
            <a:r>
              <a:rPr lang="es-ES" sz="1600" dirty="0" err="1" smtClean="0"/>
              <a:t>sauhki</a:t>
            </a:r>
            <a:r>
              <a:rPr lang="es-ES" sz="1600" dirty="0" smtClean="0"/>
              <a:t> </a:t>
            </a:r>
            <a:r>
              <a:rPr lang="es-ES" sz="1600" dirty="0" err="1" smtClean="0"/>
              <a:t>ba</a:t>
            </a:r>
            <a:r>
              <a:rPr lang="es-ES" sz="1600" dirty="0" smtClean="0"/>
              <a:t>), </a:t>
            </a:r>
            <a:r>
              <a:rPr lang="es-ES" sz="1600" dirty="0" err="1" smtClean="0"/>
              <a:t>bara</a:t>
            </a:r>
            <a:r>
              <a:rPr lang="es-ES" sz="1600" dirty="0" smtClean="0"/>
              <a:t> </a:t>
            </a:r>
            <a:r>
              <a:rPr lang="es-ES" sz="1600" dirty="0" err="1" smtClean="0"/>
              <a:t>wala</a:t>
            </a:r>
            <a:r>
              <a:rPr lang="es-ES" sz="1600" dirty="0" smtClean="0"/>
              <a:t> </a:t>
            </a:r>
            <a:r>
              <a:rPr lang="es-ES" sz="1600" dirty="0" err="1" smtClean="0"/>
              <a:t>nani</a:t>
            </a:r>
            <a:r>
              <a:rPr lang="es-ES" sz="1600" dirty="0" smtClean="0"/>
              <a:t> </a:t>
            </a:r>
            <a:r>
              <a:rPr lang="es-ES" sz="1600" dirty="0" err="1" smtClean="0"/>
              <a:t>sim</a:t>
            </a:r>
            <a:r>
              <a:rPr lang="es-ES" sz="1600" dirty="0" smtClean="0"/>
              <a:t>. </a:t>
            </a:r>
            <a:endParaRPr lang="es-NI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endParaRPr lang="es-NI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smtClean="0"/>
              <a:t>  </a:t>
            </a:r>
            <a:r>
              <a:rPr lang="es-ES" sz="1600" dirty="0" err="1" smtClean="0"/>
              <a:t>Saikaia</a:t>
            </a:r>
            <a:r>
              <a:rPr lang="es-ES" sz="1600" dirty="0" smtClean="0"/>
              <a:t> </a:t>
            </a:r>
            <a:r>
              <a:rPr lang="es-ES" sz="1600" dirty="0" err="1" smtClean="0"/>
              <a:t>mangkan</a:t>
            </a:r>
            <a:r>
              <a:rPr lang="es-ES" sz="1600" dirty="0" smtClean="0"/>
              <a:t> </a:t>
            </a:r>
            <a:r>
              <a:rPr lang="es-ES" sz="1600" dirty="0" err="1" smtClean="0"/>
              <a:t>ba</a:t>
            </a:r>
            <a:r>
              <a:rPr lang="es-ES" sz="1600" dirty="0" smtClean="0"/>
              <a:t> </a:t>
            </a:r>
            <a:r>
              <a:rPr lang="es-ES" sz="1600" dirty="0" err="1" smtClean="0"/>
              <a:t>aihwa</a:t>
            </a:r>
            <a:r>
              <a:rPr lang="es-ES" sz="1600" dirty="0" smtClean="0"/>
              <a:t> </a:t>
            </a:r>
            <a:r>
              <a:rPr lang="es-ES" sz="1600" dirty="0" err="1" smtClean="0"/>
              <a:t>wabia</a:t>
            </a:r>
            <a:r>
              <a:rPr lang="es-ES" sz="1600" dirty="0" smtClean="0"/>
              <a:t> </a:t>
            </a:r>
            <a:r>
              <a:rPr lang="es-ES" sz="1600" dirty="0" err="1" smtClean="0"/>
              <a:t>sim</a:t>
            </a:r>
            <a:r>
              <a:rPr lang="es-ES" sz="1600" dirty="0" smtClean="0"/>
              <a:t> </a:t>
            </a:r>
            <a:r>
              <a:rPr lang="es-ES" sz="1600" dirty="0" err="1" smtClean="0"/>
              <a:t>wark</a:t>
            </a:r>
            <a:r>
              <a:rPr lang="es-ES" sz="1600" dirty="0" smtClean="0"/>
              <a:t> </a:t>
            </a:r>
            <a:r>
              <a:rPr lang="es-ES" sz="1600" dirty="0" err="1" smtClean="0"/>
              <a:t>takisa</a:t>
            </a:r>
            <a:r>
              <a:rPr lang="es-ES" sz="1600" dirty="0" smtClean="0"/>
              <a:t>, malaria </a:t>
            </a:r>
            <a:r>
              <a:rPr lang="es-ES" sz="1600" dirty="0" err="1" smtClean="0"/>
              <a:t>yabi</a:t>
            </a:r>
            <a:r>
              <a:rPr lang="es-ES" sz="1600" dirty="0" smtClean="0"/>
              <a:t> </a:t>
            </a:r>
            <a:r>
              <a:rPr lang="es-ES" sz="1600" dirty="0" err="1" smtClean="0"/>
              <a:t>daiwra</a:t>
            </a:r>
            <a:r>
              <a:rPr lang="es-ES" sz="1600" dirty="0" smtClean="0"/>
              <a:t> lupia </a:t>
            </a:r>
            <a:r>
              <a:rPr lang="es-ES" sz="1600" dirty="0" err="1" smtClean="0"/>
              <a:t>nanira</a:t>
            </a:r>
            <a:r>
              <a:rPr lang="es-ES" sz="1600" dirty="0" smtClean="0"/>
              <a:t> </a:t>
            </a:r>
            <a:r>
              <a:rPr lang="es-ES" sz="1600" dirty="0" err="1" smtClean="0"/>
              <a:t>kau</a:t>
            </a:r>
            <a:r>
              <a:rPr lang="es-ES" sz="1600" dirty="0" smtClean="0"/>
              <a:t> </a:t>
            </a:r>
            <a:r>
              <a:rPr lang="es-ES" sz="1600" dirty="0" err="1" smtClean="0"/>
              <a:t>pain</a:t>
            </a:r>
            <a:r>
              <a:rPr lang="es-ES" sz="1600" dirty="0" smtClean="0"/>
              <a:t> </a:t>
            </a:r>
            <a:r>
              <a:rPr lang="es-ES" sz="1600" dirty="0" err="1" smtClean="0"/>
              <a:t>ikisa</a:t>
            </a:r>
            <a:r>
              <a:rPr lang="es-ES" sz="1600" dirty="0" smtClean="0"/>
              <a:t>, </a:t>
            </a:r>
            <a:r>
              <a:rPr lang="es-ES" sz="1600" dirty="0" err="1" smtClean="0"/>
              <a:t>diara</a:t>
            </a:r>
            <a:r>
              <a:rPr lang="es-ES" sz="1600" dirty="0" smtClean="0"/>
              <a:t> </a:t>
            </a:r>
            <a:r>
              <a:rPr lang="es-ES" sz="1600" dirty="0" err="1" smtClean="0"/>
              <a:t>wala</a:t>
            </a:r>
            <a:r>
              <a:rPr lang="es-ES" sz="1600" dirty="0" smtClean="0"/>
              <a:t> </a:t>
            </a:r>
            <a:r>
              <a:rPr lang="es-ES" sz="1600" dirty="0" err="1" smtClean="0"/>
              <a:t>nani</a:t>
            </a:r>
            <a:r>
              <a:rPr lang="es-ES" sz="1600" dirty="0" smtClean="0"/>
              <a:t> </a:t>
            </a:r>
            <a:r>
              <a:rPr lang="es-ES" sz="1600" dirty="0" err="1" smtClean="0"/>
              <a:t>ra</a:t>
            </a:r>
            <a:r>
              <a:rPr lang="es-ES" sz="1600" dirty="0" smtClean="0"/>
              <a:t> </a:t>
            </a:r>
            <a:r>
              <a:rPr lang="es-ES" sz="1600" dirty="0" err="1" smtClean="0"/>
              <a:t>sauhkras</a:t>
            </a:r>
            <a:r>
              <a:rPr lang="es-ES" sz="1600" dirty="0" smtClean="0"/>
              <a:t>, </a:t>
            </a:r>
            <a:r>
              <a:rPr lang="es-ES" sz="1600" dirty="0" err="1" smtClean="0"/>
              <a:t>wan</a:t>
            </a:r>
            <a:r>
              <a:rPr lang="es-ES" sz="1600" dirty="0" smtClean="0"/>
              <a:t> taya </a:t>
            </a:r>
            <a:r>
              <a:rPr lang="es-ES" sz="1600" dirty="0" err="1" smtClean="0"/>
              <a:t>nani</a:t>
            </a:r>
            <a:r>
              <a:rPr lang="es-ES" sz="1600" dirty="0" smtClean="0"/>
              <a:t> </a:t>
            </a:r>
            <a:r>
              <a:rPr lang="es-ES" sz="1600" dirty="0" err="1" smtClean="0"/>
              <a:t>ra</a:t>
            </a:r>
            <a:r>
              <a:rPr lang="es-ES" sz="1600" dirty="0" smtClean="0"/>
              <a:t> </a:t>
            </a:r>
            <a:r>
              <a:rPr lang="es-ES" sz="1600" dirty="0" err="1" smtClean="0"/>
              <a:t>sim</a:t>
            </a:r>
            <a:r>
              <a:rPr lang="es-ES" sz="1600" dirty="0" smtClean="0"/>
              <a:t> </a:t>
            </a:r>
            <a:r>
              <a:rPr lang="es-ES" sz="1600" dirty="0" err="1" smtClean="0"/>
              <a:t>diara</a:t>
            </a:r>
            <a:r>
              <a:rPr lang="es-ES" sz="1600" dirty="0" smtClean="0"/>
              <a:t> </a:t>
            </a:r>
            <a:r>
              <a:rPr lang="es-ES" sz="1600" dirty="0" err="1" smtClean="0"/>
              <a:t>munras</a:t>
            </a:r>
            <a:r>
              <a:rPr lang="es-ES" sz="1600" dirty="0" smtClean="0"/>
              <a:t>. </a:t>
            </a:r>
          </a:p>
          <a:p>
            <a:pPr algn="just">
              <a:defRPr/>
            </a:pPr>
            <a:endParaRPr lang="es-NI" sz="1600" dirty="0" smtClean="0"/>
          </a:p>
          <a:p>
            <a:pPr algn="just">
              <a:defRPr/>
            </a:pPr>
            <a:endParaRPr lang="es-NI" sz="1600" dirty="0" smtClean="0"/>
          </a:p>
          <a:p>
            <a:pPr algn="just">
              <a:defRPr/>
            </a:pPr>
            <a:endParaRPr lang="es-NI" sz="1600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916238" y="92075"/>
            <a:ext cx="3095625" cy="6524625"/>
          </a:xfrm>
          <a:prstGeom prst="rect">
            <a:avLst/>
          </a:prstGeom>
          <a:noFill/>
          <a:ln w="76200" cmpd="tri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es-ES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Yamnika</a:t>
            </a:r>
            <a:r>
              <a:rPr lang="es-ES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wala</a:t>
            </a:r>
            <a:r>
              <a:rPr lang="es-ES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nani</a:t>
            </a:r>
            <a:endParaRPr lang="es-ES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ES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smtClean="0"/>
              <a:t>Mana </a:t>
            </a:r>
            <a:r>
              <a:rPr lang="es-ES" sz="1600" dirty="0" err="1" smtClean="0"/>
              <a:t>luha</a:t>
            </a:r>
            <a:r>
              <a:rPr lang="es-ES" sz="1600" dirty="0" smtClean="0"/>
              <a:t> pali </a:t>
            </a:r>
            <a:r>
              <a:rPr lang="es-ES" sz="1600" dirty="0" err="1" smtClean="0"/>
              <a:t>sa</a:t>
            </a: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err="1" smtClean="0"/>
              <a:t>Siika</a:t>
            </a:r>
            <a:r>
              <a:rPr lang="es-ES" sz="1600" dirty="0" smtClean="0"/>
              <a:t> </a:t>
            </a:r>
            <a:r>
              <a:rPr lang="es-ES" sz="1600" dirty="0" err="1" smtClean="0"/>
              <a:t>wala</a:t>
            </a:r>
            <a:r>
              <a:rPr lang="es-ES" sz="1600" dirty="0" smtClean="0"/>
              <a:t> </a:t>
            </a:r>
            <a:r>
              <a:rPr lang="es-ES" sz="1600" dirty="0" err="1" smtClean="0"/>
              <a:t>mangkaia</a:t>
            </a:r>
            <a:r>
              <a:rPr lang="es-ES" sz="1600" dirty="0" smtClean="0"/>
              <a:t> </a:t>
            </a:r>
            <a:r>
              <a:rPr lang="es-ES" sz="1600" dirty="0" err="1" smtClean="0"/>
              <a:t>nit</a:t>
            </a:r>
            <a:r>
              <a:rPr lang="es-ES" sz="1600" dirty="0" smtClean="0"/>
              <a:t> </a:t>
            </a:r>
            <a:r>
              <a:rPr lang="es-ES" sz="1600" dirty="0" err="1" smtClean="0"/>
              <a:t>apia</a:t>
            </a:r>
            <a:r>
              <a:rPr lang="es-ES" sz="1600" dirty="0" smtClean="0"/>
              <a:t> </a:t>
            </a:r>
            <a:r>
              <a:rPr lang="es-ES" sz="1600" dirty="0" err="1" smtClean="0"/>
              <a:t>sa</a:t>
            </a: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smtClean="0"/>
              <a:t>Ridi </a:t>
            </a:r>
            <a:r>
              <a:rPr lang="es-ES" sz="1600" dirty="0" err="1" smtClean="0"/>
              <a:t>balisa</a:t>
            </a:r>
            <a:r>
              <a:rPr lang="es-ES" sz="1600" dirty="0" smtClean="0"/>
              <a:t> </a:t>
            </a:r>
            <a:r>
              <a:rPr lang="es-ES" sz="1600" dirty="0" err="1" smtClean="0"/>
              <a:t>yus</a:t>
            </a:r>
            <a:r>
              <a:rPr lang="es-ES" sz="1600" dirty="0" smtClean="0"/>
              <a:t> </a:t>
            </a:r>
            <a:r>
              <a:rPr lang="es-ES" sz="1600" dirty="0" err="1" smtClean="0"/>
              <a:t>munaia</a:t>
            </a:r>
            <a:r>
              <a:rPr lang="es-ES" sz="1600" dirty="0" smtClean="0"/>
              <a:t> </a:t>
            </a:r>
            <a:r>
              <a:rPr lang="es-ES" sz="1600" dirty="0" err="1" smtClean="0"/>
              <a:t>baman</a:t>
            </a: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err="1" smtClean="0"/>
              <a:t>Kualka</a:t>
            </a:r>
            <a:r>
              <a:rPr lang="es-ES" sz="1600" dirty="0" smtClean="0"/>
              <a:t> </a:t>
            </a:r>
            <a:r>
              <a:rPr lang="es-ES" sz="1600" dirty="0" err="1" smtClean="0"/>
              <a:t>ba</a:t>
            </a:r>
            <a:r>
              <a:rPr lang="es-ES" sz="1600" dirty="0" smtClean="0"/>
              <a:t> </a:t>
            </a:r>
            <a:r>
              <a:rPr lang="es-ES" sz="1600" dirty="0" err="1" smtClean="0"/>
              <a:t>karna</a:t>
            </a:r>
            <a:r>
              <a:rPr lang="es-ES" sz="1600" dirty="0" smtClean="0"/>
              <a:t> </a:t>
            </a:r>
            <a:r>
              <a:rPr lang="es-ES" sz="1600" dirty="0" err="1" smtClean="0"/>
              <a:t>sa</a:t>
            </a:r>
            <a:r>
              <a:rPr lang="es-ES" sz="1600" dirty="0" smtClean="0"/>
              <a:t> </a:t>
            </a:r>
            <a:r>
              <a:rPr lang="es-ES" sz="1600" dirty="0" err="1" smtClean="0"/>
              <a:t>baku</a:t>
            </a:r>
            <a:r>
              <a:rPr lang="es-ES" sz="1600" dirty="0" smtClean="0"/>
              <a:t> </a:t>
            </a:r>
            <a:r>
              <a:rPr lang="es-ES" sz="1600" dirty="0" err="1" smtClean="0"/>
              <a:t>sim</a:t>
            </a:r>
            <a:r>
              <a:rPr lang="es-ES" sz="1600" dirty="0" smtClean="0"/>
              <a:t> </a:t>
            </a:r>
            <a:r>
              <a:rPr lang="es-ES" sz="1600" dirty="0" err="1" smtClean="0"/>
              <a:t>ingni</a:t>
            </a:r>
            <a:r>
              <a:rPr lang="es-ES" sz="1600" dirty="0" smtClean="0"/>
              <a:t> lupia</a:t>
            </a:r>
          </a:p>
          <a:p>
            <a:pPr algn="just">
              <a:buFontTx/>
              <a:buBlip>
                <a:blip r:embed="rId3"/>
              </a:buBlip>
              <a:defRPr/>
            </a:pPr>
            <a:endParaRPr lang="es-ES" sz="1600" dirty="0" smtClean="0"/>
          </a:p>
          <a:p>
            <a:pPr algn="just">
              <a:buFontTx/>
              <a:buBlip>
                <a:blip r:embed="rId3"/>
              </a:buBlip>
              <a:defRPr/>
            </a:pPr>
            <a:r>
              <a:rPr lang="es-ES" sz="1600" dirty="0" err="1" smtClean="0"/>
              <a:t>Saikaia</a:t>
            </a:r>
            <a:r>
              <a:rPr lang="es-ES" sz="1600" dirty="0" smtClean="0"/>
              <a:t> </a:t>
            </a:r>
            <a:r>
              <a:rPr lang="es-ES" sz="1600" dirty="0" err="1" smtClean="0"/>
              <a:t>mangkan</a:t>
            </a:r>
            <a:r>
              <a:rPr lang="es-ES" sz="1600" dirty="0" smtClean="0"/>
              <a:t> </a:t>
            </a:r>
            <a:r>
              <a:rPr lang="es-ES" sz="1600" dirty="0" err="1" smtClean="0"/>
              <a:t>ba</a:t>
            </a:r>
            <a:r>
              <a:rPr lang="es-ES" sz="1600" dirty="0" smtClean="0"/>
              <a:t> </a:t>
            </a:r>
            <a:r>
              <a:rPr lang="es-ES" sz="1600" dirty="0" err="1" smtClean="0"/>
              <a:t>wark</a:t>
            </a:r>
            <a:r>
              <a:rPr lang="es-ES" sz="1600" dirty="0" smtClean="0"/>
              <a:t> </a:t>
            </a:r>
            <a:r>
              <a:rPr lang="es-ES" sz="1600" dirty="0" err="1" smtClean="0"/>
              <a:t>takisa</a:t>
            </a:r>
            <a:r>
              <a:rPr lang="es-ES" sz="1600" dirty="0" smtClean="0"/>
              <a:t> </a:t>
            </a:r>
            <a:r>
              <a:rPr lang="es-ES" sz="1600" dirty="0" err="1" smtClean="0"/>
              <a:t>mani</a:t>
            </a:r>
            <a:r>
              <a:rPr lang="es-ES" sz="1600" dirty="0" smtClean="0"/>
              <a:t> </a:t>
            </a:r>
            <a:r>
              <a:rPr lang="es-ES" sz="1600" dirty="0" err="1" smtClean="0"/>
              <a:t>wal</a:t>
            </a:r>
            <a:r>
              <a:rPr lang="es-ES" sz="1600" dirty="0" smtClean="0"/>
              <a:t> </a:t>
            </a:r>
            <a:r>
              <a:rPr lang="es-ES" sz="1600" dirty="0" err="1" smtClean="0"/>
              <a:t>nani</a:t>
            </a:r>
            <a:endParaRPr lang="es-ES" sz="1600" dirty="0" smtClean="0"/>
          </a:p>
          <a:p>
            <a:pPr algn="just">
              <a:defRPr/>
            </a:pPr>
            <a:endParaRPr lang="es-ES" sz="1600" dirty="0" smtClean="0"/>
          </a:p>
          <a:p>
            <a:pPr algn="just">
              <a:defRPr/>
            </a:pPr>
            <a:endParaRPr lang="es-ES" sz="1600" dirty="0" smtClean="0"/>
          </a:p>
          <a:p>
            <a:pPr algn="just">
              <a:defRPr/>
            </a:pPr>
            <a:endParaRPr lang="es-NI" sz="1600" dirty="0" smtClean="0"/>
          </a:p>
          <a:p>
            <a:pPr algn="just">
              <a:defRPr/>
            </a:pPr>
            <a:endParaRPr lang="es-NI" sz="1600" dirty="0" smtClean="0"/>
          </a:p>
          <a:p>
            <a:pPr algn="just">
              <a:defRPr/>
            </a:pPr>
            <a:endParaRPr lang="es-ES" sz="1600" dirty="0" smtClean="0"/>
          </a:p>
          <a:p>
            <a:pPr algn="just">
              <a:defRPr/>
            </a:pPr>
            <a:endParaRPr lang="es-ES" sz="1200" dirty="0" smtClean="0"/>
          </a:p>
          <a:p>
            <a:pPr algn="just">
              <a:defRPr/>
            </a:pPr>
            <a:endParaRPr lang="es-ES" sz="1200" dirty="0" smtClean="0"/>
          </a:p>
          <a:p>
            <a:pPr algn="just">
              <a:defRPr/>
            </a:pPr>
            <a:endParaRPr lang="es-ES" sz="1200" dirty="0" smtClean="0"/>
          </a:p>
          <a:p>
            <a:pPr algn="just">
              <a:defRPr/>
            </a:pPr>
            <a:endParaRPr lang="es-ES" sz="1200" dirty="0" smtClean="0"/>
          </a:p>
          <a:p>
            <a:pPr algn="just">
              <a:defRPr/>
            </a:pPr>
            <a:endParaRPr lang="es-ES" sz="1000" dirty="0" smtClean="0"/>
          </a:p>
          <a:p>
            <a:pPr algn="just">
              <a:defRPr/>
            </a:pPr>
            <a:r>
              <a:rPr lang="es-ES" sz="1000" dirty="0" err="1" smtClean="0"/>
              <a:t>Pabulika</a:t>
            </a:r>
            <a:r>
              <a:rPr lang="es-ES" sz="1000" dirty="0" smtClean="0"/>
              <a:t> </a:t>
            </a:r>
            <a:r>
              <a:rPr lang="es-ES" sz="1000" dirty="0" err="1" smtClean="0"/>
              <a:t>nani</a:t>
            </a:r>
            <a:r>
              <a:rPr lang="es-ES" sz="1000" dirty="0" smtClean="0"/>
              <a:t> </a:t>
            </a:r>
            <a:r>
              <a:rPr lang="es-ES" sz="1000" dirty="0" err="1" smtClean="0"/>
              <a:t>ba</a:t>
            </a:r>
            <a:r>
              <a:rPr lang="es-ES" sz="1000" dirty="0" smtClean="0"/>
              <a:t> MINSA </a:t>
            </a:r>
            <a:r>
              <a:rPr lang="es-ES" sz="1000" dirty="0" err="1" smtClean="0"/>
              <a:t>buwi</a:t>
            </a:r>
            <a:r>
              <a:rPr lang="es-ES" sz="1000" dirty="0" smtClean="0"/>
              <a:t> </a:t>
            </a:r>
            <a:r>
              <a:rPr lang="es-ES" sz="1000" dirty="0" err="1" smtClean="0"/>
              <a:t>yabisa</a:t>
            </a:r>
            <a:r>
              <a:rPr lang="es-ES" sz="1000" dirty="0" smtClean="0"/>
              <a:t>, “Nicaragua </a:t>
            </a:r>
            <a:r>
              <a:rPr lang="es-ES" sz="1000" dirty="0" err="1" smtClean="0"/>
              <a:t>bilara</a:t>
            </a:r>
            <a:r>
              <a:rPr lang="es-ES" sz="1000" dirty="0" smtClean="0"/>
              <a:t> 37 </a:t>
            </a:r>
            <a:r>
              <a:rPr lang="es-ES" sz="1000" dirty="0" err="1" smtClean="0"/>
              <a:t>municipiu</a:t>
            </a:r>
            <a:r>
              <a:rPr lang="es-ES" sz="1000" dirty="0" smtClean="0"/>
              <a:t> </a:t>
            </a:r>
            <a:r>
              <a:rPr lang="es-ES" sz="1000" dirty="0" err="1" smtClean="0"/>
              <a:t>nanira</a:t>
            </a:r>
            <a:r>
              <a:rPr lang="es-ES" sz="1000" dirty="0" smtClean="0"/>
              <a:t> malaria pura </a:t>
            </a:r>
            <a:r>
              <a:rPr lang="es-ES" sz="1000" dirty="0" err="1" smtClean="0"/>
              <a:t>luwanka</a:t>
            </a:r>
            <a:r>
              <a:rPr lang="es-ES" sz="1000" dirty="0" smtClean="0"/>
              <a:t> </a:t>
            </a:r>
            <a:r>
              <a:rPr lang="es-ES" sz="1000" dirty="0" err="1" smtClean="0"/>
              <a:t>warkka</a:t>
            </a:r>
            <a:r>
              <a:rPr lang="es-ES" sz="1000" dirty="0" smtClean="0"/>
              <a:t> </a:t>
            </a:r>
            <a:r>
              <a:rPr lang="es-ES" sz="1000" dirty="0" err="1" smtClean="0"/>
              <a:t>brih</a:t>
            </a:r>
            <a:r>
              <a:rPr lang="es-ES" sz="1000" dirty="0" smtClean="0"/>
              <a:t> </a:t>
            </a:r>
            <a:r>
              <a:rPr lang="es-ES" sz="1000" dirty="0" err="1" smtClean="0"/>
              <a:t>impaki</a:t>
            </a:r>
            <a:r>
              <a:rPr lang="es-ES" sz="1000" dirty="0" smtClean="0"/>
              <a:t> </a:t>
            </a:r>
            <a:r>
              <a:rPr lang="es-ES" sz="1000" dirty="0" err="1" smtClean="0"/>
              <a:t>ba</a:t>
            </a:r>
            <a:r>
              <a:rPr lang="es-ES" sz="1000" dirty="0" smtClean="0"/>
              <a:t> </a:t>
            </a:r>
            <a:r>
              <a:rPr lang="es-ES" sz="1000" dirty="0" err="1" smtClean="0"/>
              <a:t>wina</a:t>
            </a:r>
            <a:r>
              <a:rPr lang="es-ES" sz="1000" dirty="0" smtClean="0"/>
              <a:t> </a:t>
            </a:r>
            <a:r>
              <a:rPr lang="es-ES" sz="1000" dirty="0" err="1" smtClean="0"/>
              <a:t>lalah</a:t>
            </a:r>
            <a:r>
              <a:rPr lang="es-ES" sz="1000" dirty="0" smtClean="0"/>
              <a:t> </a:t>
            </a:r>
            <a:r>
              <a:rPr lang="es-ES" sz="1000" dirty="0" err="1" smtClean="0"/>
              <a:t>lainkara</a:t>
            </a:r>
            <a:r>
              <a:rPr lang="es-ES" sz="1000" dirty="0" smtClean="0"/>
              <a:t> </a:t>
            </a:r>
            <a:r>
              <a:rPr lang="es-ES" sz="1000" dirty="0" err="1" smtClean="0"/>
              <a:t>tabaikisa</a:t>
            </a:r>
            <a:r>
              <a:rPr lang="es-ES" sz="1000" dirty="0" smtClean="0"/>
              <a:t>”, </a:t>
            </a:r>
            <a:r>
              <a:rPr lang="es-ES" sz="1000" dirty="0" err="1" smtClean="0"/>
              <a:t>bara</a:t>
            </a:r>
            <a:r>
              <a:rPr lang="es-ES" sz="1000" dirty="0" smtClean="0"/>
              <a:t> Federación Red NicaSalud </a:t>
            </a:r>
            <a:r>
              <a:rPr lang="es-ES" sz="1000" dirty="0" err="1" smtClean="0"/>
              <a:t>lalahka</a:t>
            </a:r>
            <a:r>
              <a:rPr lang="es-ES" sz="1000" dirty="0" smtClean="0"/>
              <a:t> </a:t>
            </a:r>
            <a:r>
              <a:rPr lang="es-ES" sz="1000" dirty="0" err="1" smtClean="0"/>
              <a:t>ba</a:t>
            </a:r>
            <a:r>
              <a:rPr lang="es-ES" sz="1000" dirty="0" smtClean="0"/>
              <a:t> suni </a:t>
            </a:r>
            <a:r>
              <a:rPr lang="es-ES" sz="1000" dirty="0" err="1" smtClean="0"/>
              <a:t>tanka</a:t>
            </a:r>
            <a:r>
              <a:rPr lang="es-ES" sz="1000" dirty="0" smtClean="0"/>
              <a:t> </a:t>
            </a:r>
            <a:r>
              <a:rPr lang="es-ES" sz="1000" dirty="0" err="1" smtClean="0"/>
              <a:t>kat</a:t>
            </a:r>
            <a:r>
              <a:rPr lang="es-ES" sz="1000" dirty="0" smtClean="0"/>
              <a:t> </a:t>
            </a:r>
            <a:r>
              <a:rPr lang="es-ES" sz="1000" dirty="0" err="1" smtClean="0"/>
              <a:t>yus</a:t>
            </a:r>
            <a:r>
              <a:rPr lang="es-ES" sz="1000" dirty="0" smtClean="0"/>
              <a:t> </a:t>
            </a:r>
            <a:r>
              <a:rPr lang="es-ES" sz="1000" dirty="0" err="1" smtClean="0"/>
              <a:t>muni</a:t>
            </a:r>
            <a:r>
              <a:rPr lang="es-ES" sz="1000" dirty="0" smtClean="0"/>
              <a:t> </a:t>
            </a:r>
            <a:r>
              <a:rPr lang="es-ES" sz="1000" dirty="0" err="1" smtClean="0"/>
              <a:t>sa</a:t>
            </a:r>
            <a:r>
              <a:rPr lang="es-ES" sz="1000" dirty="0" smtClean="0"/>
              <a:t>.</a:t>
            </a:r>
          </a:p>
          <a:p>
            <a:pPr algn="just">
              <a:defRPr/>
            </a:pPr>
            <a:endParaRPr lang="es-ES" sz="1000" dirty="0"/>
          </a:p>
          <a:p>
            <a:pPr algn="just">
              <a:defRPr/>
            </a:pPr>
            <a:endParaRPr lang="es-ES" sz="1000" dirty="0" smtClean="0"/>
          </a:p>
          <a:p>
            <a:pPr algn="just">
              <a:defRPr/>
            </a:pPr>
            <a:endParaRPr lang="es-ES" sz="1200" dirty="0" smtClean="0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156325" y="82550"/>
            <a:ext cx="2987675" cy="6278563"/>
          </a:xfrm>
          <a:prstGeom prst="rect">
            <a:avLst/>
          </a:prstGeom>
          <a:noFill/>
          <a:ln w="76200" cmpd="tri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endParaRPr lang="es-ES" sz="2000" dirty="0" smtClean="0">
              <a:solidFill>
                <a:srgbClr val="000099"/>
              </a:solidFill>
            </a:endParaRPr>
          </a:p>
          <a:p>
            <a:pPr algn="ctr">
              <a:defRPr/>
            </a:pPr>
            <a:endParaRPr lang="es-ES" sz="2000" dirty="0" smtClean="0">
              <a:solidFill>
                <a:srgbClr val="000099"/>
              </a:solidFill>
            </a:endParaRPr>
          </a:p>
          <a:p>
            <a:pPr algn="ctr">
              <a:defRPr/>
            </a:pPr>
            <a:endParaRPr lang="es-ES" sz="160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s-ES" sz="2000" dirty="0" err="1" smtClean="0">
                <a:solidFill>
                  <a:srgbClr val="FF0000"/>
                </a:solidFill>
              </a:rPr>
              <a:t>Pabula</a:t>
            </a:r>
            <a:r>
              <a:rPr lang="es-ES" sz="2000" dirty="0" smtClean="0">
                <a:solidFill>
                  <a:srgbClr val="000099"/>
                </a:solidFill>
              </a:rPr>
              <a:t> </a:t>
            </a:r>
            <a:r>
              <a:rPr lang="es-ES" sz="2000" dirty="0" err="1" smtClean="0">
                <a:solidFill>
                  <a:srgbClr val="000099"/>
                </a:solidFill>
              </a:rPr>
              <a:t>ba</a:t>
            </a:r>
            <a:r>
              <a:rPr lang="es-ES" sz="2000" dirty="0" smtClean="0">
                <a:solidFill>
                  <a:srgbClr val="000099"/>
                </a:solidFill>
              </a:rPr>
              <a:t> </a:t>
            </a:r>
            <a:r>
              <a:rPr lang="es-ES" sz="2000" dirty="0" err="1" smtClean="0">
                <a:solidFill>
                  <a:srgbClr val="000099"/>
                </a:solidFill>
              </a:rPr>
              <a:t>yus</a:t>
            </a:r>
            <a:r>
              <a:rPr lang="es-ES" sz="2000" dirty="0" smtClean="0">
                <a:solidFill>
                  <a:srgbClr val="000099"/>
                </a:solidFill>
              </a:rPr>
              <a:t> </a:t>
            </a:r>
            <a:r>
              <a:rPr lang="es-ES" sz="2000" dirty="0" err="1" smtClean="0">
                <a:solidFill>
                  <a:srgbClr val="000099"/>
                </a:solidFill>
              </a:rPr>
              <a:t>munisa</a:t>
            </a:r>
            <a:r>
              <a:rPr lang="es-ES" sz="2000" dirty="0" smtClean="0">
                <a:solidFill>
                  <a:srgbClr val="000099"/>
                </a:solidFill>
              </a:rPr>
              <a:t> </a:t>
            </a:r>
            <a:r>
              <a:rPr lang="es-ES" sz="2000" dirty="0" err="1" smtClean="0">
                <a:solidFill>
                  <a:srgbClr val="000099"/>
                </a:solidFill>
              </a:rPr>
              <a:t>pyuara</a:t>
            </a:r>
            <a:r>
              <a:rPr lang="es-ES" sz="2000" dirty="0" smtClean="0">
                <a:solidFill>
                  <a:srgbClr val="000099"/>
                </a:solidFill>
              </a:rPr>
              <a:t> </a:t>
            </a:r>
            <a:r>
              <a:rPr lang="es-ES" sz="2000" dirty="0" smtClean="0">
                <a:solidFill>
                  <a:srgbClr val="FF0000"/>
                </a:solidFill>
              </a:rPr>
              <a:t>malaria</a:t>
            </a:r>
            <a:r>
              <a:rPr lang="es-ES" sz="2000" dirty="0" smtClean="0">
                <a:solidFill>
                  <a:srgbClr val="000099"/>
                </a:solidFill>
              </a:rPr>
              <a:t> </a:t>
            </a:r>
            <a:r>
              <a:rPr lang="es-ES" sz="2000" dirty="0" err="1" smtClean="0">
                <a:solidFill>
                  <a:srgbClr val="000099"/>
                </a:solidFill>
              </a:rPr>
              <a:t>wan</a:t>
            </a:r>
            <a:r>
              <a:rPr lang="es-ES" sz="2000" dirty="0" smtClean="0">
                <a:solidFill>
                  <a:srgbClr val="000099"/>
                </a:solidFill>
              </a:rPr>
              <a:t> </a:t>
            </a:r>
            <a:r>
              <a:rPr lang="es-ES" sz="2000" dirty="0" err="1" smtClean="0">
                <a:solidFill>
                  <a:srgbClr val="000099"/>
                </a:solidFill>
              </a:rPr>
              <a:t>alkras</a:t>
            </a:r>
            <a:endParaRPr lang="es-NI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NI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E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E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ES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es-E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" name="Picture 8" descr="DSC043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420938"/>
            <a:ext cx="1846262" cy="18716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9" descr="PA0600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2" r="7455"/>
          <a:stretch>
            <a:fillRect/>
          </a:stretch>
        </p:blipFill>
        <p:spPr bwMode="auto">
          <a:xfrm>
            <a:off x="3492500" y="3286125"/>
            <a:ext cx="1658938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26" descr="fondo-mundial-lesoto-bruno-abarc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6" r="31856" b="68163"/>
          <a:stretch>
            <a:fillRect/>
          </a:stretch>
        </p:blipFill>
        <p:spPr bwMode="auto">
          <a:xfrm>
            <a:off x="3492500" y="6299200"/>
            <a:ext cx="20161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5" descr="logonic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2" t="11761" r="75879" b="64584"/>
          <a:stretch>
            <a:fillRect/>
          </a:stretch>
        </p:blipFill>
        <p:spPr bwMode="auto">
          <a:xfrm>
            <a:off x="971550" y="5864225"/>
            <a:ext cx="936625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6156325" y="6430963"/>
            <a:ext cx="2987675" cy="40163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Ministerio de Salud</a:t>
            </a:r>
          </a:p>
        </p:txBody>
      </p:sp>
      <p:pic>
        <p:nvPicPr>
          <p:cNvPr id="3083" name="Picture 15" descr="PA06006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37063"/>
            <a:ext cx="2195513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12 CuadroTexto"/>
          <p:cNvSpPr txBox="1">
            <a:spLocks noChangeArrowheads="1"/>
          </p:cNvSpPr>
          <p:nvPr/>
        </p:nvSpPr>
        <p:spPr bwMode="auto">
          <a:xfrm>
            <a:off x="9901238" y="954088"/>
            <a:ext cx="24288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NI" sz="1100">
                <a:solidFill>
                  <a:srgbClr val="0070C0"/>
                </a:solidFill>
              </a:rPr>
              <a:t>Kupia kumi bara asla laka gabamintka</a:t>
            </a:r>
          </a:p>
          <a:p>
            <a:pPr eaLnBrk="1" hangingPunct="1"/>
            <a:r>
              <a:rPr lang="es-NI" sz="1100">
                <a:solidFill>
                  <a:srgbClr val="FF3399"/>
                </a:solidFill>
              </a:rPr>
              <a:t>Tawan ba, prisidint</a:t>
            </a:r>
          </a:p>
        </p:txBody>
      </p:sp>
      <p:sp>
        <p:nvSpPr>
          <p:cNvPr id="3085" name="13 CuadroTexto"/>
          <p:cNvSpPr txBox="1">
            <a:spLocks noChangeArrowheads="1"/>
          </p:cNvSpPr>
          <p:nvPr/>
        </p:nvSpPr>
        <p:spPr bwMode="auto">
          <a:xfrm>
            <a:off x="9501188" y="2714625"/>
            <a:ext cx="3000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NI" sz="1200">
                <a:solidFill>
                  <a:srgbClr val="0070C0"/>
                </a:solidFill>
              </a:rPr>
              <a:t>2011 ASLA LAKA</a:t>
            </a:r>
          </a:p>
          <a:p>
            <a:pPr eaLnBrk="1" hangingPunct="1"/>
            <a:r>
              <a:rPr lang="es-NI" sz="1200">
                <a:solidFill>
                  <a:srgbClr val="0070C0"/>
                </a:solidFill>
              </a:rPr>
              <a:t>SUT YAMNIKA DUKIARA </a:t>
            </a:r>
          </a:p>
        </p:txBody>
      </p:sp>
      <p:pic>
        <p:nvPicPr>
          <p:cNvPr id="3086" name="0 Imagen" descr="topPapeleria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15888"/>
            <a:ext cx="29876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93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DSC06468"/>
          <p:cNvPicPr>
            <a:picLocks noChangeAspect="1" noChangeArrowheads="1"/>
          </p:cNvPicPr>
          <p:nvPr/>
        </p:nvPicPr>
        <p:blipFill>
          <a:blip r:embed="rId2">
            <a:lum bright="46000" contrast="-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07950" y="57150"/>
            <a:ext cx="3024188" cy="5262563"/>
          </a:xfrm>
          <a:prstGeom prst="rect">
            <a:avLst/>
          </a:prstGeom>
          <a:noFill/>
          <a:ln w="76200" cmpd="tri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¿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Pabula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nahki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wark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takisa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?</a:t>
            </a:r>
            <a:r>
              <a:rPr lang="es-E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 err="1">
                <a:latin typeface="+mn-lt"/>
                <a:cs typeface="+mn-cs"/>
              </a:rPr>
              <a:t>Tairi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nani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tihmia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taim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upla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talia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plikisa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diaia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dukiara</a:t>
            </a:r>
            <a:r>
              <a:rPr lang="es-ES" sz="1600" dirty="0">
                <a:latin typeface="+mn-lt"/>
                <a:cs typeface="+mn-cs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latin typeface="+mn-lt"/>
                <a:cs typeface="+mn-cs"/>
              </a:rPr>
              <a:t/>
            </a:r>
            <a:br>
              <a:rPr lang="es-ES" sz="1600" dirty="0">
                <a:latin typeface="+mn-lt"/>
                <a:cs typeface="+mn-cs"/>
              </a:rPr>
            </a:b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 err="1">
                <a:latin typeface="+mn-lt"/>
                <a:cs typeface="+mn-cs"/>
              </a:rPr>
              <a:t>Upla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yapi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apia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kaka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ris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taki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pliki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auya</a:t>
            </a:r>
            <a:r>
              <a:rPr lang="es-ES" sz="1600" dirty="0">
                <a:latin typeface="+mn-lt"/>
                <a:cs typeface="+mn-cs"/>
              </a:rPr>
              <a:t>, </a:t>
            </a:r>
            <a:r>
              <a:rPr lang="es-ES" sz="1600" dirty="0" err="1">
                <a:latin typeface="+mn-lt"/>
                <a:cs typeface="+mn-cs"/>
              </a:rPr>
              <a:t>samaia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dukiara</a:t>
            </a:r>
            <a:r>
              <a:rPr lang="es-ES" sz="1600" dirty="0">
                <a:latin typeface="+mn-lt"/>
                <a:cs typeface="+mn-cs"/>
              </a:rPr>
              <a:t>, Kuna </a:t>
            </a:r>
            <a:r>
              <a:rPr lang="es-ES" sz="1600" dirty="0" err="1">
                <a:latin typeface="+mn-lt"/>
                <a:cs typeface="+mn-cs"/>
              </a:rPr>
              <a:t>pabula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wan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b="1" dirty="0" err="1">
                <a:latin typeface="+mn-lt"/>
                <a:cs typeface="+mn-cs"/>
              </a:rPr>
              <a:t>kaina</a:t>
            </a:r>
            <a:r>
              <a:rPr lang="es-ES" sz="1600" b="1" dirty="0">
                <a:latin typeface="+mn-lt"/>
                <a:cs typeface="+mn-cs"/>
              </a:rPr>
              <a:t> </a:t>
            </a:r>
            <a:r>
              <a:rPr lang="es-ES" sz="1600" b="1" dirty="0" err="1">
                <a:latin typeface="+mn-lt"/>
                <a:cs typeface="+mn-cs"/>
              </a:rPr>
              <a:t>kahbisa</a:t>
            </a:r>
            <a:r>
              <a:rPr lang="es-ES" sz="1600" dirty="0">
                <a:latin typeface="+mn-lt"/>
                <a:cs typeface="+mn-cs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latin typeface="+mn-lt"/>
                <a:cs typeface="+mn-cs"/>
              </a:rPr>
              <a:t/>
            </a:r>
            <a:br>
              <a:rPr lang="es-ES" sz="1600" dirty="0">
                <a:latin typeface="+mn-lt"/>
                <a:cs typeface="+mn-cs"/>
              </a:rPr>
            </a:b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 err="1">
                <a:latin typeface="+mn-lt"/>
                <a:cs typeface="+mn-cs"/>
              </a:rPr>
              <a:t>Tairi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pabula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ra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ulisa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bara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saikaia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mangkan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tairika</a:t>
            </a:r>
            <a:r>
              <a:rPr lang="es-ES" sz="1600" dirty="0">
                <a:latin typeface="+mn-lt"/>
                <a:cs typeface="+mn-cs"/>
              </a:rPr>
              <a:t> mina lupia </a:t>
            </a:r>
            <a:r>
              <a:rPr lang="es-ES" sz="1600" dirty="0" err="1">
                <a:latin typeface="+mn-lt"/>
                <a:cs typeface="+mn-cs"/>
              </a:rPr>
              <a:t>bakku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mahka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wina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ra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dimisa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bara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isti</a:t>
            </a:r>
            <a:r>
              <a:rPr lang="es-ES" sz="1600" dirty="0">
                <a:latin typeface="+mn-lt"/>
                <a:cs typeface="+mn-cs"/>
              </a:rPr>
              <a:t> pali </a:t>
            </a:r>
            <a:r>
              <a:rPr lang="es-ES" sz="1600" dirty="0" err="1">
                <a:latin typeface="+mn-lt"/>
                <a:cs typeface="+mn-cs"/>
              </a:rPr>
              <a:t>ai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warkka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daukuya</a:t>
            </a:r>
            <a:r>
              <a:rPr lang="es-ES" sz="1600" dirty="0">
                <a:latin typeface="+mn-lt"/>
                <a:cs typeface="+mn-cs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>
                <a:latin typeface="+mn-lt"/>
                <a:cs typeface="+mn-cs"/>
              </a:rPr>
              <a:t/>
            </a:r>
            <a:br>
              <a:rPr lang="es-ES" sz="1600" dirty="0">
                <a:latin typeface="+mn-lt"/>
                <a:cs typeface="+mn-cs"/>
              </a:rPr>
            </a:b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 err="1">
                <a:latin typeface="+mn-lt"/>
                <a:cs typeface="+mn-cs"/>
              </a:rPr>
              <a:t>Ninkara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tairi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kahwi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pruwisa</a:t>
            </a:r>
            <a:r>
              <a:rPr lang="es-ES" sz="1600" dirty="0">
                <a:latin typeface="+mn-lt"/>
                <a:cs typeface="+mn-cs"/>
              </a:rPr>
              <a:t>.</a:t>
            </a:r>
          </a:p>
        </p:txBody>
      </p:sp>
      <p:sp>
        <p:nvSpPr>
          <p:cNvPr id="2052" name="AutoShape 15"/>
          <p:cNvSpPr>
            <a:spLocks noChangeArrowheads="1"/>
          </p:cNvSpPr>
          <p:nvPr/>
        </p:nvSpPr>
        <p:spPr bwMode="auto">
          <a:xfrm>
            <a:off x="1546225" y="1125538"/>
            <a:ext cx="288925" cy="574675"/>
          </a:xfrm>
          <a:prstGeom prst="downArrow">
            <a:avLst>
              <a:gd name="adj1" fmla="val 50000"/>
              <a:gd name="adj2" fmla="val 49725"/>
            </a:avLst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2053" name="AutoShape 16"/>
          <p:cNvSpPr>
            <a:spLocks noChangeArrowheads="1"/>
          </p:cNvSpPr>
          <p:nvPr/>
        </p:nvSpPr>
        <p:spPr bwMode="auto">
          <a:xfrm>
            <a:off x="1571625" y="2571750"/>
            <a:ext cx="271463" cy="614363"/>
          </a:xfrm>
          <a:prstGeom prst="downArrow">
            <a:avLst>
              <a:gd name="adj1" fmla="val 50000"/>
              <a:gd name="adj2" fmla="val 56579"/>
            </a:avLst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2054" name="AutoShape 17"/>
          <p:cNvSpPr>
            <a:spLocks noChangeArrowheads="1"/>
          </p:cNvSpPr>
          <p:nvPr/>
        </p:nvSpPr>
        <p:spPr bwMode="auto">
          <a:xfrm>
            <a:off x="1571625" y="4286250"/>
            <a:ext cx="288925" cy="685800"/>
          </a:xfrm>
          <a:prstGeom prst="downArrow">
            <a:avLst>
              <a:gd name="adj1" fmla="val 50000"/>
              <a:gd name="adj2" fmla="val 59341"/>
            </a:avLst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3419475" y="115888"/>
            <a:ext cx="2736850" cy="4032250"/>
          </a:xfrm>
          <a:prstGeom prst="rect">
            <a:avLst/>
          </a:prstGeom>
          <a:noFill/>
          <a:ln w="76200" cmpd="tri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Nahki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yus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munaia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tanka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nani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Pabula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kau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yus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munras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kainara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aitani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sa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watlika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wina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sakaia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bara</a:t>
            </a:r>
            <a:r>
              <a:rPr lang="es-ES" sz="1600" dirty="0">
                <a:latin typeface="+mn-lt"/>
                <a:cs typeface="+mn-cs"/>
              </a:rPr>
              <a:t> 6 </a:t>
            </a:r>
            <a:r>
              <a:rPr lang="es-ES" sz="1600" dirty="0" err="1">
                <a:latin typeface="+mn-lt"/>
                <a:cs typeface="+mn-cs"/>
              </a:rPr>
              <a:t>awar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kum</a:t>
            </a:r>
            <a:r>
              <a:rPr lang="es-ES" sz="1600" dirty="0">
                <a:latin typeface="+mn-lt"/>
                <a:cs typeface="+mn-cs"/>
              </a:rPr>
              <a:t> pasara </a:t>
            </a:r>
            <a:r>
              <a:rPr lang="es-ES" sz="1600" dirty="0" err="1">
                <a:latin typeface="+mn-lt"/>
                <a:cs typeface="+mn-cs"/>
              </a:rPr>
              <a:t>swiaia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sa.</a:t>
            </a:r>
            <a:r>
              <a:rPr lang="es-ES" sz="1600" dirty="0">
                <a:latin typeface="+mn-lt"/>
                <a:cs typeface="+mn-cs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NI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Kiama</a:t>
            </a:r>
            <a:r>
              <a:rPr lang="es-ES" sz="1600" dirty="0">
                <a:latin typeface="+mn-lt"/>
                <a:cs typeface="+mn-cs"/>
              </a:rPr>
              <a:t> lupia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ra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wilki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pain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pamaia</a:t>
            </a: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Tairi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nani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dimbia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apia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dukiara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pabula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mahta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ba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pain</a:t>
            </a:r>
            <a:r>
              <a:rPr lang="es-ES" sz="1600" dirty="0">
                <a:latin typeface="+mn-lt"/>
                <a:cs typeface="+mn-cs"/>
              </a:rPr>
              <a:t> </a:t>
            </a:r>
            <a:r>
              <a:rPr lang="es-ES" sz="1600" dirty="0" err="1">
                <a:latin typeface="+mn-lt"/>
                <a:cs typeface="+mn-cs"/>
              </a:rPr>
              <a:t>tukuskaia</a:t>
            </a:r>
            <a:r>
              <a:rPr lang="es-ES" sz="1600" dirty="0">
                <a:latin typeface="+mn-lt"/>
                <a:cs typeface="+mn-cs"/>
              </a:rPr>
              <a:t>. </a:t>
            </a: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6372225" y="188913"/>
            <a:ext cx="2592388" cy="4462462"/>
          </a:xfrm>
          <a:prstGeom prst="rect">
            <a:avLst/>
          </a:prstGeom>
          <a:noFill/>
          <a:ln w="76200" cmpd="tri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¿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Nahki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main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kaikaia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s-ES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</a:t>
            </a:r>
            <a:r>
              <a:rPr lang="es-ES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?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271463" algn="l"/>
              </a:tabLst>
              <a:defRPr/>
            </a:pPr>
            <a:endParaRPr lang="es-ES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tabLst>
                <a:tab pos="271463" algn="l"/>
              </a:tabLst>
              <a:defRPr/>
            </a:pPr>
            <a:r>
              <a:rPr lang="es-ES" dirty="0" err="1">
                <a:latin typeface="+mn-lt"/>
                <a:cs typeface="+mn-cs"/>
              </a:rPr>
              <a:t>Trai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muns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klin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brikaia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baku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lika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uba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minit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ra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tuskaia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apia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kabia</a:t>
            </a:r>
            <a:r>
              <a:rPr lang="es-ES" dirty="0">
                <a:latin typeface="+mn-lt"/>
                <a:cs typeface="+mn-cs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tabLst>
                <a:tab pos="271463" algn="l"/>
              </a:tabLst>
              <a:defRPr/>
            </a:pPr>
            <a:endParaRPr lang="es-ES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tabLst>
                <a:tab pos="271463" algn="l"/>
              </a:tabLst>
              <a:defRPr/>
            </a:pPr>
            <a:r>
              <a:rPr lang="es-ES" dirty="0" err="1">
                <a:latin typeface="+mn-lt"/>
                <a:cs typeface="+mn-cs"/>
              </a:rPr>
              <a:t>Tuskan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ba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ninkara</a:t>
            </a:r>
            <a:r>
              <a:rPr lang="es-ES" dirty="0">
                <a:latin typeface="+mn-lt"/>
                <a:cs typeface="+mn-cs"/>
              </a:rPr>
              <a:t> dista </a:t>
            </a:r>
            <a:r>
              <a:rPr lang="es-ES" dirty="0" err="1">
                <a:latin typeface="+mn-lt"/>
                <a:cs typeface="+mn-cs"/>
              </a:rPr>
              <a:t>kum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ra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lakaia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sa.</a:t>
            </a:r>
            <a:endParaRPr lang="es-ES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tabLst>
                <a:tab pos="271463" algn="l"/>
              </a:tabLst>
              <a:defRPr/>
            </a:pPr>
            <a:endParaRPr lang="es-ES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tabLst>
                <a:tab pos="271463" algn="l"/>
              </a:tabLst>
              <a:defRPr/>
            </a:pPr>
            <a:r>
              <a:rPr lang="es-ES" dirty="0" err="1">
                <a:latin typeface="+mn-lt"/>
                <a:cs typeface="+mn-cs"/>
              </a:rPr>
              <a:t>Pabula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ba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utla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kat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tuskaia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sa</a:t>
            </a:r>
            <a:r>
              <a:rPr lang="es-ES" dirty="0">
                <a:latin typeface="+mn-lt"/>
                <a:cs typeface="+mn-cs"/>
              </a:rPr>
              <a:t>, </a:t>
            </a:r>
            <a:r>
              <a:rPr lang="es-ES" dirty="0" err="1">
                <a:latin typeface="+mn-lt"/>
                <a:cs typeface="+mn-cs"/>
              </a:rPr>
              <a:t>awala</a:t>
            </a:r>
            <a:r>
              <a:rPr lang="es-ES" dirty="0">
                <a:latin typeface="+mn-lt"/>
                <a:cs typeface="+mn-cs"/>
              </a:rPr>
              <a:t>, </a:t>
            </a:r>
            <a:r>
              <a:rPr lang="es-ES" dirty="0" err="1">
                <a:latin typeface="+mn-lt"/>
                <a:cs typeface="+mn-cs"/>
              </a:rPr>
              <a:t>lakun</a:t>
            </a:r>
            <a:r>
              <a:rPr lang="es-ES" dirty="0">
                <a:latin typeface="+mn-lt"/>
                <a:cs typeface="+mn-cs"/>
              </a:rPr>
              <a:t>, </a:t>
            </a:r>
            <a:r>
              <a:rPr lang="es-ES" dirty="0" err="1">
                <a:latin typeface="+mn-lt"/>
                <a:cs typeface="+mn-cs"/>
              </a:rPr>
              <a:t>li</a:t>
            </a:r>
            <a:r>
              <a:rPr lang="es-ES" dirty="0">
                <a:latin typeface="+mn-lt"/>
                <a:cs typeface="+mn-cs"/>
              </a:rPr>
              <a:t> karma, </a:t>
            </a:r>
            <a:r>
              <a:rPr lang="es-ES" dirty="0" err="1">
                <a:latin typeface="+mn-lt"/>
                <a:cs typeface="+mn-cs"/>
              </a:rPr>
              <a:t>tingni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nanira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apia</a:t>
            </a:r>
            <a:r>
              <a:rPr lang="es-ES" dirty="0">
                <a:latin typeface="+mn-lt"/>
                <a:cs typeface="+mn-cs"/>
              </a:rPr>
              <a:t>  kan </a:t>
            </a:r>
            <a:r>
              <a:rPr lang="es-ES" dirty="0" err="1">
                <a:latin typeface="+mn-lt"/>
                <a:cs typeface="+mn-cs"/>
              </a:rPr>
              <a:t>sipsa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li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ba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sauhkaia</a:t>
            </a:r>
            <a:r>
              <a:rPr lang="es-ES" dirty="0">
                <a:latin typeface="+mn-lt"/>
                <a:cs typeface="+mn-cs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tabLst>
                <a:tab pos="271463" algn="l"/>
              </a:tabLst>
              <a:defRPr/>
            </a:pPr>
            <a:endParaRPr lang="es-ES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tabLst>
                <a:tab pos="271463" algn="l"/>
              </a:tabLst>
              <a:defRPr/>
            </a:pPr>
            <a:r>
              <a:rPr lang="es-ES" dirty="0" err="1">
                <a:latin typeface="+mn-lt"/>
                <a:cs typeface="+mn-cs"/>
              </a:rPr>
              <a:t>Pabula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ba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wal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inska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alkaia</a:t>
            </a:r>
            <a:r>
              <a:rPr lang="es-ES" dirty="0">
                <a:latin typeface="+mn-lt"/>
                <a:cs typeface="+mn-cs"/>
              </a:rPr>
              <a:t> </a:t>
            </a:r>
            <a:r>
              <a:rPr lang="es-ES" dirty="0" err="1">
                <a:latin typeface="+mn-lt"/>
                <a:cs typeface="+mn-cs"/>
              </a:rPr>
              <a:t>apia</a:t>
            </a:r>
            <a:r>
              <a:rPr lang="es-ES" dirty="0">
                <a:latin typeface="+mn-lt"/>
                <a:cs typeface="+mn-cs"/>
              </a:rPr>
              <a:t>.</a:t>
            </a:r>
          </a:p>
        </p:txBody>
      </p:sp>
      <p:pic>
        <p:nvPicPr>
          <p:cNvPr id="17" name="Picture 16" descr="anophel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721" y="5434806"/>
            <a:ext cx="1462827" cy="1234282"/>
          </a:xfrm>
          <a:prstGeom prst="ellipse">
            <a:avLst/>
          </a:prstGeom>
        </p:spPr>
      </p:pic>
      <p:sp>
        <p:nvSpPr>
          <p:cNvPr id="2058" name="AutoShape 11"/>
          <p:cNvSpPr>
            <a:spLocks noChangeArrowheads="1"/>
          </p:cNvSpPr>
          <p:nvPr/>
        </p:nvSpPr>
        <p:spPr bwMode="auto">
          <a:xfrm>
            <a:off x="1331913" y="6019800"/>
            <a:ext cx="719137" cy="6492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8032" y="17246"/>
                </a:moveTo>
                <a:cubicBezTo>
                  <a:pt x="19613" y="15471"/>
                  <a:pt x="20488" y="13177"/>
                  <a:pt x="20488" y="10800"/>
                </a:cubicBezTo>
                <a:cubicBezTo>
                  <a:pt x="20488" y="5449"/>
                  <a:pt x="16150" y="1112"/>
                  <a:pt x="10800" y="1112"/>
                </a:cubicBezTo>
                <a:cubicBezTo>
                  <a:pt x="8422" y="1111"/>
                  <a:pt x="6128" y="1986"/>
                  <a:pt x="4353" y="3567"/>
                </a:cubicBezTo>
                <a:lnTo>
                  <a:pt x="18032" y="17246"/>
                </a:lnTo>
                <a:close/>
                <a:moveTo>
                  <a:pt x="3567" y="4353"/>
                </a:moveTo>
                <a:cubicBezTo>
                  <a:pt x="1986" y="6128"/>
                  <a:pt x="1112" y="8422"/>
                  <a:pt x="1112" y="10799"/>
                </a:cubicBezTo>
                <a:cubicBezTo>
                  <a:pt x="1112" y="16150"/>
                  <a:pt x="5449" y="20488"/>
                  <a:pt x="10800" y="20488"/>
                </a:cubicBezTo>
                <a:cubicBezTo>
                  <a:pt x="13177" y="20488"/>
                  <a:pt x="15471" y="19613"/>
                  <a:pt x="17246" y="18032"/>
                </a:cubicBezTo>
                <a:lnTo>
                  <a:pt x="3567" y="435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NI"/>
          </a:p>
        </p:txBody>
      </p:sp>
      <p:pic>
        <p:nvPicPr>
          <p:cNvPr id="2059" name="Picture 15" descr="DSC0646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4292600"/>
            <a:ext cx="1646237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37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FOTOS WASPAM ABRIL 2011\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16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FOTOS WASPAM ABRIL 2011\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9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Julio Rosales\Documents\FOTOS ACTIVIDADES\FOTOS MESA MALARIA\MEDICACION\DSC008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55976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Julio Rosales\Documents\FOTOS ACTIVIDADES\FOTOS MESA MALARIA\MEDICACION\DSC008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690" y="0"/>
            <a:ext cx="478931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Julio Rosales\Documents\FOTOS ACTIVIDADES\FOTOS MESA MALARIA\MEDICACION\DSC008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4499992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Julio Rosales\Documents\FOTOS ACTIVIDADES\FOTOS MESA MALARIA\MEDICACION\DSC009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39970"/>
            <a:ext cx="4644008" cy="331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3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ulio Rosales\Desktop\afiche_mal_miskito_3008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798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Julio Rosales\Desktop\afiche_mal_miskito_1711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1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79512" y="404664"/>
            <a:ext cx="885698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NI" sz="28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La Región Autónoma del Atlántico Norte (RAAN) es la de mayor transmisión de Malaria en Nicaragua, concentrando a finales del año 2013, el 83% del total de los casos positivos y el 96% de los casos por </a:t>
            </a:r>
            <a:r>
              <a:rPr lang="es-NI" sz="2800" i="1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P. </a:t>
            </a:r>
            <a:r>
              <a:rPr lang="es-NI" sz="2800" i="1" dirty="0" err="1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falciparum</a:t>
            </a:r>
            <a:r>
              <a:rPr lang="es-NI" sz="28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.</a:t>
            </a:r>
          </a:p>
          <a:p>
            <a:pPr algn="just"/>
            <a:endParaRPr lang="es-NI" sz="1200" dirty="0">
              <a:solidFill>
                <a:srgbClr val="FF0000"/>
              </a:solidFill>
              <a:latin typeface="Arial Rounded MT Bold" pitchFamily="34" charset="0"/>
              <a:ea typeface="+mj-ea"/>
              <a:cs typeface="+mj-cs"/>
            </a:endParaRPr>
          </a:p>
          <a:p>
            <a:pPr algn="just"/>
            <a:r>
              <a:rPr lang="es-NI" sz="28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Esta región es la que concentra la mayor cantidad de población indígena del país, siendo en su mayoría de la etnia </a:t>
            </a:r>
            <a:r>
              <a:rPr lang="es-NI" sz="2800" dirty="0" err="1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miskita</a:t>
            </a:r>
            <a:r>
              <a:rPr lang="es-NI" sz="28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, y </a:t>
            </a:r>
            <a:r>
              <a:rPr lang="es-NI" sz="2800" dirty="0" err="1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mayagnas</a:t>
            </a:r>
            <a:r>
              <a:rPr lang="es-NI" sz="28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.</a:t>
            </a:r>
          </a:p>
          <a:p>
            <a:pPr algn="just"/>
            <a:endParaRPr lang="es-NI" sz="1200" dirty="0" smtClean="0">
              <a:solidFill>
                <a:srgbClr val="FF0000"/>
              </a:solidFill>
              <a:latin typeface="Arial Rounded MT Bold" pitchFamily="34" charset="0"/>
              <a:ea typeface="+mj-ea"/>
              <a:cs typeface="+mj-cs"/>
            </a:endParaRPr>
          </a:p>
          <a:p>
            <a:pPr algn="just"/>
            <a:r>
              <a:rPr lang="es-NI" sz="28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Existe una alta concentración de esta población en comunidades a lo largo del Río Coco, fronterizo con la hermana República de Honduras, zona de la </a:t>
            </a:r>
            <a:r>
              <a:rPr lang="es-NI" sz="2800" dirty="0" err="1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Mosquitia</a:t>
            </a:r>
            <a:r>
              <a:rPr lang="es-NI" sz="28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.</a:t>
            </a:r>
          </a:p>
          <a:p>
            <a:endParaRPr lang="es-NI" sz="3200" dirty="0"/>
          </a:p>
        </p:txBody>
      </p:sp>
    </p:spTree>
    <p:extLst>
      <p:ext uri="{BB962C8B-B14F-4D97-AF65-F5344CB8AC3E}">
        <p14:creationId xmlns:p14="http://schemas.microsoft.com/office/powerpoint/2010/main" val="964254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Julio Rosales\Documents\FOTOS ACTIVIDADES\FOTOS MESA MALARIA\ROCIADO-ULV\DSC008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261" y="21634"/>
            <a:ext cx="4408119" cy="319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Julio Rosales\Documents\FOTOS ACTIVIDADES\FOTOS MESA MALARIA\ROCIADO-ULV\DSC008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4" y="35543"/>
            <a:ext cx="4736075" cy="317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Julio Rosales\Documents\FOTOS ACTIVIDADES\FOTOS MESA MALARIA\ROCIADO-ULV\DSC008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3650"/>
            <a:ext cx="4640064" cy="364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Julio Rosales\Documents\FOTOS ACTIVIDADES\FOTOS MESA MALARIA\ROCIADO-ULV\DSC0076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064" y="3213650"/>
            <a:ext cx="4509316" cy="364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29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FOTOS WASPAM ABRIL 2011\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987824" y="5890325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4800" dirty="0" smtClean="0">
                <a:solidFill>
                  <a:srgbClr val="FFFF00"/>
                </a:solidFill>
                <a:latin typeface="Lucida Handwriting" pitchFamily="66" charset="0"/>
              </a:rPr>
              <a:t>GRACIAS</a:t>
            </a:r>
            <a:endParaRPr lang="es-NI" sz="4800" dirty="0">
              <a:solidFill>
                <a:srgbClr val="FFFF00"/>
              </a:solidFill>
              <a:latin typeface="Lucida Handwriting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" t="2749" r="2501" b="3172"/>
          <a:stretch/>
        </p:blipFill>
        <p:spPr>
          <a:xfrm>
            <a:off x="251520" y="692696"/>
            <a:ext cx="8640960" cy="6057528"/>
          </a:xfr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144016"/>
            <a:ext cx="9144000" cy="69269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s-ES_tradnl" sz="2800" kern="0" dirty="0" smtClean="0"/>
              <a:t>Situación de la malaria por estratos, 2010-2012</a:t>
            </a:r>
            <a:endParaRPr lang="es-ES_tradnl" sz="2800" kern="0" dirty="0"/>
          </a:p>
        </p:txBody>
      </p:sp>
    </p:spTree>
    <p:extLst>
      <p:ext uri="{BB962C8B-B14F-4D97-AF65-F5344CB8AC3E}">
        <p14:creationId xmlns:p14="http://schemas.microsoft.com/office/powerpoint/2010/main" val="49211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79512" y="404664"/>
            <a:ext cx="8856984" cy="628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NI" sz="32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Características </a:t>
            </a:r>
            <a:r>
              <a:rPr lang="es-NI" sz="3200" dirty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de la </a:t>
            </a:r>
            <a:r>
              <a:rPr lang="es-NI" sz="3200" dirty="0" smtClean="0">
                <a:solidFill>
                  <a:srgbClr val="FF0000"/>
                </a:solidFill>
                <a:latin typeface="Arial Rounded MT Bold" pitchFamily="34" charset="0"/>
                <a:ea typeface="+mj-ea"/>
                <a:cs typeface="+mj-cs"/>
              </a:rPr>
              <a:t>Zona: </a:t>
            </a:r>
          </a:p>
          <a:p>
            <a:pPr algn="just"/>
            <a:endParaRPr lang="es-NI" sz="1500" dirty="0" smtClean="0">
              <a:solidFill>
                <a:srgbClr val="FF0000"/>
              </a:solidFill>
              <a:latin typeface="Arial Rounded MT Bold" pitchFamily="34" charset="0"/>
              <a:ea typeface="+mj-ea"/>
              <a:cs typeface="+mj-cs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solidFill>
                  <a:prstClr val="black"/>
                </a:solidFill>
                <a:latin typeface="Arial Rounded MT Bold" pitchFamily="34" charset="0"/>
              </a:rPr>
              <a:t>Comunidades alejadas y de difícil acceso.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solidFill>
                  <a:srgbClr val="F79646">
                    <a:lumMod val="50000"/>
                  </a:srgbClr>
                </a:solidFill>
                <a:latin typeface="Arial Rounded MT Bold" pitchFamily="34" charset="0"/>
              </a:rPr>
              <a:t>Limitado acceso </a:t>
            </a:r>
            <a:r>
              <a:rPr lang="es-NI" sz="2400" dirty="0">
                <a:solidFill>
                  <a:srgbClr val="F79646">
                    <a:lumMod val="50000"/>
                  </a:srgbClr>
                </a:solidFill>
                <a:latin typeface="Arial Rounded MT Bold" pitchFamily="34" charset="0"/>
              </a:rPr>
              <a:t>a los servicios de </a:t>
            </a:r>
            <a:r>
              <a:rPr lang="es-NI" sz="2400" dirty="0" smtClean="0">
                <a:solidFill>
                  <a:srgbClr val="F79646">
                    <a:lumMod val="50000"/>
                  </a:srgbClr>
                </a:solidFill>
                <a:latin typeface="Arial Rounded MT Bold" pitchFamily="34" charset="0"/>
              </a:rPr>
              <a:t>salud.</a:t>
            </a:r>
            <a:endParaRPr lang="es-NI" sz="2400" dirty="0">
              <a:solidFill>
                <a:srgbClr val="F79646">
                  <a:lumMod val="50000"/>
                </a:srgbClr>
              </a:solidFill>
              <a:latin typeface="Arial Rounded MT Bold" pitchFamily="34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solidFill>
                  <a:srgbClr val="00B050"/>
                </a:solidFill>
                <a:latin typeface="Arial Rounded MT Bold" pitchFamily="34" charset="0"/>
              </a:rPr>
              <a:t>Alta movilización </a:t>
            </a:r>
            <a:r>
              <a:rPr lang="es-NI" sz="2400" dirty="0">
                <a:solidFill>
                  <a:srgbClr val="00B050"/>
                </a:solidFill>
                <a:latin typeface="Arial Rounded MT Bold" pitchFamily="34" charset="0"/>
              </a:rPr>
              <a:t>y </a:t>
            </a:r>
            <a:r>
              <a:rPr lang="es-NI" sz="2400" dirty="0" smtClean="0">
                <a:solidFill>
                  <a:srgbClr val="00B050"/>
                </a:solidFill>
                <a:latin typeface="Arial Rounded MT Bold" pitchFamily="34" charset="0"/>
              </a:rPr>
              <a:t>migración interna e </a:t>
            </a:r>
            <a:r>
              <a:rPr lang="es-NI" sz="2400" dirty="0" err="1" smtClean="0">
                <a:solidFill>
                  <a:srgbClr val="00B050"/>
                </a:solidFill>
                <a:latin typeface="Arial Rounded MT Bold" pitchFamily="34" charset="0"/>
              </a:rPr>
              <a:t>interfronteriza</a:t>
            </a:r>
            <a:r>
              <a:rPr lang="es-NI" sz="2400" dirty="0" smtClean="0">
                <a:solidFill>
                  <a:srgbClr val="00B050"/>
                </a:solidFill>
                <a:latin typeface="Arial Rounded MT Bold" pitchFamily="34" charset="0"/>
              </a:rPr>
              <a:t>.</a:t>
            </a:r>
            <a:endParaRPr lang="es-NI" sz="2400" dirty="0">
              <a:solidFill>
                <a:srgbClr val="00B050"/>
              </a:solidFill>
              <a:latin typeface="Arial Rounded MT Bold" pitchFamily="34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solidFill>
                  <a:srgbClr val="4F81BD">
                    <a:lumMod val="75000"/>
                  </a:srgbClr>
                </a:solidFill>
                <a:latin typeface="Arial Rounded MT Bold" pitchFamily="34" charset="0"/>
              </a:rPr>
              <a:t>Pobreza Severa.</a:t>
            </a:r>
            <a:endParaRPr lang="es-NI" sz="2400" dirty="0">
              <a:solidFill>
                <a:srgbClr val="4F81BD">
                  <a:lumMod val="75000"/>
                </a:srgbClr>
              </a:solidFill>
              <a:latin typeface="Arial Rounded MT Bold" pitchFamily="34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solidFill>
                  <a:srgbClr val="C00000"/>
                </a:solidFill>
                <a:latin typeface="Arial Rounded MT Bold" pitchFamily="34" charset="0"/>
              </a:rPr>
              <a:t>Zona vulnerable a los desastres naturales como inundaciones, </a:t>
            </a:r>
            <a:r>
              <a:rPr lang="es-NI" sz="2400" dirty="0">
                <a:solidFill>
                  <a:srgbClr val="C00000"/>
                </a:solidFill>
                <a:latin typeface="Arial Rounded MT Bold" pitchFamily="34" charset="0"/>
              </a:rPr>
              <a:t>huracanes</a:t>
            </a:r>
            <a:r>
              <a:rPr lang="es-NI" sz="2400" dirty="0" smtClean="0">
                <a:solidFill>
                  <a:prstClr val="black"/>
                </a:solidFill>
                <a:latin typeface="Arial Rounded MT Bold" pitchFamily="34" charset="0"/>
              </a:rPr>
              <a:t>.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solidFill>
                  <a:prstClr val="black"/>
                </a:solidFill>
                <a:latin typeface="Arial Rounded MT Bold" pitchFamily="34" charset="0"/>
              </a:rPr>
              <a:t>Presencia de vectores, parásitos y población susceptible.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solidFill>
                  <a:prstClr val="black"/>
                </a:solidFill>
                <a:latin typeface="Arial Rounded MT Bold" pitchFamily="34" charset="0"/>
              </a:rPr>
              <a:t>Insuficientes recursos humanos.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latin typeface="Arial Rounded MT Bold" pitchFamily="34" charset="0"/>
                <a:ea typeface="Calibri"/>
                <a:cs typeface="Times New Roman"/>
              </a:rPr>
              <a:t>Poca </a:t>
            </a:r>
            <a:r>
              <a:rPr lang="es-NI" sz="2400" dirty="0">
                <a:latin typeface="Arial Rounded MT Bold" pitchFamily="34" charset="0"/>
                <a:ea typeface="Calibri"/>
                <a:cs typeface="Times New Roman"/>
              </a:rPr>
              <a:t>capacidad de respuesta rápida para el control de </a:t>
            </a:r>
            <a:r>
              <a:rPr lang="es-NI" sz="2400" dirty="0" smtClean="0">
                <a:latin typeface="Arial Rounded MT Bold" pitchFamily="34" charset="0"/>
                <a:ea typeface="Calibri"/>
                <a:cs typeface="Times New Roman"/>
              </a:rPr>
              <a:t>foco.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s-NI" sz="2400" dirty="0" smtClean="0">
                <a:latin typeface="Arial Rounded MT Bold" pitchFamily="34" charset="0"/>
                <a:ea typeface="Calibri"/>
                <a:cs typeface="Times New Roman"/>
              </a:rPr>
              <a:t>Es la región de mayor extensión territorial del país.</a:t>
            </a:r>
            <a:endParaRPr lang="es-NI" sz="2400" dirty="0">
              <a:solidFill>
                <a:prstClr val="black"/>
              </a:solidFill>
              <a:latin typeface="Arial Rounded MT Bold" pitchFamily="34" charset="0"/>
            </a:endParaRPr>
          </a:p>
          <a:p>
            <a:endParaRPr lang="es-NI" sz="2400" dirty="0"/>
          </a:p>
        </p:txBody>
      </p:sp>
    </p:spTree>
    <p:extLst>
      <p:ext uri="{BB962C8B-B14F-4D97-AF65-F5344CB8AC3E}">
        <p14:creationId xmlns:p14="http://schemas.microsoft.com/office/powerpoint/2010/main" val="3379972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NI" sz="3200" dirty="0" smtClean="0">
                <a:solidFill>
                  <a:srgbClr val="FF0000"/>
                </a:solidFill>
                <a:latin typeface="Arial Rounded MT Bold" pitchFamily="34" charset="0"/>
              </a:rPr>
              <a:t>Organizaciones que realizan acciones  en la zona:</a:t>
            </a:r>
            <a:endParaRPr lang="es-NI" sz="32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7571184" cy="4525963"/>
          </a:xfrm>
        </p:spPr>
        <p:txBody>
          <a:bodyPr/>
          <a:lstStyle/>
          <a:p>
            <a:r>
              <a:rPr lang="es-NI" dirty="0" smtClean="0">
                <a:latin typeface="Arial Rounded MT Bold" pitchFamily="34" charset="0"/>
              </a:rPr>
              <a:t>Ministerio de Salud</a:t>
            </a:r>
          </a:p>
          <a:p>
            <a:r>
              <a:rPr lang="es-NI" dirty="0" smtClean="0">
                <a:latin typeface="Arial Rounded MT Bold" pitchFamily="34" charset="0"/>
              </a:rPr>
              <a:t>Ministerio de Educación</a:t>
            </a:r>
          </a:p>
          <a:p>
            <a:r>
              <a:rPr lang="es-NI" dirty="0" smtClean="0">
                <a:latin typeface="Arial Rounded MT Bold" pitchFamily="34" charset="0"/>
              </a:rPr>
              <a:t>Cuerpo Médico Militar</a:t>
            </a:r>
          </a:p>
          <a:p>
            <a:r>
              <a:rPr lang="es-NI" dirty="0" smtClean="0">
                <a:latin typeface="Arial Rounded MT Bold" pitchFamily="34" charset="0"/>
              </a:rPr>
              <a:t>Ministerio de Gobernación</a:t>
            </a:r>
          </a:p>
          <a:p>
            <a:r>
              <a:rPr lang="es-NI" dirty="0" smtClean="0">
                <a:latin typeface="Arial Rounded MT Bold" pitchFamily="34" charset="0"/>
              </a:rPr>
              <a:t>Fundación San Lucas</a:t>
            </a:r>
          </a:p>
          <a:p>
            <a:r>
              <a:rPr lang="es-NI" dirty="0" smtClean="0">
                <a:latin typeface="Arial Rounded MT Bold" pitchFamily="34" charset="0"/>
              </a:rPr>
              <a:t>URACCAN</a:t>
            </a:r>
            <a:endParaRPr lang="es-NI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15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Autofit/>
          </a:bodyPr>
          <a:lstStyle/>
          <a:p>
            <a:r>
              <a:rPr lang="es-NI" sz="3400" b="1" dirty="0" smtClean="0">
                <a:solidFill>
                  <a:srgbClr val="FF0000"/>
                </a:solidFill>
              </a:rPr>
              <a:t/>
            </a:r>
            <a:br>
              <a:rPr lang="es-NI" sz="3400" b="1" dirty="0" smtClean="0">
                <a:solidFill>
                  <a:srgbClr val="FF0000"/>
                </a:solidFill>
              </a:rPr>
            </a:br>
            <a:r>
              <a:rPr lang="es-NI" sz="3400" b="1" dirty="0" smtClean="0">
                <a:solidFill>
                  <a:srgbClr val="FF0000"/>
                </a:solidFill>
              </a:rPr>
              <a:t>Intervenciones que realiza el MINSA en la zona: </a:t>
            </a:r>
            <a:br>
              <a:rPr lang="es-NI" sz="3400" b="1" dirty="0" smtClean="0">
                <a:solidFill>
                  <a:srgbClr val="FF0000"/>
                </a:solidFill>
              </a:rPr>
            </a:br>
            <a:endParaRPr lang="es-NI" sz="3400" b="1" dirty="0">
              <a:solidFill>
                <a:srgbClr val="FF0000"/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4713387"/>
          </a:xfrm>
        </p:spPr>
        <p:txBody>
          <a:bodyPr>
            <a:normAutofit fontScale="85000" lnSpcReduction="10000"/>
          </a:bodyPr>
          <a:lstStyle/>
          <a:p>
            <a:r>
              <a:rPr lang="es-NI" sz="2600" dirty="0" smtClean="0">
                <a:latin typeface="Arial Rounded MT Bold" pitchFamily="34" charset="0"/>
              </a:rPr>
              <a:t>Distribución de MTI.</a:t>
            </a:r>
          </a:p>
          <a:p>
            <a:r>
              <a:rPr lang="es-NI" sz="2600" dirty="0" smtClean="0">
                <a:latin typeface="Arial Rounded MT Bold" pitchFamily="34" charset="0"/>
              </a:rPr>
              <a:t>Medicación selectiva en comunidades de mayor transmisión. </a:t>
            </a:r>
          </a:p>
          <a:p>
            <a:r>
              <a:rPr lang="es-NI" sz="2600" dirty="0" smtClean="0">
                <a:latin typeface="Arial Rounded MT Bold" pitchFamily="34" charset="0"/>
              </a:rPr>
              <a:t>Rociado residual </a:t>
            </a:r>
            <a:r>
              <a:rPr lang="es-NI" sz="2600" dirty="0" err="1" smtClean="0">
                <a:latin typeface="Arial Rounded MT Bold" pitchFamily="34" charset="0"/>
              </a:rPr>
              <a:t>intradomiciliar</a:t>
            </a:r>
            <a:r>
              <a:rPr lang="es-NI" sz="2600" dirty="0" smtClean="0">
                <a:latin typeface="Arial Rounded MT Bold" pitchFamily="34" charset="0"/>
              </a:rPr>
              <a:t> con insecticida de acción residual.</a:t>
            </a:r>
          </a:p>
          <a:p>
            <a:r>
              <a:rPr lang="es-NI" sz="2600" dirty="0" smtClean="0">
                <a:latin typeface="Arial Rounded MT Bold" pitchFamily="34" charset="0"/>
              </a:rPr>
              <a:t>Control larvario: aplicación de </a:t>
            </a:r>
            <a:r>
              <a:rPr lang="es-NI" sz="2600" dirty="0" err="1" smtClean="0">
                <a:latin typeface="Arial Rounded MT Bold" pitchFamily="34" charset="0"/>
              </a:rPr>
              <a:t>biolarvicidas</a:t>
            </a:r>
            <a:r>
              <a:rPr lang="es-NI" sz="2600" dirty="0" smtClean="0">
                <a:latin typeface="Arial Rounded MT Bold" pitchFamily="34" charset="0"/>
              </a:rPr>
              <a:t> y control físico.</a:t>
            </a:r>
          </a:p>
          <a:p>
            <a:r>
              <a:rPr lang="es-NI" sz="2600" dirty="0" smtClean="0">
                <a:latin typeface="Arial Rounded MT Bold" pitchFamily="34" charset="0"/>
              </a:rPr>
              <a:t>Diagnóstico temprano con la utilización de PDRM en comunidades de difícil acceso.</a:t>
            </a:r>
          </a:p>
          <a:p>
            <a:r>
              <a:rPr lang="es-NI" sz="2600" dirty="0" smtClean="0">
                <a:latin typeface="Arial Rounded MT Bold" pitchFamily="34" charset="0"/>
              </a:rPr>
              <a:t>Fortalecimiento de la capacidad de diagnóstico microscópico (gota gruesa) mediante la capacitación, entrega de microscopios y paneles solares. </a:t>
            </a:r>
          </a:p>
          <a:p>
            <a:r>
              <a:rPr lang="es-NI" sz="2600" dirty="0" smtClean="0">
                <a:latin typeface="Arial Rounded MT Bold" pitchFamily="34" charset="0"/>
              </a:rPr>
              <a:t>Capacitación a col </a:t>
            </a:r>
            <a:r>
              <a:rPr lang="es-NI" sz="2600" dirty="0" err="1" smtClean="0">
                <a:latin typeface="Arial Rounded MT Bold" pitchFamily="34" charset="0"/>
              </a:rPr>
              <a:t>vol</a:t>
            </a:r>
            <a:r>
              <a:rPr lang="es-NI" sz="2600" dirty="0" smtClean="0">
                <a:latin typeface="Arial Rounded MT Bold" pitchFamily="34" charset="0"/>
              </a:rPr>
              <a:t> y agentes de medicina tradicional (</a:t>
            </a:r>
            <a:r>
              <a:rPr lang="es-NI" sz="2600" dirty="0" err="1" smtClean="0">
                <a:latin typeface="Arial Rounded MT Bold" pitchFamily="34" charset="0"/>
              </a:rPr>
              <a:t>sukias</a:t>
            </a:r>
            <a:r>
              <a:rPr lang="es-NI" sz="2600" dirty="0" smtClean="0">
                <a:latin typeface="Arial Rounded MT Bold" pitchFamily="34" charset="0"/>
              </a:rPr>
              <a:t>).</a:t>
            </a:r>
          </a:p>
          <a:p>
            <a:r>
              <a:rPr lang="es-NI" sz="2600" dirty="0" smtClean="0">
                <a:latin typeface="Arial Rounded MT Bold" pitchFamily="34" charset="0"/>
              </a:rPr>
              <a:t>Brigadas médicas de atención integral.</a:t>
            </a:r>
          </a:p>
        </p:txBody>
      </p:sp>
    </p:spTree>
    <p:extLst>
      <p:ext uri="{BB962C8B-B14F-4D97-AF65-F5344CB8AC3E}">
        <p14:creationId xmlns:p14="http://schemas.microsoft.com/office/powerpoint/2010/main" val="3339032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994122"/>
          </a:xfrm>
        </p:spPr>
        <p:txBody>
          <a:bodyPr>
            <a:normAutofit fontScale="90000"/>
          </a:bodyPr>
          <a:lstStyle/>
          <a:p>
            <a:r>
              <a:rPr lang="es-NI" b="1" dirty="0" smtClean="0">
                <a:solidFill>
                  <a:srgbClr val="FF0000"/>
                </a:solidFill>
              </a:rPr>
              <a:t/>
            </a:r>
            <a:br>
              <a:rPr lang="es-NI" b="1" dirty="0" smtClean="0">
                <a:solidFill>
                  <a:srgbClr val="FF0000"/>
                </a:solidFill>
              </a:rPr>
            </a:br>
            <a:r>
              <a:rPr lang="es-NI" b="1" dirty="0" smtClean="0">
                <a:solidFill>
                  <a:srgbClr val="FF0000"/>
                </a:solidFill>
              </a:rPr>
              <a:t>Intervenciones por otros sub-receptores</a:t>
            </a:r>
            <a:br>
              <a:rPr lang="es-NI" b="1" dirty="0" smtClean="0">
                <a:solidFill>
                  <a:srgbClr val="FF0000"/>
                </a:solidFill>
              </a:rPr>
            </a:br>
            <a:endParaRPr lang="es-NI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727397"/>
              </p:ext>
            </p:extLst>
          </p:nvPr>
        </p:nvGraphicFramePr>
        <p:xfrm>
          <a:off x="179512" y="1600200"/>
          <a:ext cx="8784976" cy="423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6344"/>
                <a:gridCol w="54686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NI" dirty="0" smtClean="0"/>
                        <a:t>ORGANIZACIÓN 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NI" dirty="0" smtClean="0"/>
                        <a:t>ESTRATEGIA</a:t>
                      </a:r>
                      <a:endParaRPr lang="es-N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N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NI" dirty="0" smtClean="0"/>
                        <a:t>MINED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Estrategia</a:t>
                      </a:r>
                      <a:r>
                        <a:rPr lang="es-NI" baseline="0" dirty="0" smtClean="0"/>
                        <a:t> PALU,  adaptada al país y aprobada por OPS, cambios de comportamiento en los escolares.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NI" dirty="0" smtClean="0"/>
                        <a:t>MIGOB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Sistema penitenciario</a:t>
                      </a:r>
                      <a:r>
                        <a:rPr lang="es-NI" baseline="0" dirty="0" smtClean="0"/>
                        <a:t> (zona </a:t>
                      </a:r>
                      <a:r>
                        <a:rPr lang="es-NI" baseline="0" dirty="0" err="1" smtClean="0"/>
                        <a:t>interfronteriza</a:t>
                      </a:r>
                      <a:r>
                        <a:rPr lang="es-NI" baseline="0" dirty="0" smtClean="0"/>
                        <a:t>)</a:t>
                      </a:r>
                      <a:endParaRPr lang="es-N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NI" dirty="0" smtClean="0"/>
                        <a:t>CMM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Destacamento</a:t>
                      </a:r>
                      <a:r>
                        <a:rPr lang="es-NI" baseline="0" dirty="0" smtClean="0"/>
                        <a:t> militar de montaña, batallón ecológico.</a:t>
                      </a:r>
                      <a:endParaRPr lang="es-N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NI" dirty="0" smtClean="0"/>
                        <a:t>URACCAN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Campaña de comunicación  local (interculturalidad).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NI" dirty="0" smtClean="0"/>
                        <a:t>FUNDACION SAN LUCAS</a:t>
                      </a:r>
                      <a:endParaRPr lang="es-N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NI" dirty="0" smtClean="0"/>
                        <a:t>Campaña</a:t>
                      </a:r>
                      <a:r>
                        <a:rPr lang="es-NI" baseline="0" dirty="0" smtClean="0"/>
                        <a:t> de comunicación con medios locales</a:t>
                      </a:r>
                    </a:p>
                    <a:p>
                      <a:r>
                        <a:rPr lang="es-NI" baseline="0" dirty="0" smtClean="0"/>
                        <a:t>Comisiones municipales de salud </a:t>
                      </a:r>
                    </a:p>
                    <a:p>
                      <a:r>
                        <a:rPr lang="es-NI" baseline="0" dirty="0" smtClean="0"/>
                        <a:t>Foros comunitarios</a:t>
                      </a:r>
                    </a:p>
                    <a:p>
                      <a:r>
                        <a:rPr lang="es-NI" baseline="0" dirty="0" smtClean="0"/>
                        <a:t>Fortalecimiento  de la vigilancia comunitaria a través de los líderes de la comunidad. </a:t>
                      </a:r>
                    </a:p>
                    <a:p>
                      <a:r>
                        <a:rPr lang="es-NI" baseline="0" dirty="0" smtClean="0"/>
                        <a:t>Elaboración de material educativo y capacitación.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26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ulio Rosales\Documents\FORO WASPAM 17FEB12\FOTOS\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Julio Rosales\Documents\FORO WASPAM 17FEB12\FOTOS\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9144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61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ulio Rosales\Documents\FORO WASPAM 17FEB12\FOTOS\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" y="0"/>
            <a:ext cx="4831610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Julio Rosales\Documents\FORO WASPAM 17FEB12\FOTOS\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4283968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Julio Rosales\Documents\FORO WASPAM 17FEB12\FOTOS\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7" y="3356992"/>
            <a:ext cx="4830305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Julio Rosales\Documents\FORO WASPAM 17FEB12\FOTOS\0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4283968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62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712</Words>
  <Application>Microsoft Office PowerPoint</Application>
  <PresentationFormat>Presentación en pantalla (4:3)</PresentationFormat>
  <Paragraphs>142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MINISTERIO DE SALUD DIRECCION DE PREVENCION DE ENFERMEDADES COMPONENTE MALARIA</vt:lpstr>
      <vt:lpstr>Presentación de PowerPoint</vt:lpstr>
      <vt:lpstr>Presentación de PowerPoint</vt:lpstr>
      <vt:lpstr>Presentación de PowerPoint</vt:lpstr>
      <vt:lpstr>Organizaciones que realizan acciones  en la zona:</vt:lpstr>
      <vt:lpstr> Intervenciones que realiza el MINSA en la zona:  </vt:lpstr>
      <vt:lpstr> Intervenciones por otros sub-receptores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Julio Rosales</dc:creator>
  <cp:lastModifiedBy>Julio Rosales</cp:lastModifiedBy>
  <cp:revision>52</cp:revision>
  <dcterms:created xsi:type="dcterms:W3CDTF">2014-02-18T00:47:33Z</dcterms:created>
  <dcterms:modified xsi:type="dcterms:W3CDTF">2014-02-18T17:18:19Z</dcterms:modified>
</cp:coreProperties>
</file>