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77" r:id="rId2"/>
    <p:sldId id="320" r:id="rId3"/>
    <p:sldId id="321" r:id="rId4"/>
    <p:sldId id="309" r:id="rId5"/>
    <p:sldId id="310" r:id="rId6"/>
    <p:sldId id="311" r:id="rId7"/>
    <p:sldId id="312" r:id="rId8"/>
    <p:sldId id="314" r:id="rId9"/>
    <p:sldId id="315" r:id="rId10"/>
    <p:sldId id="306" r:id="rId11"/>
    <p:sldId id="334" r:id="rId12"/>
    <p:sldId id="326" r:id="rId13"/>
    <p:sldId id="313" r:id="rId14"/>
    <p:sldId id="327" r:id="rId15"/>
    <p:sldId id="328" r:id="rId16"/>
    <p:sldId id="329" r:id="rId17"/>
    <p:sldId id="330" r:id="rId18"/>
    <p:sldId id="331" r:id="rId19"/>
    <p:sldId id="332" r:id="rId20"/>
    <p:sldId id="33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E32305-676F-4698-B34C-2EC0CF164F2C}">
          <p14:sldIdLst>
            <p14:sldId id="277"/>
            <p14:sldId id="320"/>
            <p14:sldId id="321"/>
            <p14:sldId id="309"/>
            <p14:sldId id="310"/>
            <p14:sldId id="311"/>
            <p14:sldId id="312"/>
            <p14:sldId id="314"/>
            <p14:sldId id="315"/>
            <p14:sldId id="306"/>
            <p14:sldId id="334"/>
            <p14:sldId id="326"/>
            <p14:sldId id="313"/>
            <p14:sldId id="327"/>
            <p14:sldId id="328"/>
            <p14:sldId id="329"/>
            <p14:sldId id="330"/>
            <p14:sldId id="331"/>
            <p14:sldId id="332"/>
            <p14:sldId id="33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870"/>
    </p:cViewPr>
  </p:sorter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B9F549-1969-4E0A-BAD8-5DD43F9E9784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A9A43E1B-B78B-41D3-B539-4A886E6FF382}">
      <dgm:prSet phldrT="[Text]"/>
      <dgm:spPr>
        <a:solidFill>
          <a:srgbClr val="CC3300"/>
        </a:solidFill>
        <a:ln w="3175"/>
      </dgm:spPr>
      <dgm:t>
        <a:bodyPr/>
        <a:lstStyle/>
        <a:p>
          <a:r>
            <a:rPr lang="es-HN" b="1" dirty="0" smtClean="0">
              <a:solidFill>
                <a:srgbClr val="02287E"/>
              </a:solidFill>
            </a:rPr>
            <a:t>Control</a:t>
          </a:r>
          <a:endParaRPr lang="en-US" b="1" dirty="0">
            <a:solidFill>
              <a:srgbClr val="02287E"/>
            </a:solidFill>
          </a:endParaRPr>
        </a:p>
      </dgm:t>
    </dgm:pt>
    <dgm:pt modelId="{0DEE2CA0-E230-4BEB-A8B5-8DC196D744EF}" type="parTrans" cxnId="{FFA413E1-7B94-4A0F-AEC6-F9291EE537FF}">
      <dgm:prSet/>
      <dgm:spPr/>
      <dgm:t>
        <a:bodyPr/>
        <a:lstStyle/>
        <a:p>
          <a:endParaRPr lang="en-US"/>
        </a:p>
      </dgm:t>
    </dgm:pt>
    <dgm:pt modelId="{B0C3EE61-EFC3-4E83-AB63-10473B674434}" type="sibTrans" cxnId="{FFA413E1-7B94-4A0F-AEC6-F9291EE537FF}">
      <dgm:prSet/>
      <dgm:spPr/>
      <dgm:t>
        <a:bodyPr/>
        <a:lstStyle/>
        <a:p>
          <a:endParaRPr lang="en-US"/>
        </a:p>
      </dgm:t>
    </dgm:pt>
    <dgm:pt modelId="{E3AB2C25-CC54-4C3E-A15C-B46FA9516558}">
      <dgm:prSet phldrT="[Text]"/>
      <dgm:spPr>
        <a:solidFill>
          <a:srgbClr val="FF9900"/>
        </a:solidFill>
        <a:ln w="3175"/>
      </dgm:spPr>
      <dgm:t>
        <a:bodyPr/>
        <a:lstStyle/>
        <a:p>
          <a:r>
            <a:rPr lang="es-HN" b="1" dirty="0" smtClean="0">
              <a:solidFill>
                <a:srgbClr val="02287E"/>
              </a:solidFill>
            </a:rPr>
            <a:t>Pre-eliminación</a:t>
          </a:r>
          <a:endParaRPr lang="en-US" b="1" dirty="0">
            <a:solidFill>
              <a:srgbClr val="02287E"/>
            </a:solidFill>
          </a:endParaRPr>
        </a:p>
      </dgm:t>
    </dgm:pt>
    <dgm:pt modelId="{F4183AC6-0C43-4B20-B90A-DF72FECC14AE}" type="parTrans" cxnId="{7866C7D1-4331-4E30-A9EB-B79001DF7E7B}">
      <dgm:prSet/>
      <dgm:spPr/>
      <dgm:t>
        <a:bodyPr/>
        <a:lstStyle/>
        <a:p>
          <a:endParaRPr lang="en-US"/>
        </a:p>
      </dgm:t>
    </dgm:pt>
    <dgm:pt modelId="{61FB068C-B6E4-48B3-835B-B42650D30A40}" type="sibTrans" cxnId="{7866C7D1-4331-4E30-A9EB-B79001DF7E7B}">
      <dgm:prSet/>
      <dgm:spPr/>
      <dgm:t>
        <a:bodyPr/>
        <a:lstStyle/>
        <a:p>
          <a:endParaRPr lang="en-US"/>
        </a:p>
      </dgm:t>
    </dgm:pt>
    <dgm:pt modelId="{F507CFF5-F923-4DFD-AAA2-35006E7F93AD}">
      <dgm:prSet phldrT="[Text]"/>
      <dgm:spPr>
        <a:solidFill>
          <a:srgbClr val="FFD937"/>
        </a:solidFill>
        <a:ln w="3175"/>
      </dgm:spPr>
      <dgm:t>
        <a:bodyPr/>
        <a:lstStyle/>
        <a:p>
          <a:r>
            <a:rPr lang="es-HN" b="1" dirty="0" smtClean="0">
              <a:solidFill>
                <a:srgbClr val="02287E"/>
              </a:solidFill>
            </a:rPr>
            <a:t>Eliminación</a:t>
          </a:r>
          <a:endParaRPr lang="en-US" b="1" dirty="0">
            <a:solidFill>
              <a:srgbClr val="02287E"/>
            </a:solidFill>
          </a:endParaRPr>
        </a:p>
      </dgm:t>
    </dgm:pt>
    <dgm:pt modelId="{C41C3AAE-D06F-47B6-88F6-3570AB083AC1}" type="parTrans" cxnId="{9CA41278-110A-4B6A-8DFD-1EA10C36A8AB}">
      <dgm:prSet/>
      <dgm:spPr/>
      <dgm:t>
        <a:bodyPr/>
        <a:lstStyle/>
        <a:p>
          <a:endParaRPr lang="en-US"/>
        </a:p>
      </dgm:t>
    </dgm:pt>
    <dgm:pt modelId="{A1F00BA5-7115-438D-9D6B-68F838E4B3B6}" type="sibTrans" cxnId="{9CA41278-110A-4B6A-8DFD-1EA10C36A8AB}">
      <dgm:prSet/>
      <dgm:spPr/>
      <dgm:t>
        <a:bodyPr/>
        <a:lstStyle/>
        <a:p>
          <a:endParaRPr lang="en-US"/>
        </a:p>
      </dgm:t>
    </dgm:pt>
    <dgm:pt modelId="{DBB9FF14-D8CA-4DA4-BE68-AC52A87B3F72}">
      <dgm:prSet phldrT="[Text]"/>
      <dgm:spPr>
        <a:solidFill>
          <a:srgbClr val="FFFFA7"/>
        </a:solidFill>
        <a:ln w="3175"/>
      </dgm:spPr>
      <dgm:t>
        <a:bodyPr/>
        <a:lstStyle/>
        <a:p>
          <a:r>
            <a:rPr lang="es-HN" b="1" dirty="0" smtClean="0">
              <a:solidFill>
                <a:srgbClr val="02287E"/>
              </a:solidFill>
            </a:rPr>
            <a:t>Prevención de re-introducción</a:t>
          </a:r>
          <a:endParaRPr lang="en-US" b="1" dirty="0">
            <a:solidFill>
              <a:srgbClr val="02287E"/>
            </a:solidFill>
          </a:endParaRPr>
        </a:p>
      </dgm:t>
    </dgm:pt>
    <dgm:pt modelId="{CB861F8F-5805-404D-AFB1-E13E4738B583}" type="parTrans" cxnId="{26F93F48-2459-407C-A954-89430D70C1BC}">
      <dgm:prSet/>
      <dgm:spPr/>
      <dgm:t>
        <a:bodyPr/>
        <a:lstStyle/>
        <a:p>
          <a:endParaRPr lang="en-US"/>
        </a:p>
      </dgm:t>
    </dgm:pt>
    <dgm:pt modelId="{7E19A0E1-810C-446F-8E96-8AC78A832F84}" type="sibTrans" cxnId="{26F93F48-2459-407C-A954-89430D70C1BC}">
      <dgm:prSet/>
      <dgm:spPr/>
      <dgm:t>
        <a:bodyPr/>
        <a:lstStyle/>
        <a:p>
          <a:endParaRPr lang="en-US"/>
        </a:p>
      </dgm:t>
    </dgm:pt>
    <dgm:pt modelId="{918308DD-58DA-4057-A104-EF03D5B00B30}" type="pres">
      <dgm:prSet presAssocID="{2DB9F549-1969-4E0A-BAD8-5DD43F9E9784}" presName="Name0" presStyleCnt="0">
        <dgm:presLayoutVars>
          <dgm:dir/>
          <dgm:animLvl val="lvl"/>
          <dgm:resizeHandles val="exact"/>
        </dgm:presLayoutVars>
      </dgm:prSet>
      <dgm:spPr/>
    </dgm:pt>
    <dgm:pt modelId="{D3DC9CAE-0D0D-459A-81A7-732617FC261A}" type="pres">
      <dgm:prSet presAssocID="{A9A43E1B-B78B-41D3-B539-4A886E6FF382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EDB805-3EE5-4366-9300-6E61D014CE40}" type="pres">
      <dgm:prSet presAssocID="{B0C3EE61-EFC3-4E83-AB63-10473B674434}" presName="parTxOnlySpace" presStyleCnt="0"/>
      <dgm:spPr/>
    </dgm:pt>
    <dgm:pt modelId="{A25410F2-33AC-4297-A74B-CF24D560E741}" type="pres">
      <dgm:prSet presAssocID="{E3AB2C25-CC54-4C3E-A15C-B46FA9516558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D4591C-B834-4DDC-8C4F-E771E5683055}" type="pres">
      <dgm:prSet presAssocID="{61FB068C-B6E4-48B3-835B-B42650D30A40}" presName="parTxOnlySpace" presStyleCnt="0"/>
      <dgm:spPr/>
    </dgm:pt>
    <dgm:pt modelId="{CB853B9F-AF90-4230-9E9A-65338D288C3E}" type="pres">
      <dgm:prSet presAssocID="{F507CFF5-F923-4DFD-AAA2-35006E7F93AD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E6A4B2-5D39-482B-AD20-81758439D08B}" type="pres">
      <dgm:prSet presAssocID="{A1F00BA5-7115-438D-9D6B-68F838E4B3B6}" presName="parTxOnlySpace" presStyleCnt="0"/>
      <dgm:spPr/>
    </dgm:pt>
    <dgm:pt modelId="{4B1C307E-B45F-4892-9946-F86991062A3E}" type="pres">
      <dgm:prSet presAssocID="{DBB9FF14-D8CA-4DA4-BE68-AC52A87B3F72}" presName="parTxOnly" presStyleLbl="node1" presStyleIdx="3" presStyleCnt="4" custScaleX="1140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B0E18D-E8BC-4749-8F23-6B5B9211F274}" type="presOf" srcId="{DBB9FF14-D8CA-4DA4-BE68-AC52A87B3F72}" destId="{4B1C307E-B45F-4892-9946-F86991062A3E}" srcOrd="0" destOrd="0" presId="urn:microsoft.com/office/officeart/2005/8/layout/chevron1"/>
    <dgm:cxn modelId="{9CA41278-110A-4B6A-8DFD-1EA10C36A8AB}" srcId="{2DB9F549-1969-4E0A-BAD8-5DD43F9E9784}" destId="{F507CFF5-F923-4DFD-AAA2-35006E7F93AD}" srcOrd="2" destOrd="0" parTransId="{C41C3AAE-D06F-47B6-88F6-3570AB083AC1}" sibTransId="{A1F00BA5-7115-438D-9D6B-68F838E4B3B6}"/>
    <dgm:cxn modelId="{444C126C-7BC6-40F5-BCE2-59CCE2A97864}" type="presOf" srcId="{2DB9F549-1969-4E0A-BAD8-5DD43F9E9784}" destId="{918308DD-58DA-4057-A104-EF03D5B00B30}" srcOrd="0" destOrd="0" presId="urn:microsoft.com/office/officeart/2005/8/layout/chevron1"/>
    <dgm:cxn modelId="{26F93F48-2459-407C-A954-89430D70C1BC}" srcId="{2DB9F549-1969-4E0A-BAD8-5DD43F9E9784}" destId="{DBB9FF14-D8CA-4DA4-BE68-AC52A87B3F72}" srcOrd="3" destOrd="0" parTransId="{CB861F8F-5805-404D-AFB1-E13E4738B583}" sibTransId="{7E19A0E1-810C-446F-8E96-8AC78A832F84}"/>
    <dgm:cxn modelId="{02ABEDA3-A917-4905-B877-02179D64FDE6}" type="presOf" srcId="{E3AB2C25-CC54-4C3E-A15C-B46FA9516558}" destId="{A25410F2-33AC-4297-A74B-CF24D560E741}" srcOrd="0" destOrd="0" presId="urn:microsoft.com/office/officeart/2005/8/layout/chevron1"/>
    <dgm:cxn modelId="{7866C7D1-4331-4E30-A9EB-B79001DF7E7B}" srcId="{2DB9F549-1969-4E0A-BAD8-5DD43F9E9784}" destId="{E3AB2C25-CC54-4C3E-A15C-B46FA9516558}" srcOrd="1" destOrd="0" parTransId="{F4183AC6-0C43-4B20-B90A-DF72FECC14AE}" sibTransId="{61FB068C-B6E4-48B3-835B-B42650D30A40}"/>
    <dgm:cxn modelId="{FFA413E1-7B94-4A0F-AEC6-F9291EE537FF}" srcId="{2DB9F549-1969-4E0A-BAD8-5DD43F9E9784}" destId="{A9A43E1B-B78B-41D3-B539-4A886E6FF382}" srcOrd="0" destOrd="0" parTransId="{0DEE2CA0-E230-4BEB-A8B5-8DC196D744EF}" sibTransId="{B0C3EE61-EFC3-4E83-AB63-10473B674434}"/>
    <dgm:cxn modelId="{C1BDB58E-2AA2-4969-871C-76B0A04E5BBB}" type="presOf" srcId="{A9A43E1B-B78B-41D3-B539-4A886E6FF382}" destId="{D3DC9CAE-0D0D-459A-81A7-732617FC261A}" srcOrd="0" destOrd="0" presId="urn:microsoft.com/office/officeart/2005/8/layout/chevron1"/>
    <dgm:cxn modelId="{9B6171FE-F45C-43F7-86C2-636B686B732D}" type="presOf" srcId="{F507CFF5-F923-4DFD-AAA2-35006E7F93AD}" destId="{CB853B9F-AF90-4230-9E9A-65338D288C3E}" srcOrd="0" destOrd="0" presId="urn:microsoft.com/office/officeart/2005/8/layout/chevron1"/>
    <dgm:cxn modelId="{D04225BF-3157-4252-86BC-B9CD3311273E}" type="presParOf" srcId="{918308DD-58DA-4057-A104-EF03D5B00B30}" destId="{D3DC9CAE-0D0D-459A-81A7-732617FC261A}" srcOrd="0" destOrd="0" presId="urn:microsoft.com/office/officeart/2005/8/layout/chevron1"/>
    <dgm:cxn modelId="{CB5FB648-C22D-428E-B030-7BB540E3346C}" type="presParOf" srcId="{918308DD-58DA-4057-A104-EF03D5B00B30}" destId="{F4EDB805-3EE5-4366-9300-6E61D014CE40}" srcOrd="1" destOrd="0" presId="urn:microsoft.com/office/officeart/2005/8/layout/chevron1"/>
    <dgm:cxn modelId="{E45965C7-4091-440F-8EF0-AB8DD2A5868C}" type="presParOf" srcId="{918308DD-58DA-4057-A104-EF03D5B00B30}" destId="{A25410F2-33AC-4297-A74B-CF24D560E741}" srcOrd="2" destOrd="0" presId="urn:microsoft.com/office/officeart/2005/8/layout/chevron1"/>
    <dgm:cxn modelId="{2DFD2546-B4AA-460D-933C-E9ABB6E58F0B}" type="presParOf" srcId="{918308DD-58DA-4057-A104-EF03D5B00B30}" destId="{D6D4591C-B834-4DDC-8C4F-E771E5683055}" srcOrd="3" destOrd="0" presId="urn:microsoft.com/office/officeart/2005/8/layout/chevron1"/>
    <dgm:cxn modelId="{D13443D2-E7EA-41DE-9700-A3E294612A8F}" type="presParOf" srcId="{918308DD-58DA-4057-A104-EF03D5B00B30}" destId="{CB853B9F-AF90-4230-9E9A-65338D288C3E}" srcOrd="4" destOrd="0" presId="urn:microsoft.com/office/officeart/2005/8/layout/chevron1"/>
    <dgm:cxn modelId="{CC14E413-9DA3-4406-B664-C9B855F037C0}" type="presParOf" srcId="{918308DD-58DA-4057-A104-EF03D5B00B30}" destId="{56E6A4B2-5D39-482B-AD20-81758439D08B}" srcOrd="5" destOrd="0" presId="urn:microsoft.com/office/officeart/2005/8/layout/chevron1"/>
    <dgm:cxn modelId="{ED7D2B24-8A78-4F80-B5E2-40063C3BBBA3}" type="presParOf" srcId="{918308DD-58DA-4057-A104-EF03D5B00B30}" destId="{4B1C307E-B45F-4892-9946-F86991062A3E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C9CAE-0D0D-459A-81A7-732617FC261A}">
      <dsp:nvSpPr>
        <dsp:cNvPr id="0" name=""/>
        <dsp:cNvSpPr/>
      </dsp:nvSpPr>
      <dsp:spPr>
        <a:xfrm>
          <a:off x="1465" y="1791667"/>
          <a:ext cx="2076507" cy="830602"/>
        </a:xfrm>
        <a:prstGeom prst="chevron">
          <a:avLst/>
        </a:prstGeom>
        <a:solidFill>
          <a:srgbClr val="CC3300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600" b="1" kern="1200" dirty="0" smtClean="0">
              <a:solidFill>
                <a:srgbClr val="02287E"/>
              </a:solidFill>
            </a:rPr>
            <a:t>Control</a:t>
          </a:r>
          <a:endParaRPr lang="en-US" sz="1600" b="1" kern="1200" dirty="0">
            <a:solidFill>
              <a:srgbClr val="02287E"/>
            </a:solidFill>
          </a:endParaRPr>
        </a:p>
      </dsp:txBody>
      <dsp:txXfrm>
        <a:off x="416766" y="1791667"/>
        <a:ext cx="1245905" cy="830602"/>
      </dsp:txXfrm>
    </dsp:sp>
    <dsp:sp modelId="{A25410F2-33AC-4297-A74B-CF24D560E741}">
      <dsp:nvSpPr>
        <dsp:cNvPr id="0" name=""/>
        <dsp:cNvSpPr/>
      </dsp:nvSpPr>
      <dsp:spPr>
        <a:xfrm>
          <a:off x="1870322" y="1791667"/>
          <a:ext cx="2076507" cy="830602"/>
        </a:xfrm>
        <a:prstGeom prst="chevron">
          <a:avLst/>
        </a:prstGeom>
        <a:solidFill>
          <a:srgbClr val="FF9900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600" b="1" kern="1200" dirty="0" smtClean="0">
              <a:solidFill>
                <a:srgbClr val="02287E"/>
              </a:solidFill>
            </a:rPr>
            <a:t>Pre-eliminación</a:t>
          </a:r>
          <a:endParaRPr lang="en-US" sz="1600" b="1" kern="1200" dirty="0">
            <a:solidFill>
              <a:srgbClr val="02287E"/>
            </a:solidFill>
          </a:endParaRPr>
        </a:p>
      </dsp:txBody>
      <dsp:txXfrm>
        <a:off x="2285623" y="1791667"/>
        <a:ext cx="1245905" cy="830602"/>
      </dsp:txXfrm>
    </dsp:sp>
    <dsp:sp modelId="{CB853B9F-AF90-4230-9E9A-65338D288C3E}">
      <dsp:nvSpPr>
        <dsp:cNvPr id="0" name=""/>
        <dsp:cNvSpPr/>
      </dsp:nvSpPr>
      <dsp:spPr>
        <a:xfrm>
          <a:off x="3739178" y="1791667"/>
          <a:ext cx="2076507" cy="830602"/>
        </a:xfrm>
        <a:prstGeom prst="chevron">
          <a:avLst/>
        </a:prstGeom>
        <a:solidFill>
          <a:srgbClr val="FFD937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600" b="1" kern="1200" dirty="0" smtClean="0">
              <a:solidFill>
                <a:srgbClr val="02287E"/>
              </a:solidFill>
            </a:rPr>
            <a:t>Eliminación</a:t>
          </a:r>
          <a:endParaRPr lang="en-US" sz="1600" b="1" kern="1200" dirty="0">
            <a:solidFill>
              <a:srgbClr val="02287E"/>
            </a:solidFill>
          </a:endParaRPr>
        </a:p>
      </dsp:txBody>
      <dsp:txXfrm>
        <a:off x="4154479" y="1791667"/>
        <a:ext cx="1245905" cy="830602"/>
      </dsp:txXfrm>
    </dsp:sp>
    <dsp:sp modelId="{4B1C307E-B45F-4892-9946-F86991062A3E}">
      <dsp:nvSpPr>
        <dsp:cNvPr id="0" name=""/>
        <dsp:cNvSpPr/>
      </dsp:nvSpPr>
      <dsp:spPr>
        <a:xfrm>
          <a:off x="5608035" y="1791667"/>
          <a:ext cx="2369274" cy="830602"/>
        </a:xfrm>
        <a:prstGeom prst="chevron">
          <a:avLst/>
        </a:prstGeom>
        <a:solidFill>
          <a:srgbClr val="FFFFA7"/>
        </a:solidFill>
        <a:ln w="3175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600" b="1" kern="1200" dirty="0" smtClean="0">
              <a:solidFill>
                <a:srgbClr val="02287E"/>
              </a:solidFill>
            </a:rPr>
            <a:t>Prevención de re-introducción</a:t>
          </a:r>
          <a:endParaRPr lang="en-US" sz="1600" b="1" kern="1200" dirty="0">
            <a:solidFill>
              <a:srgbClr val="02287E"/>
            </a:solidFill>
          </a:endParaRPr>
        </a:p>
      </dsp:txBody>
      <dsp:txXfrm>
        <a:off x="6023336" y="1791667"/>
        <a:ext cx="1538672" cy="830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C3D41-3B5B-44F4-B3C0-DA2B355F2A17}" type="datetimeFigureOut">
              <a:rPr lang="en-GB" smtClean="0"/>
              <a:t>17/02/2014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420A6-91F2-4AE0-9D9E-A6A48A5AF67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582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420A6-91F2-4AE0-9D9E-A6A48A5AF678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7614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82B5-49ED-4462-83FE-B19F8C3723D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888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82B5-49ED-4462-83FE-B19F8C3723D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907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82B5-49ED-4462-83FE-B19F8C3723DC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447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82B5-49ED-4462-83FE-B19F8C3723D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9736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82B5-49ED-4462-83FE-B19F8C3723DC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39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82B5-49ED-4462-83FE-B19F8C3723D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628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1322">
              <a:defRPr i="1">
                <a:solidFill>
                  <a:schemeClr val="tx1"/>
                </a:solidFill>
                <a:latin typeface="Tahoma" pitchFamily="34" charset="0"/>
              </a:defRPr>
            </a:lvl1pPr>
            <a:lvl2pPr marL="729057" indent="-280406" defTabSz="911322">
              <a:defRPr i="1">
                <a:solidFill>
                  <a:schemeClr val="tx1"/>
                </a:solidFill>
                <a:latin typeface="Tahoma" pitchFamily="34" charset="0"/>
              </a:defRPr>
            </a:lvl2pPr>
            <a:lvl3pPr marL="1121626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3pPr>
            <a:lvl4pPr marL="1570276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4pPr>
            <a:lvl5pPr marL="2018927" indent="-224325" defTabSz="911322">
              <a:defRPr i="1">
                <a:solidFill>
                  <a:schemeClr val="tx1"/>
                </a:solidFill>
                <a:latin typeface="Tahoma" pitchFamily="34" charset="0"/>
              </a:defRPr>
            </a:lvl5pPr>
            <a:lvl6pPr marL="2467577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6pPr>
            <a:lvl7pPr marL="2916227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7pPr>
            <a:lvl8pPr marL="3364878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8pPr>
            <a:lvl9pPr marL="3813528" indent="-224325" defTabSz="911322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E28FCBC0-9514-4A33-AF34-16B24BDFAB80}" type="slidenum">
              <a:rPr lang="en-US" i="0" smtClean="0">
                <a:latin typeface="Times" charset="0"/>
              </a:rPr>
              <a:pPr/>
              <a:t>11</a:t>
            </a:fld>
            <a:endParaRPr lang="en-US" i="0" dirty="0" smtClean="0">
              <a:latin typeface="Times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7412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975" y="4342464"/>
            <a:ext cx="5482052" cy="4114487"/>
          </a:xfrm>
          <a:noFill/>
        </p:spPr>
        <p:txBody>
          <a:bodyPr/>
          <a:lstStyle/>
          <a:p>
            <a:r>
              <a:rPr lang="en-GB" dirty="0" smtClean="0"/>
              <a:t> </a:t>
            </a:r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E82B5-49ED-4462-83FE-B19F8C3723DC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76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1E7F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4" y="-1"/>
            <a:ext cx="9244406" cy="6945631"/>
          </a:xfrm>
          <a:prstGeom prst="rect">
            <a:avLst/>
          </a:prstGeom>
        </p:spPr>
      </p:pic>
      <p:pic>
        <p:nvPicPr>
          <p:cNvPr id="2" name="Picture 1" descr="VERTICAL-WHITE-SPANISH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4075" y="2420888"/>
            <a:ext cx="4344189" cy="310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9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95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943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913" y="1541463"/>
            <a:ext cx="4068762" cy="4310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4075" y="1541463"/>
            <a:ext cx="4070350" cy="43100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9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2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19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0384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6246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38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42913" y="1541463"/>
            <a:ext cx="8291512" cy="4310062"/>
          </a:xfrm>
        </p:spPr>
        <p:txBody>
          <a:bodyPr/>
          <a:lstStyle/>
          <a:p>
            <a:r>
              <a:rPr lang="en-US" dirty="0" smtClean="0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738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creen shot 2013-06-06 at 1.56.39 PM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1219200"/>
            <a:ext cx="9144000" cy="762000"/>
          </a:xfrm>
          <a:prstGeom prst="rect">
            <a:avLst/>
          </a:prstGeom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2913" y="1541463"/>
            <a:ext cx="8291512" cy="431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auto">
          <a:xfrm>
            <a:off x="360363" y="6399213"/>
            <a:ext cx="355600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prstTxWarp prst="textNoShape">
              <a:avLst/>
            </a:prstTxWarp>
          </a:bodyPr>
          <a:lstStyle/>
          <a:p>
            <a:pPr algn="r" rtl="0"/>
            <a:fld id="{3D35E3A0-7489-5B4A-9178-1EFC836545FF}" type="slidenum">
              <a:rPr lang="ar-SA" sz="1500">
                <a:solidFill>
                  <a:srgbClr val="72BBE8"/>
                </a:solidFill>
                <a:latin typeface="Arial Narrow" charset="0"/>
              </a:rPr>
              <a:pPr algn="r" rtl="0"/>
              <a:t>‹#›</a:t>
            </a:fld>
            <a:r>
              <a:rPr lang="en-US" sz="1500" dirty="0">
                <a:solidFill>
                  <a:srgbClr val="72BBE8"/>
                </a:solidFill>
                <a:latin typeface="Arial Narrow" charset="0"/>
              </a:rPr>
              <a:t> </a:t>
            </a:r>
            <a:r>
              <a:rPr lang="en-US" sz="2100" baseline="14000" dirty="0">
                <a:solidFill>
                  <a:schemeClr val="bg1"/>
                </a:solidFill>
                <a:latin typeface="Arial Narrow" charset="0"/>
              </a:rPr>
              <a:t>|</a:t>
            </a:r>
          </a:p>
        </p:txBody>
      </p:sp>
      <p:graphicFrame>
        <p:nvGraphicFramePr>
          <p:cNvPr id="12298" name="Base" hidden="1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r:id="rId13" imgW="0" imgH="0" progId="PowerPoint.Show.8">
                  <p:embed/>
                </p:oleObj>
              </mc:Choice>
              <mc:Fallback>
                <p:oleObj r:id="rId13" imgW="0" imgH="0" progId="PowerPoint.Show.8">
                  <p:embed/>
                  <p:pic>
                    <p:nvPicPr>
                      <p:cNvPr id="0" name="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BDF5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969696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 descr="Screen shot 2013-06-06 at 1.52.21 PM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638800" y="6172200"/>
            <a:ext cx="3418115" cy="609600"/>
          </a:xfrm>
          <a:prstGeom prst="rect">
            <a:avLst/>
          </a:prstGeom>
        </p:spPr>
      </p:pic>
      <p:pic>
        <p:nvPicPr>
          <p:cNvPr id="2" name="Picture 1" descr="HORIZONTAL WHITE SPANISH.jpg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368" y="5909414"/>
            <a:ext cx="3744416" cy="903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62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80000"/>
        </a:spcBef>
        <a:spcAft>
          <a:spcPct val="0"/>
        </a:spcAft>
        <a:buClr>
          <a:srgbClr val="1E7FB8"/>
        </a:buClr>
        <a:buFont typeface="Wingdings" charset="2"/>
        <a:buChar char="l"/>
        <a:defRPr sz="2500">
          <a:solidFill>
            <a:srgbClr val="000066"/>
          </a:solidFill>
          <a:latin typeface="+mn-lt"/>
          <a:ea typeface="+mn-ea"/>
          <a:cs typeface="+mn-cs"/>
        </a:defRPr>
      </a:lvl1pPr>
      <a:lvl2pPr marL="804863" indent="-280988" algn="l" rtl="0" eaLnBrk="1" fontAlgn="base" hangingPunct="1">
        <a:spcBef>
          <a:spcPct val="20000"/>
        </a:spcBef>
        <a:spcAft>
          <a:spcPct val="0"/>
        </a:spcAft>
        <a:buClr>
          <a:srgbClr val="1E7FB8"/>
        </a:buClr>
        <a:buFont typeface="Arial" charset="0"/>
        <a:buChar char="–"/>
        <a:defRPr sz="2100">
          <a:solidFill>
            <a:srgbClr val="000066"/>
          </a:solidFill>
          <a:latin typeface="+mn-lt"/>
          <a:ea typeface="+mn-ea"/>
          <a:cs typeface="+mn-cs"/>
        </a:defRPr>
      </a:lvl2pPr>
      <a:lvl3pPr marL="1255713" indent="-269875" algn="l" rtl="0" eaLnBrk="1" fontAlgn="base" hangingPunct="1">
        <a:spcBef>
          <a:spcPct val="20000"/>
        </a:spcBef>
        <a:spcAft>
          <a:spcPct val="0"/>
        </a:spcAft>
        <a:buClr>
          <a:srgbClr val="1E7FB8"/>
        </a:buClr>
        <a:buChar char="•"/>
        <a:defRPr sz="2100">
          <a:solidFill>
            <a:srgbClr val="000066"/>
          </a:solidFill>
          <a:latin typeface="Arial Narrow" charset="0"/>
          <a:ea typeface="+mn-ea"/>
          <a:cs typeface="+mn-cs"/>
        </a:defRPr>
      </a:lvl3pPr>
      <a:lvl4pPr marL="1663700" indent="-227013" algn="l" rtl="0" eaLnBrk="1" fontAlgn="base" hangingPunct="1">
        <a:spcBef>
          <a:spcPct val="20000"/>
        </a:spcBef>
        <a:spcAft>
          <a:spcPct val="0"/>
        </a:spcAft>
        <a:buClr>
          <a:srgbClr val="1E7FB8"/>
        </a:buClr>
        <a:buChar char="–"/>
        <a:defRPr sz="2100">
          <a:solidFill>
            <a:srgbClr val="000066"/>
          </a:solidFill>
          <a:latin typeface="Arial Narrow" charset="0"/>
          <a:ea typeface="+mn-ea"/>
          <a:cs typeface="+mn-cs"/>
        </a:defRPr>
      </a:lvl4pPr>
      <a:lvl5pPr marL="19891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5pPr>
      <a:lvl6pPr marL="24463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6pPr>
      <a:lvl7pPr marL="29035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7pPr>
      <a:lvl8pPr marL="33607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8pPr>
      <a:lvl9pPr marL="3817938" indent="-14605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hyperlink" Target="http://www.paho.org/hq/index.php?option=com_docman&amp;task=doc_view&amp;gid=12478&amp;Itemid" TargetMode="Externa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49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" t="2749" r="2501" b="3172"/>
          <a:stretch/>
        </p:blipFill>
        <p:spPr>
          <a:xfrm>
            <a:off x="251520" y="692696"/>
            <a:ext cx="8640960" cy="6057528"/>
          </a:xfr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144016"/>
            <a:ext cx="9144000" cy="69269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r>
              <a:rPr lang="es-ES_tradnl" sz="2800" kern="0" dirty="0" smtClean="0"/>
              <a:t>Situación de la malaria por estratos, 2010-2012</a:t>
            </a:r>
            <a:endParaRPr lang="es-ES_tradnl" sz="2800" kern="0" dirty="0"/>
          </a:p>
        </p:txBody>
      </p:sp>
    </p:spTree>
    <p:extLst>
      <p:ext uri="{BB962C8B-B14F-4D97-AF65-F5344CB8AC3E}">
        <p14:creationId xmlns:p14="http://schemas.microsoft.com/office/powerpoint/2010/main" val="209661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3"/>
          <p:cNvSpPr>
            <a:spLocks noGrp="1" noChangeArrowheads="1"/>
          </p:cNvSpPr>
          <p:nvPr>
            <p:ph type="title"/>
          </p:nvPr>
        </p:nvSpPr>
        <p:spPr>
          <a:xfrm>
            <a:off x="467544" y="44624"/>
            <a:ext cx="8136904" cy="1143000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en-GB" sz="2800" dirty="0"/>
              <a:t>Del control a la </a:t>
            </a:r>
            <a:r>
              <a:rPr lang="es-HN" sz="2800" dirty="0"/>
              <a:t>eliminación </a:t>
            </a:r>
            <a:r>
              <a:rPr lang="en-GB" sz="2800" dirty="0"/>
              <a:t>de la malaria</a:t>
            </a:r>
            <a:endParaRPr lang="es-HN" sz="2800" dirty="0"/>
          </a:p>
        </p:txBody>
      </p:sp>
      <p:grpSp>
        <p:nvGrpSpPr>
          <p:cNvPr id="13315" name="Group 30"/>
          <p:cNvGrpSpPr>
            <a:grpSpLocks/>
          </p:cNvGrpSpPr>
          <p:nvPr/>
        </p:nvGrpSpPr>
        <p:grpSpPr bwMode="auto">
          <a:xfrm>
            <a:off x="531813" y="1203738"/>
            <a:ext cx="7978775" cy="4783100"/>
            <a:chOff x="774700" y="1868098"/>
            <a:chExt cx="7977188" cy="4782355"/>
          </a:xfrm>
        </p:grpSpPr>
        <p:grpSp>
          <p:nvGrpSpPr>
            <p:cNvPr id="13316" name="Group 29"/>
            <p:cNvGrpSpPr>
              <a:grpSpLocks/>
            </p:cNvGrpSpPr>
            <p:nvPr/>
          </p:nvGrpSpPr>
          <p:grpSpPr bwMode="auto">
            <a:xfrm>
              <a:off x="774700" y="1868098"/>
              <a:ext cx="7977188" cy="4782355"/>
              <a:chOff x="774700" y="1868098"/>
              <a:chExt cx="7977188" cy="4782355"/>
            </a:xfrm>
          </p:grpSpPr>
          <p:sp>
            <p:nvSpPr>
              <p:cNvPr id="8" name="Down Arrow 7"/>
              <p:cNvSpPr/>
              <p:nvPr/>
            </p:nvSpPr>
            <p:spPr>
              <a:xfrm>
                <a:off x="7169465" y="2388304"/>
                <a:ext cx="161893" cy="1599950"/>
              </a:xfrm>
              <a:prstGeom prst="downArrow">
                <a:avLst>
                  <a:gd name="adj1" fmla="val 50000"/>
                  <a:gd name="adj2" fmla="val 188054"/>
                </a:avLst>
              </a:prstGeom>
              <a:solidFill>
                <a:srgbClr val="CC330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350478" y="1868098"/>
                <a:ext cx="1780821" cy="584684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s-HN" sz="1600" b="1" i="0" dirty="0">
                    <a:latin typeface="+mj-lt"/>
                  </a:rPr>
                  <a:t>OMS Certificación</a:t>
                </a:r>
                <a:endParaRPr lang="en-US" sz="1600" b="1" i="0" dirty="0">
                  <a:latin typeface="+mj-lt"/>
                </a:endParaRPr>
              </a:p>
            </p:txBody>
          </p:sp>
          <p:grpSp>
            <p:nvGrpSpPr>
              <p:cNvPr id="13320" name="Group 28"/>
              <p:cNvGrpSpPr>
                <a:grpSpLocks/>
              </p:cNvGrpSpPr>
              <p:nvPr/>
            </p:nvGrpSpPr>
            <p:grpSpPr bwMode="auto">
              <a:xfrm>
                <a:off x="774700" y="2222500"/>
                <a:ext cx="7977188" cy="4427953"/>
                <a:chOff x="774700" y="2222500"/>
                <a:chExt cx="7977188" cy="4427953"/>
              </a:xfrm>
            </p:grpSpPr>
            <p:grpSp>
              <p:nvGrpSpPr>
                <p:cNvPr id="13321" name="Group 27"/>
                <p:cNvGrpSpPr>
                  <a:grpSpLocks/>
                </p:cNvGrpSpPr>
                <p:nvPr/>
              </p:nvGrpSpPr>
              <p:grpSpPr bwMode="auto">
                <a:xfrm>
                  <a:off x="774700" y="2222500"/>
                  <a:ext cx="7977188" cy="4427953"/>
                  <a:chOff x="774700" y="2222500"/>
                  <a:chExt cx="7977188" cy="4427953"/>
                </a:xfrm>
              </p:grpSpPr>
              <p:sp>
                <p:nvSpPr>
                  <p:cNvPr id="13323" name="AutoShape 2"/>
                  <p:cNvSpPr>
                    <a:spLocks noChangeArrowheads="1"/>
                  </p:cNvSpPr>
                  <p:nvPr/>
                </p:nvSpPr>
                <p:spPr bwMode="auto">
                  <a:xfrm>
                    <a:off x="6515100" y="3165154"/>
                    <a:ext cx="768350" cy="667656"/>
                  </a:xfrm>
                  <a:prstGeom prst="irregularSeal1">
                    <a:avLst/>
                  </a:prstGeom>
                  <a:solidFill>
                    <a:srgbClr val="FFFF00"/>
                  </a:solidFill>
                  <a:ln>
                    <a:noFill/>
                  </a:ln>
                  <a:effectLst>
                    <a:outerShdw dist="17961" dir="2700000" algn="ctr" rotWithShape="0">
                      <a:schemeClr val="bg2"/>
                    </a:outerShdw>
                  </a:effectLst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/>
                  <a:p>
                    <a:endParaRPr lang="en-US" dirty="0"/>
                  </a:p>
                </p:txBody>
              </p:sp>
              <p:grpSp>
                <p:nvGrpSpPr>
                  <p:cNvPr id="13324" name="Group 26"/>
                  <p:cNvGrpSpPr>
                    <a:grpSpLocks/>
                  </p:cNvGrpSpPr>
                  <p:nvPr/>
                </p:nvGrpSpPr>
                <p:grpSpPr bwMode="auto">
                  <a:xfrm>
                    <a:off x="774700" y="2222500"/>
                    <a:ext cx="7977188" cy="4427953"/>
                    <a:chOff x="774700" y="2222500"/>
                    <a:chExt cx="7977188" cy="4427953"/>
                  </a:xfrm>
                </p:grpSpPr>
                <p:sp>
                  <p:nvSpPr>
                    <p:cNvPr id="3" name="Curved Down Arrow 2"/>
                    <p:cNvSpPr/>
                    <p:nvPr/>
                  </p:nvSpPr>
                  <p:spPr>
                    <a:xfrm>
                      <a:off x="1879380" y="3166058"/>
                      <a:ext cx="1212609" cy="822197"/>
                    </a:xfrm>
                    <a:prstGeom prst="curvedDownArrow">
                      <a:avLst/>
                    </a:prstGeom>
                    <a:solidFill>
                      <a:srgbClr val="CC3300"/>
                    </a:solidFill>
                    <a:ln w="3175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p:txBody>
                </p:sp>
                <p:grpSp>
                  <p:nvGrpSpPr>
                    <p:cNvPr id="13326" name="Group 2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774700" y="2222500"/>
                      <a:ext cx="7977188" cy="4427953"/>
                      <a:chOff x="774700" y="2222500"/>
                      <a:chExt cx="7977188" cy="4427953"/>
                    </a:xfrm>
                  </p:grpSpPr>
                  <p:grpSp>
                    <p:nvGrpSpPr>
                      <p:cNvPr id="13327" name="Group 1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774700" y="2222500"/>
                        <a:ext cx="7977188" cy="4413250"/>
                        <a:chOff x="774700" y="2222500"/>
                        <a:chExt cx="7977188" cy="4413250"/>
                      </a:xfrm>
                    </p:grpSpPr>
                    <p:sp>
                      <p:nvSpPr>
                        <p:cNvPr id="21" name="TextBox 20"/>
                        <p:cNvSpPr txBox="1"/>
                        <p:nvPr/>
                      </p:nvSpPr>
                      <p:spPr>
                        <a:xfrm>
                          <a:off x="6617125" y="3331132"/>
                          <a:ext cx="577735" cy="26189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>
                          <a:spAutoFit/>
                        </a:bodyPr>
                        <a:lstStyle/>
                        <a:p>
                          <a:pPr>
                            <a:defRPr/>
                          </a:pPr>
                          <a:r>
                            <a:rPr lang="es-HN" sz="1100" b="1" i="0" dirty="0">
                              <a:solidFill>
                                <a:srgbClr val="02287E"/>
                              </a:solidFill>
                              <a:latin typeface="+mj-lt"/>
                            </a:rPr>
                            <a:t>3 años</a:t>
                          </a:r>
                          <a:endParaRPr lang="en-US" sz="1100" b="1" i="0" dirty="0">
                            <a:solidFill>
                              <a:srgbClr val="02287E"/>
                            </a:solidFill>
                            <a:latin typeface="+mj-lt"/>
                          </a:endParaRPr>
                        </a:p>
                      </p:txBody>
                    </p:sp>
                    <p:grpSp>
                      <p:nvGrpSpPr>
                        <p:cNvPr id="13333" name="Group 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74700" y="2222500"/>
                          <a:ext cx="7977188" cy="4413250"/>
                          <a:chOff x="774700" y="2222500"/>
                          <a:chExt cx="7977188" cy="4413250"/>
                        </a:xfrm>
                      </p:grpSpPr>
                      <p:graphicFrame>
                        <p:nvGraphicFramePr>
                          <p:cNvPr id="2" name="Diagram 1"/>
                          <p:cNvGraphicFramePr/>
                          <p:nvPr>
                            <p:extLst>
                              <p:ext uri="{D42A27DB-BD31-4B8C-83A1-F6EECF244321}">
                                <p14:modId xmlns:p14="http://schemas.microsoft.com/office/powerpoint/2010/main" val="2808982016"/>
                              </p:ext>
                            </p:extLst>
                          </p:nvPr>
                        </p:nvGraphicFramePr>
                        <p:xfrm>
                          <a:off x="774700" y="2222500"/>
                          <a:ext cx="7977188" cy="4413250"/>
                        </p:xfrm>
                        <a:graphic>
                          <a:graphicData uri="http://schemas.openxmlformats.org/drawingml/2006/diagram">
                            <dgm:relIds xmlns:dgm="http://schemas.openxmlformats.org/drawingml/2006/diagram" xmlns:r="http://schemas.openxmlformats.org/officeDocument/2006/relationships" r:dm="rId3" r:lo="rId4" r:qs="rId5" r:cs="rId6"/>
                          </a:graphicData>
                        </a:graphic>
                      </p:graphicFrame>
                      <p:sp>
                        <p:nvSpPr>
                          <p:cNvPr id="9" name="Curved Down Arrow 8"/>
                          <p:cNvSpPr/>
                          <p:nvPr/>
                        </p:nvSpPr>
                        <p:spPr>
                          <a:xfrm>
                            <a:off x="3707816" y="3166058"/>
                            <a:ext cx="1182452" cy="822197"/>
                          </a:xfrm>
                          <a:prstGeom prst="curvedDownArrow">
                            <a:avLst/>
                          </a:prstGeom>
                          <a:solidFill>
                            <a:srgbClr val="FF9900"/>
                          </a:solidFill>
                          <a:ln w="31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anchor="ctr"/>
                          <a:lstStyle/>
                          <a:p>
                            <a:pPr algn="ctr">
                              <a:defRPr/>
                            </a:pPr>
                            <a:endParaRPr lang="en-US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10" name="Curved Down Arrow 9"/>
                          <p:cNvSpPr/>
                          <p:nvPr/>
                        </p:nvSpPr>
                        <p:spPr>
                          <a:xfrm>
                            <a:off x="5563234" y="3134313"/>
                            <a:ext cx="1155470" cy="853942"/>
                          </a:xfrm>
                          <a:prstGeom prst="curvedDownArrow">
                            <a:avLst/>
                          </a:prstGeom>
                          <a:solidFill>
                            <a:srgbClr val="FFD937"/>
                          </a:solidFill>
                          <a:ln w="3175">
                            <a:solidFill>
                              <a:schemeClr val="tx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anchor="ctr"/>
                          <a:lstStyle/>
                          <a:p>
                            <a:pPr algn="ctr">
                              <a:defRPr/>
                            </a:pPr>
                            <a:endParaRPr lang="en-US" dirty="0">
                              <a:solidFill>
                                <a:schemeClr val="tx1"/>
                              </a:solidFill>
                            </a:endParaRPr>
                          </a:p>
                        </p:txBody>
                      </p:sp>
                      <p:sp>
                        <p:nvSpPr>
                          <p:cNvPr id="4" name="TextBox 3"/>
                          <p:cNvSpPr txBox="1"/>
                          <p:nvPr/>
                        </p:nvSpPr>
                        <p:spPr>
                          <a:xfrm>
                            <a:off x="1930170" y="2627836"/>
                            <a:ext cx="901521" cy="584684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 algn="ctr">
                              <a:defRPr/>
                            </a:pPr>
                            <a:r>
                              <a:rPr lang="es-HN" sz="1600" b="1" i="0" dirty="0">
                                <a:latin typeface="+mj-lt"/>
                              </a:rPr>
                              <a:t>ILP </a:t>
                            </a:r>
                            <a:r>
                              <a:rPr lang="es-HN" sz="1600" b="1" i="0" dirty="0" smtClean="0">
                                <a:latin typeface="+mj-lt"/>
                              </a:rPr>
                              <a:t>&lt;5</a:t>
                            </a:r>
                            <a:r>
                              <a:rPr lang="es-HN" sz="1600" b="1" i="0" dirty="0">
                                <a:latin typeface="+mj-lt"/>
                              </a:rPr>
                              <a:t>%</a:t>
                            </a:r>
                            <a:endParaRPr lang="en-US" sz="1600" b="1" i="0" dirty="0">
                              <a:latin typeface="+mj-lt"/>
                            </a:endParaRPr>
                          </a:p>
                        </p:txBody>
                      </p:sp>
                      <p:sp>
                        <p:nvSpPr>
                          <p:cNvPr id="12" name="TextBox 11"/>
                          <p:cNvSpPr txBox="1"/>
                          <p:nvPr/>
                        </p:nvSpPr>
                        <p:spPr>
                          <a:xfrm>
                            <a:off x="3533226" y="2334287"/>
                            <a:ext cx="1531632" cy="1077050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 algn="ctr">
                              <a:defRPr/>
                            </a:pPr>
                            <a:r>
                              <a:rPr lang="es-HN" sz="1600" b="1" i="0" dirty="0" smtClean="0">
                                <a:latin typeface="+mj-lt"/>
                              </a:rPr>
                              <a:t> &lt;1 caso / 1000 </a:t>
                            </a:r>
                            <a:r>
                              <a:rPr lang="es-HN" sz="1600" b="1" i="0" dirty="0" err="1" smtClean="0">
                                <a:latin typeface="+mj-lt"/>
                              </a:rPr>
                              <a:t>habit</a:t>
                            </a:r>
                            <a:r>
                              <a:rPr lang="es-HN" sz="1600" b="1" i="0" dirty="0" smtClean="0">
                                <a:latin typeface="+mj-lt"/>
                              </a:rPr>
                              <a:t>. </a:t>
                            </a:r>
                            <a:r>
                              <a:rPr lang="es-HN" sz="1600" b="1" dirty="0">
                                <a:latin typeface="+mj-lt"/>
                              </a:rPr>
                              <a:t>a </a:t>
                            </a:r>
                            <a:r>
                              <a:rPr lang="es-HN" sz="1600" b="1" dirty="0" smtClean="0">
                                <a:latin typeface="+mj-lt"/>
                              </a:rPr>
                              <a:t>riesgo/año</a:t>
                            </a:r>
                            <a:endParaRPr lang="es-HN" sz="1600" b="1" dirty="0">
                              <a:latin typeface="+mj-lt"/>
                            </a:endParaRPr>
                          </a:p>
                          <a:p>
                            <a:pPr algn="ctr">
                              <a:defRPr/>
                            </a:pPr>
                            <a:endParaRPr lang="es-HN" sz="1600" b="1" i="0" dirty="0">
                              <a:latin typeface="+mj-lt"/>
                            </a:endParaRPr>
                          </a:p>
                        </p:txBody>
                      </p:sp>
                      <p:sp>
                        <p:nvSpPr>
                          <p:cNvPr id="13" name="TextBox 12"/>
                          <p:cNvSpPr txBox="1"/>
                          <p:nvPr/>
                        </p:nvSpPr>
                        <p:spPr>
                          <a:xfrm>
                            <a:off x="5477526" y="2580362"/>
                            <a:ext cx="1326886" cy="585696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 algn="ctr">
                              <a:defRPr/>
                            </a:pPr>
                            <a:r>
                              <a:rPr lang="es-HN" sz="1600" b="1" i="0" dirty="0">
                                <a:solidFill>
                                  <a:schemeClr val="bg1"/>
                                </a:solidFill>
                                <a:latin typeface="+mj-lt"/>
                              </a:rPr>
                              <a:t>Cero casos autóctonos</a:t>
                            </a:r>
                            <a:endParaRPr lang="en-US" sz="1600" b="1" i="0" dirty="0">
                              <a:solidFill>
                                <a:schemeClr val="bg1"/>
                              </a:solidFill>
                              <a:latin typeface="+mj-lt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13328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784075" y="4940605"/>
                        <a:ext cx="4445702" cy="1709848"/>
                        <a:chOff x="2784075" y="4940605"/>
                        <a:chExt cx="4445702" cy="1709848"/>
                      </a:xfrm>
                    </p:grpSpPr>
                    <p:sp>
                      <p:nvSpPr>
                        <p:cNvPr id="19" name="Up Arrow 18"/>
                        <p:cNvSpPr/>
                        <p:nvPr/>
                      </p:nvSpPr>
                      <p:spPr>
                        <a:xfrm>
                          <a:off x="3091989" y="4940605"/>
                          <a:ext cx="1041193" cy="799975"/>
                        </a:xfrm>
                        <a:prstGeom prst="upArrow">
                          <a:avLst/>
                        </a:prstGeom>
                        <a:solidFill>
                          <a:srgbClr val="FF9900"/>
                        </a:solidFill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anchor="ctr"/>
                        <a:lstStyle/>
                        <a:p>
                          <a:pPr algn="ctr">
                            <a:defRPr/>
                          </a:pPr>
                          <a:endParaRPr lang="en-US" dirty="0"/>
                        </a:p>
                      </p:txBody>
                    </p:sp>
                    <p:sp>
                      <p:nvSpPr>
                        <p:cNvPr id="25" name="TextBox 24"/>
                        <p:cNvSpPr txBox="1"/>
                        <p:nvPr/>
                      </p:nvSpPr>
                      <p:spPr>
                        <a:xfrm>
                          <a:off x="2784075" y="5758040"/>
                          <a:ext cx="1657020" cy="892413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ctr">
                            <a:defRPr/>
                          </a:pPr>
                          <a:r>
                            <a:rPr lang="es-HN" sz="2800" b="1" i="0" dirty="0" smtClean="0">
                              <a:latin typeface="+mj-lt"/>
                            </a:rPr>
                            <a:t>1</a:t>
                          </a:r>
                          <a:r>
                            <a:rPr lang="es-HN" sz="2800" b="1" i="0" baseline="30000" dirty="0" smtClean="0">
                              <a:latin typeface="+mj-lt"/>
                            </a:rPr>
                            <a:t>ra</a:t>
                          </a:r>
                          <a:r>
                            <a:rPr lang="es-HN" sz="2800" b="1" i="0" baseline="30000" dirty="0">
                              <a:latin typeface="+mj-lt"/>
                            </a:rPr>
                            <a:t/>
                          </a:r>
                          <a:br>
                            <a:rPr lang="es-HN" sz="2800" b="1" i="0" baseline="30000" dirty="0">
                              <a:latin typeface="+mj-lt"/>
                            </a:rPr>
                          </a:br>
                          <a:r>
                            <a:rPr lang="es-HN" sz="1200" b="1" i="0" dirty="0">
                              <a:latin typeface="+mj-lt"/>
                            </a:rPr>
                            <a:t> Reorientación de la Programa</a:t>
                          </a:r>
                          <a:endParaRPr lang="en-US" sz="1200" b="1" i="0" dirty="0">
                            <a:latin typeface="+mj-lt"/>
                          </a:endParaRPr>
                        </a:p>
                      </p:txBody>
                    </p:sp>
                    <p:sp>
                      <p:nvSpPr>
                        <p:cNvPr id="26" name="TextBox 25"/>
                        <p:cNvSpPr txBox="1"/>
                        <p:nvPr/>
                      </p:nvSpPr>
                      <p:spPr>
                        <a:xfrm>
                          <a:off x="5572757" y="5742168"/>
                          <a:ext cx="1657020" cy="892413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ctr">
                            <a:defRPr/>
                          </a:pPr>
                          <a:r>
                            <a:rPr lang="es-HN" sz="2800" b="1" i="0" dirty="0" smtClean="0">
                              <a:latin typeface="+mj-lt"/>
                            </a:rPr>
                            <a:t>2</a:t>
                          </a:r>
                          <a:r>
                            <a:rPr lang="es-HN" sz="2800" b="1" i="0" baseline="30000" dirty="0" smtClean="0">
                              <a:latin typeface="+mj-lt"/>
                            </a:rPr>
                            <a:t>da</a:t>
                          </a:r>
                          <a:r>
                            <a:rPr lang="es-HN" sz="2800" b="1" i="0" baseline="30000" dirty="0">
                              <a:latin typeface="+mj-lt"/>
                            </a:rPr>
                            <a:t/>
                          </a:r>
                          <a:br>
                            <a:rPr lang="es-HN" sz="2800" b="1" i="0" baseline="30000" dirty="0">
                              <a:latin typeface="+mj-lt"/>
                            </a:rPr>
                          </a:br>
                          <a:r>
                            <a:rPr lang="es-HN" sz="1200" b="1" i="0" dirty="0">
                              <a:latin typeface="+mj-lt"/>
                            </a:rPr>
                            <a:t> Reorientación de la Programa</a:t>
                          </a:r>
                          <a:endParaRPr lang="en-US" sz="1200" b="1" i="0" dirty="0">
                            <a:latin typeface="+mj-lt"/>
                          </a:endParaRPr>
                        </a:p>
                      </p:txBody>
                    </p:sp>
                  </p:grpSp>
                </p:grpSp>
              </p:grpSp>
            </p:grpSp>
            <p:cxnSp>
              <p:nvCxnSpPr>
                <p:cNvPr id="16" name="Straight Arrow Connector 15"/>
                <p:cNvCxnSpPr/>
                <p:nvPr/>
              </p:nvCxnSpPr>
              <p:spPr>
                <a:xfrm>
                  <a:off x="6617125" y="3517039"/>
                  <a:ext cx="552340" cy="0"/>
                </a:xfrm>
                <a:prstGeom prst="straightConnector1">
                  <a:avLst/>
                </a:prstGeom>
                <a:ln>
                  <a:solidFill>
                    <a:srgbClr val="000066"/>
                  </a:solidFill>
                  <a:headEnd type="triangle" w="lg" len="med"/>
                  <a:tailEnd type="triangle" w="lg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4" name="Up Arrow 23"/>
            <p:cNvSpPr/>
            <p:nvPr/>
          </p:nvSpPr>
          <p:spPr>
            <a:xfrm>
              <a:off x="5829881" y="4940605"/>
              <a:ext cx="1041193" cy="799975"/>
            </a:xfrm>
            <a:prstGeom prst="upArrow">
              <a:avLst/>
            </a:prstGeom>
            <a:solidFill>
              <a:srgbClr val="FFFF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5" name="Oval 4"/>
          <p:cNvSpPr/>
          <p:nvPr/>
        </p:nvSpPr>
        <p:spPr bwMode="auto">
          <a:xfrm>
            <a:off x="2243138" y="4005064"/>
            <a:ext cx="2256854" cy="2664296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900" b="1" i="0" u="none" strike="noStrike" cap="none" normalizeH="0" baseline="0">
              <a:ln>
                <a:noFill/>
              </a:ln>
              <a:noFill/>
              <a:effectLst/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3634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1era. Reorientación </a:t>
            </a:r>
            <a:endParaRPr lang="es-E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3" y="1927250"/>
            <a:ext cx="8291512" cy="431006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Dos </a:t>
            </a:r>
            <a:r>
              <a:rPr lang="es-ES" dirty="0"/>
              <a:t>conceptos fundamentales que deben destacarse: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caracterización de los </a:t>
            </a:r>
            <a:r>
              <a:rPr lang="es-ES" dirty="0" smtClean="0"/>
              <a:t>focos, </a:t>
            </a:r>
            <a:r>
              <a:rPr lang="es-ES" dirty="0"/>
              <a:t>y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capacidad del Programa de hacer un seguimiento individual para cada caso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7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44016"/>
            <a:ext cx="8964488" cy="1340768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s-HN" sz="3600" dirty="0"/>
              <a:t>Resultados esperados propuestos</a:t>
            </a:r>
            <a:br>
              <a:rPr lang="es-HN" sz="3600" dirty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680520"/>
          </a:xfrm>
        </p:spPr>
        <p:txBody>
          <a:bodyPr>
            <a:noAutofit/>
          </a:bodyPr>
          <a:lstStyle/>
          <a:p>
            <a:r>
              <a:rPr lang="es-HN" sz="2000" b="1" u="sng" dirty="0" smtClean="0"/>
              <a:t>Cambios para reorientación hacia pre-eliminación y eliminación</a:t>
            </a:r>
          </a:p>
          <a:p>
            <a:pPr marL="866775" lvl="1" indent="-342900">
              <a:buClr>
                <a:srgbClr val="FF0000"/>
              </a:buClr>
              <a:buFont typeface="+mj-lt"/>
              <a:buAutoNum type="arabicPeriod"/>
            </a:pPr>
            <a:r>
              <a:rPr lang="es-ES" sz="1800" b="1" dirty="0" smtClean="0"/>
              <a:t>Todos los casos son confirmados microscópicamente y tratados de acuerdo a la política nacional</a:t>
            </a:r>
            <a:endParaRPr lang="es-HN" sz="1800" b="1" dirty="0" smtClean="0"/>
          </a:p>
          <a:p>
            <a:pPr marL="866775" lvl="1" indent="-342900">
              <a:buClr>
                <a:srgbClr val="FF0000"/>
              </a:buClr>
              <a:buFont typeface="+mj-lt"/>
              <a:buAutoNum type="arabicPeriod"/>
            </a:pPr>
            <a:r>
              <a:rPr lang="es-ES" sz="1800" b="1" dirty="0" smtClean="0"/>
              <a:t>El sistema de gestión de calidad del diagnóstico microscópico es completamente funcional</a:t>
            </a:r>
            <a:endParaRPr lang="es-HN" sz="1800" b="1" dirty="0" smtClean="0"/>
          </a:p>
          <a:p>
            <a:pPr marL="866775" lvl="1" indent="-342900">
              <a:buClr>
                <a:srgbClr val="FF0000"/>
              </a:buClr>
              <a:buFont typeface="+mj-lt"/>
              <a:buAutoNum type="arabicPeriod"/>
            </a:pPr>
            <a:r>
              <a:rPr lang="es-ES" sz="1800" b="1" dirty="0" smtClean="0"/>
              <a:t>Todos los casos son notificados, investigados epidemiológicamente y registrados a nivel central</a:t>
            </a:r>
            <a:endParaRPr lang="es-HN" sz="1800" b="1" dirty="0" smtClean="0"/>
          </a:p>
          <a:p>
            <a:pPr marL="866775" lvl="1" indent="-342900">
              <a:buClr>
                <a:srgbClr val="FF0000"/>
              </a:buClr>
              <a:buFont typeface="+mj-lt"/>
              <a:buAutoNum type="arabicPeriod"/>
            </a:pPr>
            <a:r>
              <a:rPr lang="es-ES" sz="1800" b="1" dirty="0" smtClean="0"/>
              <a:t>Las áreas maláricas están claramente delimitadas y se ha hecho un inventario (y mapeo), de los focos de transmisión</a:t>
            </a:r>
            <a:endParaRPr lang="es-HN" sz="1800" b="1" dirty="0" smtClean="0"/>
          </a:p>
          <a:p>
            <a:pPr marL="866775" lvl="1" indent="-342900">
              <a:buClr>
                <a:srgbClr val="FF0000"/>
              </a:buClr>
              <a:buFont typeface="+mj-lt"/>
              <a:buAutoNum type="arabicPeriod"/>
            </a:pPr>
            <a:r>
              <a:rPr lang="es-ES" sz="1800" b="1" dirty="0" smtClean="0"/>
              <a:t>Creada una base de datos y un sistema de información geográfica que incluya la información de los casos, las intervenciones y el comportamiento de los parásitos y vectores</a:t>
            </a:r>
            <a:endParaRPr lang="es-HN" sz="1800" b="1" dirty="0" smtClean="0"/>
          </a:p>
          <a:p>
            <a:pPr marL="866775" lvl="1" indent="-342900">
              <a:buClr>
                <a:srgbClr val="FF0000"/>
              </a:buClr>
              <a:buFont typeface="+mj-lt"/>
              <a:buAutoNum type="arabicPeriod"/>
            </a:pPr>
            <a:r>
              <a:rPr lang="es-ES" sz="1800" b="1" dirty="0" smtClean="0"/>
              <a:t>Se han identificado las necesidades gerenciales, administrativas, tecnológicas, financieras y sociales, dentro del contexto de la salud pública de cada país y de la Región.</a:t>
            </a:r>
          </a:p>
        </p:txBody>
      </p:sp>
    </p:spTree>
    <p:extLst>
      <p:ext uri="{BB962C8B-B14F-4D97-AF65-F5344CB8AC3E}">
        <p14:creationId xmlns:p14="http://schemas.microsoft.com/office/powerpoint/2010/main" val="344882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 smtClean="0"/>
              <a:t>1. Todos </a:t>
            </a:r>
            <a:r>
              <a:rPr lang="es-ES" sz="2400" dirty="0"/>
              <a:t>los casos son confirmados microscópicamente y tratados de acuerdo a la política nacional</a:t>
            </a:r>
            <a:endParaRPr lang="en-US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2913" y="1639218"/>
            <a:ext cx="8291512" cy="4310062"/>
          </a:xfrm>
        </p:spPr>
        <p:txBody>
          <a:bodyPr/>
          <a:lstStyle/>
          <a:p>
            <a:pPr marL="0" indent="0">
              <a:buNone/>
            </a:pPr>
            <a:r>
              <a:rPr lang="es-ES" sz="1800" dirty="0" smtClean="0"/>
              <a:t>1.1 Adopción de esquemas terapéuticos altamente eficaces en la reducción de gametocitos y en la prevención de recidivas (</a:t>
            </a:r>
            <a:r>
              <a:rPr lang="es-ES" sz="1800" i="1" dirty="0" smtClean="0"/>
              <a:t>P. </a:t>
            </a:r>
            <a:r>
              <a:rPr lang="es-ES" sz="1800" i="1" dirty="0" err="1" smtClean="0"/>
              <a:t>vivax</a:t>
            </a:r>
            <a:r>
              <a:rPr lang="es-ES" sz="1800" dirty="0" smtClean="0"/>
              <a:t>).</a:t>
            </a:r>
          </a:p>
          <a:p>
            <a:pPr marL="0" indent="0">
              <a:buNone/>
            </a:pPr>
            <a:r>
              <a:rPr lang="es-ES" sz="1800" dirty="0" smtClean="0"/>
              <a:t>1.2 Corregir deficiencias en suministro de antimaláricos</a:t>
            </a:r>
          </a:p>
          <a:p>
            <a:pPr marL="0" indent="0">
              <a:buNone/>
            </a:pPr>
            <a:r>
              <a:rPr lang="es-ES" sz="1800" dirty="0" smtClean="0"/>
              <a:t>1.3 Estrategia para una adecuada prescripción y dispensación</a:t>
            </a:r>
          </a:p>
          <a:p>
            <a:pPr marL="0" indent="0">
              <a:buNone/>
            </a:pPr>
            <a:r>
              <a:rPr lang="es-ES" sz="1800" dirty="0" smtClean="0"/>
              <a:t>1.4 Seguimiento sistemático de casos</a:t>
            </a:r>
          </a:p>
          <a:p>
            <a:pPr marL="0" indent="0">
              <a:buNone/>
            </a:pPr>
            <a:r>
              <a:rPr lang="es-ES" sz="1800" dirty="0" smtClean="0"/>
              <a:t>1.5 Ampliación de la red de microscopia</a:t>
            </a:r>
          </a:p>
          <a:p>
            <a:pPr marL="0" indent="0">
              <a:buNone/>
            </a:pPr>
            <a:r>
              <a:rPr lang="es-ES" sz="1800" dirty="0" smtClean="0"/>
              <a:t>1.6 Búsqueda activa inteligente</a:t>
            </a:r>
          </a:p>
          <a:p>
            <a:pPr marL="0" indent="0">
              <a:buNone/>
            </a:pPr>
            <a:r>
              <a:rPr lang="es-ES" sz="1800" dirty="0" smtClean="0"/>
              <a:t>1.7 Sistema de información con manejo de bases de datos de notificación individual</a:t>
            </a:r>
          </a:p>
          <a:p>
            <a:pPr marL="0" indent="0">
              <a:buNone/>
            </a:pPr>
            <a:r>
              <a:rPr lang="es-ES" sz="1800" dirty="0" smtClean="0"/>
              <a:t>1.8 Estrategia de supervisión de la calidad de la atención y abastecimiento de antimaláricos y otros insumos básicos</a:t>
            </a:r>
          </a:p>
          <a:p>
            <a:pPr marL="0" indent="0">
              <a:buNone/>
            </a:pPr>
            <a:endParaRPr lang="es-ES" sz="1800" dirty="0" smtClean="0"/>
          </a:p>
          <a:p>
            <a:pPr marL="0" indent="0">
              <a:buNone/>
            </a:pPr>
            <a:endParaRPr lang="es-ES" sz="1800" dirty="0" smtClean="0"/>
          </a:p>
          <a:p>
            <a:pPr marL="0" indent="0">
              <a:buNone/>
            </a:pPr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59304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 smtClean="0"/>
              <a:t> </a:t>
            </a:r>
            <a:r>
              <a:rPr lang="es-ES" sz="2800" dirty="0"/>
              <a:t>2. El sistema de gestión de calidad del diagnóstico es completamente funcional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3" y="1999258"/>
            <a:ext cx="8291512" cy="431006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2.1 Adopción de la estrategia para la certificación y evaluación de competencias bajo estándares </a:t>
            </a:r>
            <a:r>
              <a:rPr lang="es-ES" dirty="0" smtClean="0"/>
              <a:t>internacionales</a:t>
            </a:r>
          </a:p>
          <a:p>
            <a:pPr marL="0" indent="0">
              <a:buNone/>
            </a:pPr>
            <a:r>
              <a:rPr lang="es-ES" dirty="0"/>
              <a:t>2.2 Monitoreo del desempeño con metodología objetiva y </a:t>
            </a:r>
            <a:r>
              <a:rPr lang="es-ES" dirty="0" smtClean="0"/>
              <a:t>eficiente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74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3. Todos los casos son notificados, investigados epidemiológicamente y registrados a nivel central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3" y="1855242"/>
            <a:ext cx="8291512" cy="431006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3.1 Desarrollar e implementar protocolos de investigación de caso</a:t>
            </a:r>
          </a:p>
          <a:p>
            <a:pPr marL="0" indent="0">
              <a:buNone/>
            </a:pPr>
            <a:r>
              <a:rPr lang="es-ES" dirty="0" smtClean="0"/>
              <a:t>3.2 </a:t>
            </a:r>
            <a:r>
              <a:rPr lang="es-ES" dirty="0"/>
              <a:t>Sistema de información con manejo de bases de datos de notificación </a:t>
            </a:r>
            <a:r>
              <a:rPr lang="es-ES" dirty="0" smtClean="0"/>
              <a:t>individual</a:t>
            </a:r>
          </a:p>
          <a:p>
            <a:pPr marL="0" indent="0">
              <a:buNone/>
            </a:pPr>
            <a:r>
              <a:rPr lang="es-ES" dirty="0"/>
              <a:t>3.3 Adopción de rutinas de análisis de bases de </a:t>
            </a:r>
            <a:r>
              <a:rPr lang="es-ES" dirty="0" smtClean="0"/>
              <a:t>datos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39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 smtClean="0"/>
              <a:t>4. Las áreas maláricas están claramente delimitadas y se ha hecho un inventario de los focos de transmisión</a:t>
            </a:r>
            <a:endParaRPr lang="es-E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3" y="1927250"/>
            <a:ext cx="8291512" cy="431006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4.1 Sistema de información con manejo de bases de datos de notificación individual</a:t>
            </a:r>
          </a:p>
          <a:p>
            <a:pPr marL="0" indent="0">
              <a:buNone/>
            </a:pPr>
            <a:r>
              <a:rPr lang="es-ES" dirty="0"/>
              <a:t>4.2 Identificación y caracterización de </a:t>
            </a:r>
            <a:r>
              <a:rPr lang="es-ES" dirty="0" smtClean="0"/>
              <a:t>focos</a:t>
            </a:r>
          </a:p>
          <a:p>
            <a:pPr marL="0" indent="0">
              <a:buNone/>
            </a:pPr>
            <a:r>
              <a:rPr lang="es-ES" dirty="0"/>
              <a:t>4.3 Comprensión de la dinámica de transmisión en cada </a:t>
            </a:r>
            <a:r>
              <a:rPr lang="es-ES" dirty="0" smtClean="0"/>
              <a:t>foco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74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000" dirty="0"/>
              <a:t>5. Se ha creado una base de datos y un sistema de información geográfica que incluya la información de los casos, las intervenciones y el comportamiento de los parásitos y vectores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13" y="1855242"/>
            <a:ext cx="8291512" cy="4310062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/>
              <a:t>5.1 Sistema de información con manejo de bases de datos de notificación individual. </a:t>
            </a:r>
            <a:endParaRPr lang="es-ES" sz="2400" dirty="0" smtClean="0"/>
          </a:p>
          <a:p>
            <a:pPr marL="0" indent="0">
              <a:buNone/>
            </a:pPr>
            <a:r>
              <a:rPr lang="es-ES" sz="2400" dirty="0" smtClean="0"/>
              <a:t>5.2 </a:t>
            </a:r>
            <a:r>
              <a:rPr lang="es-ES" sz="2400" dirty="0"/>
              <a:t>Codificación y tipificación de localidades</a:t>
            </a:r>
            <a:endParaRPr lang="es-ES" sz="2400" dirty="0" smtClean="0"/>
          </a:p>
          <a:p>
            <a:pPr marL="0" indent="0">
              <a:buNone/>
            </a:pPr>
            <a:r>
              <a:rPr lang="es-ES" sz="2400" dirty="0"/>
              <a:t>5.3 Establecer la estrategia para el monitoreo de parámetros entomológicos: residualidad (en pared y mosquiteros), tasas de picadura y resistencia a los </a:t>
            </a:r>
            <a:r>
              <a:rPr lang="es-ES" sz="2400" dirty="0" smtClean="0"/>
              <a:t>insecticidas</a:t>
            </a:r>
          </a:p>
          <a:p>
            <a:pPr marL="0" indent="0">
              <a:buNone/>
            </a:pPr>
            <a:r>
              <a:rPr lang="es-ES" sz="2400" dirty="0"/>
              <a:t>5.4 Desarrollar modelo de manejo de bases de datos relacionables y adoptar rutinas de análisis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284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dirty="0"/>
              <a:t>6. Se han identificado las necesidades gerenciales, administrativas, tecnológicas, financieras, y sociales dentro del contexto de la salud pública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83234"/>
            <a:ext cx="8291512" cy="4310062"/>
          </a:xfrm>
        </p:spPr>
        <p:txBody>
          <a:bodyPr/>
          <a:lstStyle/>
          <a:p>
            <a:pPr marL="0" indent="0">
              <a:buNone/>
            </a:pPr>
            <a:r>
              <a:rPr lang="es-ES" sz="1800" dirty="0"/>
              <a:t>6.1 Adaptación de la estructura organizacional del programa de control al programa con miras a la </a:t>
            </a:r>
            <a:r>
              <a:rPr lang="es-ES" sz="1800" dirty="0" smtClean="0"/>
              <a:t>eliminación</a:t>
            </a:r>
          </a:p>
          <a:p>
            <a:pPr marL="0" indent="0">
              <a:buNone/>
            </a:pPr>
            <a:r>
              <a:rPr lang="es-ES" sz="1800" dirty="0"/>
              <a:t>6.2 Estimar el número de personal según capacidad técnica para coordinación de las actividades en los distintos niveles administrativos y </a:t>
            </a:r>
            <a:r>
              <a:rPr lang="es-ES" sz="1800" dirty="0" smtClean="0"/>
              <a:t>comunitarios</a:t>
            </a:r>
          </a:p>
          <a:p>
            <a:pPr marL="0" indent="0">
              <a:buNone/>
            </a:pPr>
            <a:r>
              <a:rPr lang="es-ES" sz="1800" dirty="0"/>
              <a:t>6.2 Establecer necesidades de medios de comunicación y </a:t>
            </a:r>
            <a:r>
              <a:rPr lang="es-ES" sz="1800" dirty="0" smtClean="0"/>
              <a:t>transporte</a:t>
            </a:r>
          </a:p>
          <a:p>
            <a:pPr marL="0" indent="0">
              <a:buNone/>
            </a:pPr>
            <a:r>
              <a:rPr lang="es-ES" sz="1800" dirty="0"/>
              <a:t>6.3 Identificar áreas actuales y potenciales de conflicto social y difícil acceso así como de poblaciones móviles y en áreas </a:t>
            </a:r>
            <a:r>
              <a:rPr lang="es-ES" sz="1800" dirty="0" smtClean="0"/>
              <a:t>fronterizas</a:t>
            </a:r>
          </a:p>
          <a:p>
            <a:pPr marL="0" indent="0">
              <a:buNone/>
            </a:pPr>
            <a:r>
              <a:rPr lang="es-ES" sz="1800" dirty="0"/>
              <a:t>6.4 Identificar desafíos para la transformación de programa de control a programa de eliminación en el contexto de salud pública </a:t>
            </a:r>
            <a:r>
              <a:rPr lang="es-ES" sz="1800" dirty="0" smtClean="0"/>
              <a:t>nacional</a:t>
            </a:r>
          </a:p>
          <a:p>
            <a:pPr marL="0" indent="0">
              <a:buNone/>
            </a:pPr>
            <a:r>
              <a:rPr lang="es-ES" sz="1800" dirty="0"/>
              <a:t>6.5 Establecer necesidades financieras suplementarias para la transformación del programa de control al de eliminación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9277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2204864"/>
            <a:ext cx="7772400" cy="1362075"/>
          </a:xfrm>
        </p:spPr>
        <p:txBody>
          <a:bodyPr/>
          <a:lstStyle/>
          <a:p>
            <a:r>
              <a:rPr lang="es-HN" sz="3600" dirty="0" smtClean="0"/>
              <a:t>DEL CONTROL A LA ELIMINACION y certificación</a:t>
            </a:r>
            <a:endParaRPr lang="es-HN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692696"/>
            <a:ext cx="7772400" cy="1500187"/>
          </a:xfrm>
        </p:spPr>
        <p:txBody>
          <a:bodyPr/>
          <a:lstStyle/>
          <a:p>
            <a:r>
              <a:rPr lang="es-HN" dirty="0" smtClean="0"/>
              <a:t>REORIENTACION DE LOS PROGRAMAS DE MALARIA</a:t>
            </a:r>
            <a:endParaRPr lang="es-HN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3573016"/>
            <a:ext cx="820891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Curso de Actualización para Eliminación de la Malaria </a:t>
            </a:r>
          </a:p>
          <a:p>
            <a:pPr algn="ctr"/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 Mesoamérica y La Española. </a:t>
            </a:r>
            <a:r>
              <a:rPr lang="es-ES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ISGlobal</a:t>
            </a:r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algn="ctr"/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16 al 21 de febrero de 2014</a:t>
            </a:r>
          </a:p>
          <a:p>
            <a:pPr algn="ctr"/>
            <a:r>
              <a:rPr lang="es-E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San Salvador, El Salvador</a:t>
            </a:r>
          </a:p>
          <a:p>
            <a:pPr algn="ctr"/>
            <a:endParaRPr lang="es-ES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es-E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es-E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María de la Paz Adé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Especialista, Prevención y Control de la Malaria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Programa Regional de Malaria</a:t>
            </a:r>
          </a:p>
          <a:p>
            <a:pPr algn="ctr"/>
            <a:r>
              <a:rPr lang="es-ES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OPS/OMS, WDC</a:t>
            </a:r>
            <a:endParaRPr lang="es-ES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86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Experiencias de los países</a:t>
            </a:r>
            <a:endParaRPr lang="es-ES_trad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_tradnl" dirty="0" smtClean="0"/>
              <a:t>Analizar en grupo las experiencias aplicadas o que deben ser aplicadas para cada uno</a:t>
            </a:r>
            <a:r>
              <a:rPr lang="es-ES_tradnl" dirty="0" smtClean="0"/>
              <a:t> de los cambios requeridos</a:t>
            </a:r>
          </a:p>
          <a:p>
            <a:pPr marL="0" indent="0">
              <a:buNone/>
            </a:pPr>
            <a:endParaRPr lang="es-ES_tradnl" dirty="0" smtClean="0"/>
          </a:p>
          <a:p>
            <a:pPr marL="0" indent="0">
              <a:buNone/>
            </a:pPr>
            <a:r>
              <a:rPr lang="es-ES_tradnl" dirty="0" smtClean="0"/>
              <a:t>6 grupos y cada grupo analizara un punto especifico</a:t>
            </a:r>
          </a:p>
          <a:p>
            <a:pPr marL="0" indent="0">
              <a:buNone/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5327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Guía de reorientación</a:t>
            </a:r>
            <a:endParaRPr lang="es-E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42913" y="1783234"/>
            <a:ext cx="4068762" cy="4310062"/>
          </a:xfrm>
        </p:spPr>
        <p:txBody>
          <a:bodyPr/>
          <a:lstStyle/>
          <a:p>
            <a:r>
              <a:rPr lang="es-HN" dirty="0" smtClean="0"/>
              <a:t>Objetivo: subministrar elementos para conseguir los cambios operacionales necesarios para transitar del control a la pre eliminación y eliminación</a:t>
            </a:r>
          </a:p>
          <a:p>
            <a:pPr marL="0" indent="0">
              <a:buNone/>
            </a:pPr>
            <a:r>
              <a:rPr lang="es-HN" sz="1400" dirty="0">
                <a:hlinkClick r:id="rId2"/>
              </a:rPr>
              <a:t>http://www.paho.org/hq/index.php?option=com_docman&amp;task=doc_view&amp;gid=12478&amp;Itemid</a:t>
            </a:r>
            <a:r>
              <a:rPr lang="es-HN" sz="1400" dirty="0" smtClean="0"/>
              <a:t>=</a:t>
            </a:r>
          </a:p>
          <a:p>
            <a:pPr marL="0" indent="0">
              <a:buNone/>
            </a:pPr>
            <a:endParaRPr lang="es-HN" sz="1400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6637" y="1457090"/>
            <a:ext cx="3745843" cy="45641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674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588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/>
          <a:lstStyle/>
          <a:p>
            <a:r>
              <a:rPr lang="es-HN" sz="2800" dirty="0" smtClean="0"/>
              <a:t>Criterios de pre-eliminación y eliminación</a:t>
            </a:r>
            <a:endParaRPr lang="en-US" sz="2800" dirty="0"/>
          </a:p>
        </p:txBody>
      </p:sp>
      <p:graphicFrame>
        <p:nvGraphicFramePr>
          <p:cNvPr id="6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2498942"/>
              </p:ext>
            </p:extLst>
          </p:nvPr>
        </p:nvGraphicFramePr>
        <p:xfrm>
          <a:off x="251520" y="764704"/>
          <a:ext cx="8568952" cy="6093296"/>
        </p:xfrm>
        <a:graphic>
          <a:graphicData uri="http://schemas.openxmlformats.org/drawingml/2006/table">
            <a:tbl>
              <a:tblPr firstRow="1" firstCol="1" bandRow="1"/>
              <a:tblGrid>
                <a:gridCol w="1224136"/>
                <a:gridCol w="1368152"/>
                <a:gridCol w="3528392"/>
                <a:gridCol w="2448272"/>
              </a:tblGrid>
              <a:tr h="3198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SimSun"/>
                          <a:cs typeface="Calibri" pitchFamily="34" charset="0"/>
                        </a:rPr>
                        <a:t>Criterios</a:t>
                      </a:r>
                      <a:endParaRPr lang="es-ES" sz="2000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SimSun"/>
                          <a:cs typeface="Calibri" pitchFamily="34" charset="0"/>
                        </a:rPr>
                        <a:t>Tema</a:t>
                      </a:r>
                      <a:endParaRPr lang="es-ES" sz="2000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noProof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Pre-eliminación</a:t>
                      </a:r>
                      <a:endParaRPr lang="es-ES" sz="2000" noProof="0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000" noProof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Eliminación</a:t>
                      </a:r>
                      <a:endParaRPr lang="es-ES" sz="2000" noProof="0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1279432">
                <a:tc rowSpan="3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Principales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(8 criterios)</a:t>
                      </a:r>
                      <a:endParaRPr lang="es-ES" sz="1600" dirty="0">
                        <a:solidFill>
                          <a:srgbClr val="FF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E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ES" sz="16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Situación de   la Malaria</a:t>
                      </a:r>
                      <a:endParaRPr lang="es-ES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ES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ILP </a:t>
                      </a:r>
                      <a:r>
                        <a:rPr lang="en-GB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&lt; </a:t>
                      </a:r>
                      <a:r>
                        <a:rPr lang="en-GB" sz="16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%  por año </a:t>
                      </a:r>
                      <a:r>
                        <a:rPr lang="en-GB" sz="16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noProof="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No más</a:t>
                      </a:r>
                      <a:r>
                        <a:rPr lang="es-ES" sz="16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de 5 casos por 1,000 habitantes por año en el municipio más afectado del país</a:t>
                      </a:r>
                      <a:endParaRPr lang="es-ES" sz="1600" noProof="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0.1 casos por 1,000 habitantes por año en el municipio más afectado del país</a:t>
                      </a:r>
                      <a:endParaRPr lang="es-ES" sz="16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</a:tr>
              <a:tr h="2159042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Tratamiento </a:t>
                      </a:r>
                      <a:r>
                        <a:rPr lang="es-US" sz="16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y Diagnostico</a:t>
                      </a:r>
                      <a:endParaRPr lang="es-ES" sz="16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Todos</a:t>
                      </a:r>
                      <a:r>
                        <a:rPr lang="es-ES" sz="16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los casos confirmados por microscopia, tanto en sector privado como en sector público</a:t>
                      </a:r>
                      <a:endParaRPr lang="es-ES" sz="16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Sistema de aseguramiento</a:t>
                      </a:r>
                      <a:r>
                        <a:rPr lang="es-ES" sz="16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de calidad de microscopia instalado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Política de tratamiento radical de los casos </a:t>
                      </a:r>
                      <a:r>
                        <a:rPr lang="es-ES" sz="1600" b="1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(uso de primaquina)</a:t>
                      </a:r>
                      <a:endParaRPr lang="es-ES" sz="1600" b="1" noProof="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b="1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Tratamiento radical </a:t>
                      </a: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del 100% de casos de </a:t>
                      </a:r>
                      <a:r>
                        <a:rPr lang="es-ES" sz="1600" i="1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P. vivax</a:t>
                      </a: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;</a:t>
                      </a:r>
                      <a:r>
                        <a:rPr lang="es-ES" sz="16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Incluir primaquina para el tratamiento </a:t>
                      </a: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de </a:t>
                      </a:r>
                      <a:r>
                        <a:rPr lang="es-ES" sz="1600" i="1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P. falciparum </a:t>
                      </a:r>
                      <a:r>
                        <a:rPr lang="es-ES" sz="16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gametocitos)</a:t>
                      </a:r>
                      <a:endParaRPr lang="es-ES" sz="1600" i="1" noProof="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Control de calidad</a:t>
                      </a:r>
                      <a:r>
                        <a:rPr lang="es-ES" sz="16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de microscopia establecido</a:t>
                      </a:r>
                      <a:endParaRPr lang="es-ES" sz="1600" noProof="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</a:tr>
              <a:tr h="214304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Vigilancia, Monitoreo </a:t>
                      </a:r>
                      <a:r>
                        <a:rPr lang="es-US" sz="16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y Evaluación</a:t>
                      </a:r>
                      <a:endParaRPr lang="es-ES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ES" sz="16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ES" sz="16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Todos</a:t>
                      </a:r>
                      <a:r>
                        <a:rPr lang="es-US" sz="16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los casos de malaria diagnosticados por sector público y privado notificados inmediatamente</a:t>
                      </a:r>
                      <a:endParaRPr lang="es-ES" sz="16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Registro central de casos, vectores y focos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noProof="0" dirty="0" smtClean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Base</a:t>
                      </a:r>
                      <a:r>
                        <a:rPr lang="es-US" sz="1600" baseline="0" noProof="0" dirty="0" smtClean="0"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de datos de eliminación </a:t>
                      </a:r>
                      <a:r>
                        <a:rPr lang="es-US" sz="1600" baseline="0" noProof="0" dirty="0" smtClean="0">
                          <a:solidFill>
                            <a:schemeClr val="tx2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establecida</a:t>
                      </a:r>
                      <a:endParaRPr lang="es-US" sz="1600" noProof="0" dirty="0">
                        <a:solidFill>
                          <a:schemeClr val="tx2"/>
                        </a:solidFill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Búsqueda activa de casos establecida</a:t>
                      </a:r>
                      <a:endParaRPr lang="es-ES" sz="16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05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Investigación y clasificación</a:t>
                      </a:r>
                      <a:r>
                        <a:rPr lang="es-US" sz="16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de todos los casos y focos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05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6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Colectar documentación para certificación</a:t>
                      </a:r>
                      <a:endParaRPr lang="es-ES" sz="1600" noProof="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</a:tr>
              <a:tr h="191915">
                <a:tc gridSpan="4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algn="r"/>
                      <a:r>
                        <a:rPr lang="es-HN" sz="1200" i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Fuente: Organización Panamericana de la Salud/Organización Mundial de la Salud  (2012) </a:t>
                      </a:r>
                      <a:endParaRPr lang="en-US" sz="120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600" dirty="0"/>
                    </a:p>
                  </a:txBody>
                  <a:tcPr marL="48867" marR="48867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US" sz="1600" noProof="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600" noProof="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949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58875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s-E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/>
          <a:lstStyle/>
          <a:p>
            <a:r>
              <a:rPr lang="es-HN" sz="2800" dirty="0" smtClean="0"/>
              <a:t>Criterios de pre-eliminación y eliminación</a:t>
            </a:r>
            <a:endParaRPr lang="en-US" sz="2800" dirty="0"/>
          </a:p>
        </p:txBody>
      </p:sp>
      <p:graphicFrame>
        <p:nvGraphicFramePr>
          <p:cNvPr id="7" name="3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8025780"/>
              </p:ext>
            </p:extLst>
          </p:nvPr>
        </p:nvGraphicFramePr>
        <p:xfrm>
          <a:off x="251520" y="836712"/>
          <a:ext cx="8568952" cy="5890800"/>
        </p:xfrm>
        <a:graphic>
          <a:graphicData uri="http://schemas.openxmlformats.org/drawingml/2006/table">
            <a:tbl>
              <a:tblPr firstRow="1" firstCol="1" bandRow="1"/>
              <a:tblGrid>
                <a:gridCol w="1296144"/>
                <a:gridCol w="1800200"/>
                <a:gridCol w="3528392"/>
                <a:gridCol w="1944216"/>
              </a:tblGrid>
              <a:tr h="36004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SimSun"/>
                          <a:cs typeface="Calibri" pitchFamily="34" charset="0"/>
                        </a:rPr>
                        <a:t>Criterios</a:t>
                      </a:r>
                      <a:endParaRPr lang="es-ES" sz="2400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ea typeface="SimSun"/>
                          <a:cs typeface="Calibri" pitchFamily="34" charset="0"/>
                        </a:rPr>
                        <a:t>Temas</a:t>
                      </a:r>
                      <a:endParaRPr lang="es-ES" sz="2400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noProof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Pre-eliminación</a:t>
                      </a:r>
                      <a:endParaRPr lang="es-ES" sz="2400" noProof="0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2400" noProof="0" dirty="0" smtClean="0"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Eliminación</a:t>
                      </a:r>
                      <a:endParaRPr lang="es-ES" sz="2400" noProof="0" dirty="0"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SimSun"/>
                        <a:cs typeface="Calibri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</a:tr>
              <a:tr h="227919">
                <a:tc rowSpan="3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800" dirty="0" smtClean="0"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Otros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8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(5 </a:t>
                      </a:r>
                      <a:r>
                        <a:rPr lang="es-US" sz="16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criterios</a:t>
                      </a:r>
                      <a:r>
                        <a:rPr lang="es-US" sz="18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s-ES" sz="1800" dirty="0" smtClean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ES" sz="18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ES" sz="18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8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Meta</a:t>
                      </a:r>
                      <a:r>
                        <a:rPr lang="es-US" sz="18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del Programa</a:t>
                      </a:r>
                      <a:endParaRPr lang="es-ES" sz="18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Reorientación</a:t>
                      </a:r>
                      <a:r>
                        <a:rPr lang="es-ES" sz="18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del control a eliminación</a:t>
                      </a:r>
                      <a:endParaRPr lang="es-ES" sz="1800" noProof="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8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Interrumpir</a:t>
                      </a:r>
                      <a:r>
                        <a:rPr lang="es-US" sz="18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la transmisión de la malaria en todo el país</a:t>
                      </a:r>
                      <a:endParaRPr lang="es-ES" sz="18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</a:tr>
              <a:tr h="341879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8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Control vectorial y prevención</a:t>
                      </a:r>
                      <a:endParaRPr lang="es-ES" sz="18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Cobertura total con RRI</a:t>
                      </a:r>
                      <a:r>
                        <a:rPr lang="es-ES" sz="18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(rociado) en focos; MIV, incluyendo uso de mosquiteros en situaciones específicas</a:t>
                      </a:r>
                      <a:endParaRPr lang="es-ES" sz="1800" noProof="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Control vectorial para bajar la vulnerabilidad en los focos </a:t>
                      </a:r>
                      <a:endParaRPr lang="es-ES" sz="1800" noProof="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20000"/>
                      </a:srgbClr>
                    </a:solidFill>
                  </a:tcPr>
                </a:tc>
              </a:tr>
              <a:tr h="96865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8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Sistemas de salud</a:t>
                      </a:r>
                      <a:r>
                        <a:rPr lang="es-US" sz="18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y financiamiento</a:t>
                      </a:r>
                      <a:endParaRPr lang="es-ES" sz="18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Movilización de</a:t>
                      </a:r>
                      <a:r>
                        <a:rPr lang="es-ES" sz="18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recursos del país</a:t>
                      </a:r>
                      <a:endParaRPr lang="es-ES" sz="1800" noProof="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baseline="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Programa nacional cuenta con lo  mínimo indispensable:</a:t>
                      </a:r>
                      <a:r>
                        <a:rPr lang="en-GB" sz="18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800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epidemiólogo, parasitólogo, entomólogo,</a:t>
                      </a:r>
                      <a:r>
                        <a:rPr lang="en-GB" sz="18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HN" sz="18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especialista en laboratorio de malaria</a:t>
                      </a:r>
                      <a:endParaRPr lang="es-ES" sz="1800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1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Sistema</a:t>
                      </a:r>
                      <a:r>
                        <a:rPr lang="es-ES" sz="1800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de salud cubre todas las poblaciones incluyendo migrantes y otros poblaciones con difícil acceso</a:t>
                      </a:r>
                      <a:endParaRPr lang="es-ES" sz="18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w Cen MT"/>
                        </a:defRPr>
                      </a:lvl9pPr>
                    </a:lstStyle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US" sz="18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US" sz="18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US" sz="1800" u="sng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Programa depende en su mayoría de los recursos </a:t>
                      </a:r>
                      <a:r>
                        <a:rPr lang="es-ES" sz="1800" u="sng" noProof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nacionales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endParaRPr lang="es-ES" sz="18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4B6D2">
                        <a:tint val="40000"/>
                      </a:srgbClr>
                    </a:solidFill>
                  </a:tcPr>
                </a:tc>
              </a:tr>
              <a:tr h="252000">
                <a:tc gridSpan="4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w Cen MT"/>
                        </a:defRPr>
                      </a:lvl9pPr>
                    </a:lstStyle>
                    <a:p>
                      <a:pPr algn="r"/>
                      <a:r>
                        <a:rPr lang="es-HN" sz="1200" i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Fuente: Organización Panamericana de la Salud/Organización Mundial de la Salud  (2012) </a:t>
                      </a:r>
                      <a:endParaRPr lang="en-US" sz="1200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marL="48867" marR="48867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b="1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  <a:tc hMerge="1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200" dirty="0">
                        <a:effectLst/>
                        <a:latin typeface="Arial" pitchFamily="34" charset="0"/>
                        <a:ea typeface="SimSun"/>
                        <a:cs typeface="Arial" pitchFamily="34" charset="0"/>
                      </a:endParaRPr>
                    </a:p>
                  </a:txBody>
                  <a:tcPr marL="48867" marR="4886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79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85738" y="228600"/>
            <a:ext cx="8958262" cy="679450"/>
          </a:xfrm>
        </p:spPr>
        <p:txBody>
          <a:bodyPr>
            <a:normAutofit/>
          </a:bodyPr>
          <a:lstStyle/>
          <a:p>
            <a:r>
              <a:rPr lang="es-HN" sz="2800" dirty="0" smtClean="0"/>
              <a:t>Cumplimiento de criterios por país- Mesoamérica</a:t>
            </a:r>
            <a:endParaRPr lang="en-US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052736"/>
            <a:ext cx="8772525" cy="577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89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67544" y="188640"/>
            <a:ext cx="8153400" cy="679450"/>
          </a:xfrm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s-HN" sz="2800" dirty="0"/>
              <a:t>Cumplimiento de criterios por país- </a:t>
            </a:r>
            <a:br>
              <a:rPr lang="es-HN" sz="2800" dirty="0"/>
            </a:br>
            <a:r>
              <a:rPr lang="es-HN" sz="2800" dirty="0"/>
              <a:t>Isla de la Hispaniola</a:t>
            </a:r>
            <a:endParaRPr lang="en-US" sz="2800" dirty="0"/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75295"/>
            <a:ext cx="8208962" cy="57610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4907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  <a:effectLst>
            <a:outerShdw blurRad="63500" dist="17961" dir="2700000" algn="ctr" rotWithShape="0">
              <a:srgbClr val="96CCEE">
                <a:alpha val="74998"/>
              </a:srgbClr>
            </a:outerShdw>
          </a:effec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s-HN" sz="3600" dirty="0"/>
              <a:t>Situación actual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08"/>
            <a:ext cx="8291512" cy="4310062"/>
          </a:xfrm>
        </p:spPr>
        <p:txBody>
          <a:bodyPr>
            <a:normAutofit lnSpcReduction="10000"/>
          </a:bodyPr>
          <a:lstStyle/>
          <a:p>
            <a:r>
              <a:rPr lang="es-HN" dirty="0"/>
              <a:t>Países en fase de pre-eliminación (todos los criterios </a:t>
            </a:r>
            <a:r>
              <a:rPr lang="es-HN" dirty="0" smtClean="0"/>
              <a:t>aun </a:t>
            </a:r>
            <a:r>
              <a:rPr lang="es-HN" b="1" dirty="0"/>
              <a:t>no </a:t>
            </a:r>
            <a:r>
              <a:rPr lang="es-HN" b="1" dirty="0" smtClean="0"/>
              <a:t>cumplidos</a:t>
            </a:r>
            <a:r>
              <a:rPr lang="es-HN" dirty="0" smtClean="0"/>
              <a:t>)- OMS-2011</a:t>
            </a:r>
            <a:endParaRPr lang="es-HN" dirty="0"/>
          </a:p>
          <a:p>
            <a:pPr lvl="1"/>
            <a:r>
              <a:rPr lang="es-HN" dirty="0"/>
              <a:t>El Salvador,  México y Costa Rica</a:t>
            </a:r>
          </a:p>
          <a:p>
            <a:r>
              <a:rPr lang="es-HN" dirty="0"/>
              <a:t>Países en diferentes fases de </a:t>
            </a:r>
            <a:r>
              <a:rPr lang="es-HN" dirty="0" smtClean="0"/>
              <a:t>control (OMS-2011)</a:t>
            </a:r>
            <a:endParaRPr lang="es-HN" dirty="0"/>
          </a:p>
          <a:p>
            <a:pPr lvl="1"/>
            <a:r>
              <a:rPr lang="es-HN" dirty="0"/>
              <a:t>Honduras, Guatemala, Panamá, Belice, Nicaragua, República Dominicana y Haití</a:t>
            </a:r>
          </a:p>
          <a:p>
            <a:r>
              <a:rPr lang="es-HN" dirty="0"/>
              <a:t>Coordinar con otros </a:t>
            </a:r>
            <a:r>
              <a:rPr lang="es-HN" dirty="0" smtClean="0"/>
              <a:t>proyectos e iniciativas </a:t>
            </a:r>
            <a:r>
              <a:rPr lang="es-HN" dirty="0"/>
              <a:t>siendo </a:t>
            </a:r>
            <a:r>
              <a:rPr lang="es-HN" dirty="0" smtClean="0"/>
              <a:t>implementadas </a:t>
            </a:r>
            <a:r>
              <a:rPr lang="es-HN" dirty="0"/>
              <a:t>actualmente o en el futuro (e.g. AMI/RAVREDA, </a:t>
            </a:r>
            <a:r>
              <a:rPr lang="es-HN" dirty="0" smtClean="0"/>
              <a:t>BMGF, </a:t>
            </a:r>
            <a:r>
              <a:rPr lang="es-HN" dirty="0"/>
              <a:t>CDC, CHAI, ICEMR, </a:t>
            </a:r>
            <a:r>
              <a:rPr lang="es-HN" dirty="0" err="1"/>
              <a:t>ISGlobal</a:t>
            </a:r>
            <a:r>
              <a:rPr lang="es-HN" dirty="0" smtClean="0"/>
              <a:t>,, USAID, OPS/OMS and more)</a:t>
            </a:r>
            <a:endParaRPr lang="es-H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95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HN" sz="2800" dirty="0" smtClean="0"/>
              <a:t>Estrategia OPS/OMS de estratificación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13520"/>
            <a:ext cx="8784976" cy="4495800"/>
          </a:xfrm>
        </p:spPr>
        <p:txBody>
          <a:bodyPr>
            <a:normAutofit fontScale="85000" lnSpcReduction="20000"/>
          </a:bodyPr>
          <a:lstStyle/>
          <a:p>
            <a:r>
              <a:rPr lang="es-HN" b="1" dirty="0" smtClean="0"/>
              <a:t>OPS/OMS certifica los países en su totalidad  territorial y no parcialmente</a:t>
            </a:r>
          </a:p>
          <a:p>
            <a:r>
              <a:rPr lang="es-HN" dirty="0" smtClean="0"/>
              <a:t>Dependiendo de la </a:t>
            </a:r>
            <a:r>
              <a:rPr lang="es-HN" dirty="0"/>
              <a:t>situación epidemiológica </a:t>
            </a:r>
            <a:r>
              <a:rPr lang="es-HN" dirty="0" smtClean="0"/>
              <a:t>actual, los países se estratifican así:</a:t>
            </a:r>
          </a:p>
          <a:p>
            <a:pPr lvl="1"/>
            <a:r>
              <a:rPr lang="es-HN" b="1" dirty="0" smtClean="0"/>
              <a:t>Estrato1</a:t>
            </a:r>
            <a:r>
              <a:rPr lang="es-HN" dirty="0" smtClean="0"/>
              <a:t>: Municipios libres de malaria (mínimo 3 años previos con buena vigilancia)</a:t>
            </a:r>
          </a:p>
          <a:p>
            <a:pPr lvl="1"/>
            <a:r>
              <a:rPr lang="es-HN" b="1" dirty="0" smtClean="0">
                <a:solidFill>
                  <a:schemeClr val="accent2"/>
                </a:solidFill>
              </a:rPr>
              <a:t>Estrato 2</a:t>
            </a:r>
            <a:r>
              <a:rPr lang="es-HN" dirty="0" smtClean="0"/>
              <a:t>: Municipios con muy baja transmisión de malaria</a:t>
            </a:r>
            <a:r>
              <a:rPr lang="es-HN" i="1" dirty="0" smtClean="0"/>
              <a:t> (uno o menos casos por 1,000 habitantes por año, en los últimos tres años)</a:t>
            </a:r>
          </a:p>
          <a:p>
            <a:pPr lvl="1"/>
            <a:r>
              <a:rPr lang="es-HN" b="1" dirty="0" smtClean="0">
                <a:solidFill>
                  <a:srgbClr val="FF0000"/>
                </a:solidFill>
              </a:rPr>
              <a:t>Estrato 3</a:t>
            </a:r>
            <a:r>
              <a:rPr lang="es-HN" dirty="0" smtClean="0"/>
              <a:t>: Municipios que no cumplen con criterios de estrato 1 y 2</a:t>
            </a:r>
          </a:p>
          <a:p>
            <a:r>
              <a:rPr lang="es-HN" dirty="0" smtClean="0"/>
              <a:t>A media que los países avancen, se modificará la clasificación </a:t>
            </a:r>
            <a:r>
              <a:rPr lang="es-HN" b="1" dirty="0" smtClean="0">
                <a:solidFill>
                  <a:srgbClr val="002060"/>
                </a:solidFill>
              </a:rPr>
              <a:t>de</a:t>
            </a:r>
            <a:r>
              <a:rPr lang="es-HN" dirty="0" smtClean="0">
                <a:solidFill>
                  <a:srgbClr val="002060"/>
                </a:solidFill>
              </a:rPr>
              <a:t> </a:t>
            </a:r>
            <a:r>
              <a:rPr lang="es-HN" b="1" dirty="0" smtClean="0">
                <a:solidFill>
                  <a:srgbClr val="002060"/>
                </a:solidFill>
              </a:rPr>
              <a:t>estratos a localidades y de estas a focos </a:t>
            </a:r>
            <a:r>
              <a:rPr lang="es-HN" dirty="0" smtClean="0">
                <a:solidFill>
                  <a:srgbClr val="002060"/>
                </a:solidFill>
              </a:rPr>
              <a:t>(focos de malaria)</a:t>
            </a:r>
            <a:endParaRPr lang="es-HN" dirty="0" smtClean="0"/>
          </a:p>
          <a:p>
            <a:pPr lvl="1"/>
            <a:r>
              <a:rPr lang="es-HN" b="1" dirty="0" smtClean="0"/>
              <a:t>Estrato</a:t>
            </a:r>
            <a:r>
              <a:rPr lang="es-HN" dirty="0" smtClean="0"/>
              <a:t> = Municipio</a:t>
            </a:r>
          </a:p>
          <a:p>
            <a:pPr lvl="1"/>
            <a:r>
              <a:rPr lang="es-HN" b="1" dirty="0" smtClean="0"/>
              <a:t>Localidad</a:t>
            </a:r>
            <a:r>
              <a:rPr lang="es-HN" dirty="0" smtClean="0"/>
              <a:t> = Comunidad dentro de municipio</a:t>
            </a:r>
          </a:p>
          <a:p>
            <a:pPr lvl="1"/>
            <a:r>
              <a:rPr lang="es-HN" b="1" dirty="0" smtClean="0"/>
              <a:t>Foco</a:t>
            </a:r>
            <a:r>
              <a:rPr lang="es-HN" dirty="0" smtClean="0"/>
              <a:t> = Unidad </a:t>
            </a:r>
            <a:r>
              <a:rPr lang="es-HN" dirty="0" smtClean="0">
                <a:solidFill>
                  <a:srgbClr val="002060"/>
                </a:solidFill>
              </a:rPr>
              <a:t>funcional </a:t>
            </a:r>
            <a:r>
              <a:rPr lang="es-HN" dirty="0" smtClean="0"/>
              <a:t>de transmisión de malaria</a:t>
            </a:r>
          </a:p>
          <a:p>
            <a:pPr>
              <a:buFont typeface="Wingdings" pitchFamily="2" charset="2"/>
              <a:buChar char="q"/>
            </a:pPr>
            <a:endParaRPr lang="es-HN" dirty="0" smtClean="0"/>
          </a:p>
          <a:p>
            <a:pPr>
              <a:buFont typeface="Wingdings" pitchFamily="2" charset="2"/>
              <a:buChar char="q"/>
            </a:pPr>
            <a:endParaRPr lang="es-HN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108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PS-OMS_esp">
  <a:themeElements>
    <a:clrScheme name="Presentation (2)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Presentation (2)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1" i="0" u="none" strike="noStrike" cap="none" normalizeH="0" baseline="0">
            <a:ln>
              <a:noFill/>
            </a:ln>
            <a:solidFill>
              <a:srgbClr val="000066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900" b="1" i="0" u="none" strike="noStrike" cap="none" normalizeH="0" baseline="0">
            <a:ln>
              <a:noFill/>
            </a:ln>
            <a:solidFill>
              <a:srgbClr val="000066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resentation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(2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 (2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1692</TotalTime>
  <Words>1320</Words>
  <Application>Microsoft Office PowerPoint</Application>
  <PresentationFormat>On-screen Show (4:3)</PresentationFormat>
  <Paragraphs>173</Paragraphs>
  <Slides>20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OPS-OMS_esp</vt:lpstr>
      <vt:lpstr>Microsoft PowerPoint 97-2003 Presentation</vt:lpstr>
      <vt:lpstr>PowerPoint Presentation</vt:lpstr>
      <vt:lpstr>DEL CONTROL A LA ELIMINACION y certificación</vt:lpstr>
      <vt:lpstr>Guía de reorientación</vt:lpstr>
      <vt:lpstr>Criterios de pre-eliminación y eliminación</vt:lpstr>
      <vt:lpstr>Criterios de pre-eliminación y eliminación</vt:lpstr>
      <vt:lpstr>Cumplimiento de criterios por país- Mesoamérica</vt:lpstr>
      <vt:lpstr>Cumplimiento de criterios por país-  Isla de la Hispaniola</vt:lpstr>
      <vt:lpstr>Situación actual</vt:lpstr>
      <vt:lpstr>Estrategia OPS/OMS de estratificación</vt:lpstr>
      <vt:lpstr>PowerPoint Presentation</vt:lpstr>
      <vt:lpstr>Del control a la eliminación de la malaria</vt:lpstr>
      <vt:lpstr>1era. Reorientación </vt:lpstr>
      <vt:lpstr>Resultados esperados propuestos </vt:lpstr>
      <vt:lpstr>1. Todos los casos son confirmados microscópicamente y tratados de acuerdo a la política nacional</vt:lpstr>
      <vt:lpstr> 2. El sistema de gestión de calidad del diagnóstico es completamente funcional</vt:lpstr>
      <vt:lpstr>3. Todos los casos son notificados, investigados epidemiológicamente y registrados a nivel central</vt:lpstr>
      <vt:lpstr>4. Las áreas maláricas están claramente delimitadas y se ha hecho un inventario de los focos de transmisión</vt:lpstr>
      <vt:lpstr>5. Se ha creado una base de datos y un sistema de información geográfica que incluya la información de los casos, las intervenciones y el comportamiento de los parásitos y vectores</vt:lpstr>
      <vt:lpstr>6. Se han identificado las necesidades gerenciales, administrativas, tecnológicas, financieras, y sociales dentro del contexto de la salud pública</vt:lpstr>
      <vt:lpstr>Experiencias de los países</vt:lpstr>
    </vt:vector>
  </TitlesOfParts>
  <Company>The India Research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Prabhjot Singh</dc:creator>
  <cp:lastModifiedBy>PAHO</cp:lastModifiedBy>
  <cp:revision>73</cp:revision>
  <dcterms:created xsi:type="dcterms:W3CDTF">2011-09-03T01:24:03Z</dcterms:created>
  <dcterms:modified xsi:type="dcterms:W3CDTF">2014-02-17T19:47:31Z</dcterms:modified>
</cp:coreProperties>
</file>