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96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E1D0A-F9C0-4A31-B6D4-40345D190C16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199A-7320-4D83-BF44-964173657A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611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E1D0A-F9C0-4A31-B6D4-40345D190C16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199A-7320-4D83-BF44-964173657A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797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E1D0A-F9C0-4A31-B6D4-40345D190C16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199A-7320-4D83-BF44-964173657A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129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E1D0A-F9C0-4A31-B6D4-40345D190C16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199A-7320-4D83-BF44-964173657A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02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E1D0A-F9C0-4A31-B6D4-40345D190C16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199A-7320-4D83-BF44-964173657A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03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E1D0A-F9C0-4A31-B6D4-40345D190C16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199A-7320-4D83-BF44-964173657A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455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E1D0A-F9C0-4A31-B6D4-40345D190C16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199A-7320-4D83-BF44-964173657A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28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E1D0A-F9C0-4A31-B6D4-40345D190C16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199A-7320-4D83-BF44-964173657A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129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E1D0A-F9C0-4A31-B6D4-40345D190C16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199A-7320-4D83-BF44-964173657A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597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E1D0A-F9C0-4A31-B6D4-40345D190C16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199A-7320-4D83-BF44-964173657A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024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E1D0A-F9C0-4A31-B6D4-40345D190C16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199A-7320-4D83-BF44-964173657A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962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E1D0A-F9C0-4A31-B6D4-40345D190C16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C199A-7320-4D83-BF44-964173657A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010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“</a:t>
            </a:r>
            <a:r>
              <a:rPr lang="en-US" dirty="0" err="1" smtClean="0"/>
              <a:t>Alineamento</a:t>
            </a:r>
            <a:r>
              <a:rPr lang="en-US" dirty="0" smtClean="0"/>
              <a:t> entre los </a:t>
            </a:r>
            <a:r>
              <a:rPr lang="en-US" dirty="0" err="1" smtClean="0"/>
              <a:t>principales</a:t>
            </a:r>
            <a:r>
              <a:rPr lang="en-US" dirty="0" smtClean="0"/>
              <a:t> </a:t>
            </a:r>
            <a:r>
              <a:rPr lang="en-US" dirty="0" err="1" smtClean="0"/>
              <a:t>actores</a:t>
            </a:r>
            <a:r>
              <a:rPr lang="en-US" dirty="0" smtClean="0"/>
              <a:t>, </a:t>
            </a:r>
            <a:r>
              <a:rPr lang="en-US" dirty="0" err="1" smtClean="0"/>
              <a:t>estructuras</a:t>
            </a:r>
            <a:r>
              <a:rPr lang="en-US" dirty="0" smtClean="0"/>
              <a:t> de </a:t>
            </a:r>
            <a:r>
              <a:rPr lang="en-US" dirty="0" err="1" smtClean="0"/>
              <a:t>governanza</a:t>
            </a:r>
            <a:r>
              <a:rPr lang="en-US" dirty="0" smtClean="0"/>
              <a:t>, y </a:t>
            </a:r>
            <a:r>
              <a:rPr lang="en-US" dirty="0" err="1" smtClean="0"/>
              <a:t>rendicion</a:t>
            </a:r>
            <a:r>
              <a:rPr lang="en-US" dirty="0" smtClean="0"/>
              <a:t> de </a:t>
            </a:r>
            <a:r>
              <a:rPr lang="en-US" dirty="0" err="1" smtClean="0"/>
              <a:t>cuentas</a:t>
            </a:r>
            <a:r>
              <a:rPr lang="en-US" dirty="0" smtClean="0"/>
              <a:t> para la </a:t>
            </a:r>
            <a:r>
              <a:rPr lang="en-US" dirty="0" err="1" smtClean="0"/>
              <a:t>eliminacion</a:t>
            </a:r>
            <a:r>
              <a:rPr lang="en-US" dirty="0" smtClean="0"/>
              <a:t> de la malaria en Mesoamerica y La Espanola”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029200"/>
            <a:ext cx="6400800" cy="6096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59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“Governance”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Working definition: </a:t>
            </a:r>
            <a:r>
              <a:rPr lang="en-US" dirty="0" smtClean="0"/>
              <a:t>Governance for malaria is the collection of systems and organizations necessary to guide progress toward international malaria goals. 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Key aspects include: </a:t>
            </a:r>
          </a:p>
          <a:p>
            <a:pPr>
              <a:buAutoNum type="arabicParenR"/>
            </a:pPr>
            <a:r>
              <a:rPr lang="en-US" dirty="0" smtClean="0"/>
              <a:t>Setting strategic goals,  and advocating for /facilitating access to the tools necessary to accomplish them</a:t>
            </a:r>
          </a:p>
          <a:p>
            <a:pPr>
              <a:buAutoNum type="arabicParenR"/>
            </a:pPr>
            <a:r>
              <a:rPr lang="en-US" dirty="0" smtClean="0"/>
              <a:t>Monitoring progress toward goals  </a:t>
            </a:r>
          </a:p>
          <a:p>
            <a:pPr>
              <a:buAutoNum type="arabicParenR"/>
            </a:pPr>
            <a:r>
              <a:rPr lang="en-US" dirty="0" smtClean="0"/>
              <a:t>Accessing expertise necessary to shape approaches</a:t>
            </a:r>
          </a:p>
          <a:p>
            <a:pPr>
              <a:buAutoNum type="arabicParenR"/>
            </a:pPr>
            <a:r>
              <a:rPr lang="en-US" dirty="0" smtClean="0"/>
              <a:t>Fostering investment in needed  new technologies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293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785323" y="1420478"/>
            <a:ext cx="2205588" cy="9233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85323" y="2799898"/>
            <a:ext cx="2205588" cy="9233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85323" y="3947914"/>
            <a:ext cx="2205588" cy="9233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85323" y="5169852"/>
            <a:ext cx="2205588" cy="9233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3809" y="0"/>
            <a:ext cx="9139582" cy="685800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solidFill>
                  <a:schemeClr val="bg1"/>
                </a:solidFill>
              </a:rPr>
              <a:t>Framework for key governance activities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5449" y="1504038"/>
            <a:ext cx="2155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Production of Global Public Goods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390998" y="1437190"/>
            <a:ext cx="38779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“Research </a:t>
            </a:r>
            <a:r>
              <a:rPr lang="en-US" dirty="0"/>
              <a:t>and development, standards</a:t>
            </a:r>
          </a:p>
          <a:p>
            <a:r>
              <a:rPr lang="en-US" dirty="0"/>
              <a:t>and </a:t>
            </a:r>
            <a:r>
              <a:rPr lang="en-US" dirty="0" smtClean="0"/>
              <a:t>guidelines</a:t>
            </a:r>
            <a:r>
              <a:rPr lang="en-US" dirty="0"/>
              <a:t>, and comparative</a:t>
            </a:r>
          </a:p>
          <a:p>
            <a:r>
              <a:rPr lang="en-US" dirty="0"/>
              <a:t>evidence and </a:t>
            </a:r>
            <a:r>
              <a:rPr lang="en-US" dirty="0" smtClean="0"/>
              <a:t>analyses”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35450" y="4095758"/>
            <a:ext cx="2038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Mobilization of Global Solidarity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35450" y="2799898"/>
            <a:ext cx="2038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Management of Externalities Across Countries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35450" y="5391617"/>
            <a:ext cx="2038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Stewardship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390998" y="2766474"/>
            <a:ext cx="38779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“Research </a:t>
            </a:r>
            <a:r>
              <a:rPr lang="en-US" dirty="0"/>
              <a:t>and development, standards</a:t>
            </a:r>
          </a:p>
          <a:p>
            <a:r>
              <a:rPr lang="en-US" dirty="0"/>
              <a:t>and </a:t>
            </a:r>
            <a:r>
              <a:rPr lang="en-US" dirty="0" smtClean="0"/>
              <a:t>guidelines</a:t>
            </a:r>
            <a:r>
              <a:rPr lang="en-US" dirty="0"/>
              <a:t>, and comparative</a:t>
            </a:r>
          </a:p>
          <a:p>
            <a:r>
              <a:rPr lang="en-US" dirty="0"/>
              <a:t>evidence and </a:t>
            </a:r>
            <a:r>
              <a:rPr lang="en-US" dirty="0" smtClean="0"/>
              <a:t>analyses”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390999" y="3945350"/>
            <a:ext cx="39969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“Development </a:t>
            </a:r>
            <a:r>
              <a:rPr lang="en-US" dirty="0"/>
              <a:t>financing, technical cooperation</a:t>
            </a:r>
            <a:r>
              <a:rPr lang="en-US" dirty="0" smtClean="0"/>
              <a:t>, humanitarian </a:t>
            </a:r>
            <a:r>
              <a:rPr lang="en-US" dirty="0"/>
              <a:t>assistance</a:t>
            </a:r>
            <a:r>
              <a:rPr lang="en-US" dirty="0" smtClean="0"/>
              <a:t>, and </a:t>
            </a:r>
            <a:r>
              <a:rPr lang="en-US" dirty="0"/>
              <a:t>agency for the </a:t>
            </a:r>
            <a:r>
              <a:rPr lang="en-US" dirty="0" smtClean="0"/>
              <a:t>dispossessed”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390998" y="5124225"/>
            <a:ext cx="43143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“Convening </a:t>
            </a:r>
            <a:r>
              <a:rPr lang="en-US" dirty="0"/>
              <a:t>for negotiation and consensus</a:t>
            </a:r>
          </a:p>
          <a:p>
            <a:r>
              <a:rPr lang="en-US" dirty="0"/>
              <a:t>building, priority setting, rule setting,</a:t>
            </a:r>
          </a:p>
          <a:p>
            <a:r>
              <a:rPr lang="en-US" dirty="0"/>
              <a:t>evaluation for mutual accountability,</a:t>
            </a:r>
          </a:p>
          <a:p>
            <a:r>
              <a:rPr lang="en-US" dirty="0"/>
              <a:t>and cross-sector health </a:t>
            </a:r>
            <a:r>
              <a:rPr lang="en-US" dirty="0" smtClean="0"/>
              <a:t>advocacy”</a:t>
            </a:r>
            <a:endParaRPr lang="en-US" dirty="0"/>
          </a:p>
        </p:txBody>
      </p:sp>
      <p:sp>
        <p:nvSpPr>
          <p:cNvPr id="17" name="Right Arrow 16"/>
          <p:cNvSpPr/>
          <p:nvPr/>
        </p:nvSpPr>
        <p:spPr>
          <a:xfrm>
            <a:off x="3408636" y="1604301"/>
            <a:ext cx="718487" cy="472115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3408636" y="2818598"/>
            <a:ext cx="718487" cy="472115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3408636" y="4155079"/>
            <a:ext cx="718487" cy="472115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3408636" y="5391617"/>
            <a:ext cx="718487" cy="472115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370534" y="985981"/>
            <a:ext cx="60762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“</a:t>
            </a:r>
            <a:r>
              <a:rPr lang="en-US" sz="2000" b="1" dirty="0"/>
              <a:t>Four Essential Functions of the Global Health System</a:t>
            </a:r>
            <a:r>
              <a:rPr lang="en-US" sz="2000" b="1" dirty="0" smtClean="0"/>
              <a:t>.”</a:t>
            </a:r>
            <a:endParaRPr lang="en-US" sz="2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70534" y="6550925"/>
            <a:ext cx="71748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Source: </a:t>
            </a:r>
            <a:r>
              <a:rPr lang="en-US" sz="1600" dirty="0" err="1" smtClean="0"/>
              <a:t>Frenk</a:t>
            </a:r>
            <a:r>
              <a:rPr lang="en-US" sz="1600" dirty="0" smtClean="0"/>
              <a:t>, J. et al. “</a:t>
            </a:r>
            <a:r>
              <a:rPr lang="en-US" sz="1600" dirty="0"/>
              <a:t>Governance Challenges in Global </a:t>
            </a:r>
            <a:r>
              <a:rPr lang="en-US" sz="1600" dirty="0" smtClean="0"/>
              <a:t>Health” NEJM March 2013.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9787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37806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ALMA Scorecard - accountability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05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213</Words>
  <Application>Microsoft Office PowerPoint</Application>
  <PresentationFormat>Presentación en pantalla (4:3)</PresentationFormat>
  <Paragraphs>28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Office Theme</vt:lpstr>
      <vt:lpstr>“Alineamento entre los principales actores, estructuras de governanza, y rendicion de cuentas para la eliminacion de la malaria en Mesoamerica y La Espanola”</vt:lpstr>
      <vt:lpstr>“Governance”</vt:lpstr>
      <vt:lpstr>Framework for key governance activities         </vt:lpstr>
      <vt:lpstr>ALMA Scorecard - accountability</vt:lpstr>
    </vt:vector>
  </TitlesOfParts>
  <Company>HSPH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“Alineamento entre los principales actores, estructuras de governanza, y rendicion de cuentas para la eliminacion de la malaria en Mesoamerica y La Espanola”</dc:title>
  <dc:creator>Administrator</dc:creator>
  <cp:lastModifiedBy>Matiana González</cp:lastModifiedBy>
  <cp:revision>3</cp:revision>
  <dcterms:created xsi:type="dcterms:W3CDTF">2014-02-21T17:20:59Z</dcterms:created>
  <dcterms:modified xsi:type="dcterms:W3CDTF">2014-02-21T18:23:48Z</dcterms:modified>
</cp:coreProperties>
</file>