
<file path=[Content_Types].xml><?xml version="1.0" encoding="utf-8"?>
<Types xmlns="http://schemas.openxmlformats.org/package/2006/content-types">
  <Default Extension="emf" ContentType="image/x-emf"/>
  <Default Extension="xls" ContentType="application/vnd.ms-excel"/>
  <Default Extension="doc" ContentType="application/msword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Default Extension="wmf" ContentType="image/x-wmf"/>
  <Default Extension="rels" ContentType="application/vnd.openxmlformats-package.relationships+xml"/>
  <Default Extension="ppt" ContentType="application/vnd.ms-powerpoint"/>
  <Default Extension="xlsm" ContentType="application/vnd.ms-excel.sheet.macroEnabled.12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embeddings/oleObject1.bin" ContentType="application/vnd.openxmlformats-officedocument.oleObject"/>
  <Override PartName="/ppt/notesSlides/notesSlide4.xml" ContentType="application/vnd.openxmlformats-officedocument.presentationml.notesSlide+xml"/>
  <Override PartName="/ppt/embeddings/oleObject2.bin" ContentType="application/vnd.openxmlformats-officedocument.oleObject"/>
  <Override PartName="/ppt/charts/chart1.xml" ContentType="application/vnd.openxmlformats-officedocument.drawingml.chart+xml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charts/chart2.xml" ContentType="application/vnd.openxmlformats-officedocument.drawingml.chart+xml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handoutMasterIdLst>
    <p:handoutMasterId r:id="rId42"/>
  </p:handoutMasterIdLst>
  <p:sldIdLst>
    <p:sldId id="257" r:id="rId2"/>
    <p:sldId id="381" r:id="rId3"/>
    <p:sldId id="388" r:id="rId4"/>
    <p:sldId id="413" r:id="rId5"/>
    <p:sldId id="414" r:id="rId6"/>
    <p:sldId id="415" r:id="rId7"/>
    <p:sldId id="416" r:id="rId8"/>
    <p:sldId id="417" r:id="rId9"/>
    <p:sldId id="418" r:id="rId10"/>
    <p:sldId id="419" r:id="rId11"/>
    <p:sldId id="409" r:id="rId12"/>
    <p:sldId id="412" r:id="rId13"/>
    <p:sldId id="446" r:id="rId14"/>
    <p:sldId id="423" r:id="rId15"/>
    <p:sldId id="424" r:id="rId16"/>
    <p:sldId id="427" r:id="rId17"/>
    <p:sldId id="429" r:id="rId18"/>
    <p:sldId id="431" r:id="rId19"/>
    <p:sldId id="433" r:id="rId20"/>
    <p:sldId id="444" r:id="rId21"/>
    <p:sldId id="435" r:id="rId22"/>
    <p:sldId id="459" r:id="rId23"/>
    <p:sldId id="445" r:id="rId24"/>
    <p:sldId id="465" r:id="rId25"/>
    <p:sldId id="458" r:id="rId26"/>
    <p:sldId id="466" r:id="rId27"/>
    <p:sldId id="467" r:id="rId28"/>
    <p:sldId id="463" r:id="rId29"/>
    <p:sldId id="464" r:id="rId30"/>
    <p:sldId id="460" r:id="rId31"/>
    <p:sldId id="461" r:id="rId32"/>
    <p:sldId id="462" r:id="rId33"/>
    <p:sldId id="440" r:id="rId34"/>
    <p:sldId id="441" r:id="rId35"/>
    <p:sldId id="442" r:id="rId36"/>
    <p:sldId id="447" r:id="rId37"/>
    <p:sldId id="451" r:id="rId38"/>
    <p:sldId id="452" r:id="rId39"/>
    <p:sldId id="370" r:id="rId40"/>
  </p:sldIdLst>
  <p:sldSz cx="9144000" cy="6858000" type="screen4x3"/>
  <p:notesSz cx="6858000" cy="9144000"/>
  <p:defaultTextStyle>
    <a:defPPr>
      <a:defRPr lang="es-C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abriel.carrasquilla" initials="g" lastIdx="2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005A9E"/>
    <a:srgbClr val="345C8C"/>
    <a:srgbClr val="8AD8E8"/>
    <a:srgbClr val="0067B4"/>
    <a:srgbClr val="800000"/>
    <a:srgbClr val="FF99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88" autoAdjust="0"/>
    <p:restoredTop sz="94595" autoAdjust="0"/>
  </p:normalViewPr>
  <p:slideViewPr>
    <p:cSldViewPr>
      <p:cViewPr varScale="1">
        <p:scale>
          <a:sx n="76" d="100"/>
          <a:sy n="76" d="100"/>
        </p:scale>
        <p:origin x="-1816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5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2" Type="http://schemas.openxmlformats.org/officeDocument/2006/relationships/handoutMaster" Target="handoutMasters/handoutMaster1.xml"/><Relationship Id="rId43" Type="http://schemas.openxmlformats.org/officeDocument/2006/relationships/printerSettings" Target="printerSettings/printerSettings1.bin"/><Relationship Id="rId44" Type="http://schemas.openxmlformats.org/officeDocument/2006/relationships/commentAuthors" Target="commentAuthors.xml"/><Relationship Id="rId4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pple:Documents:CEIS:analisis%20de%20tendencia%20de%20malari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habilitada_para_macros_de_Microsoft_Excel1.xlsm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'malaria por especie'!$B$1</c:f>
              <c:strCache>
                <c:ptCount val="1"/>
                <c:pt idx="0">
                  <c:v>P. falciparum</c:v>
                </c:pt>
              </c:strCache>
            </c:strRef>
          </c:tx>
          <c:invertIfNegative val="0"/>
          <c:cat>
            <c:strRef>
              <c:f>'malaria por especie'!$A$2:$A$24</c:f>
              <c:strCache>
                <c:ptCount val="23"/>
                <c:pt idx="0">
                  <c:v>Año 1990</c:v>
                </c:pt>
                <c:pt idx="1">
                  <c:v>Año 1991</c:v>
                </c:pt>
                <c:pt idx="2">
                  <c:v>Año 1992</c:v>
                </c:pt>
                <c:pt idx="3">
                  <c:v>Año 1993</c:v>
                </c:pt>
                <c:pt idx="4">
                  <c:v>Año 1994</c:v>
                </c:pt>
                <c:pt idx="5">
                  <c:v>Año 1995</c:v>
                </c:pt>
                <c:pt idx="6">
                  <c:v>Año 1996</c:v>
                </c:pt>
                <c:pt idx="7">
                  <c:v>Año 1997</c:v>
                </c:pt>
                <c:pt idx="8">
                  <c:v>Año 1998</c:v>
                </c:pt>
                <c:pt idx="9">
                  <c:v>Año 1999</c:v>
                </c:pt>
                <c:pt idx="10">
                  <c:v>Año 2000</c:v>
                </c:pt>
                <c:pt idx="11">
                  <c:v>Año 2001</c:v>
                </c:pt>
                <c:pt idx="12">
                  <c:v>Año 2002</c:v>
                </c:pt>
                <c:pt idx="13">
                  <c:v>Año 2003</c:v>
                </c:pt>
                <c:pt idx="14">
                  <c:v>Año 2004</c:v>
                </c:pt>
                <c:pt idx="15">
                  <c:v>Año 2005</c:v>
                </c:pt>
                <c:pt idx="16">
                  <c:v>Año 2006</c:v>
                </c:pt>
                <c:pt idx="17">
                  <c:v>Año 2007</c:v>
                </c:pt>
                <c:pt idx="18">
                  <c:v>Año 2008</c:v>
                </c:pt>
                <c:pt idx="19">
                  <c:v>Año 2009</c:v>
                </c:pt>
                <c:pt idx="20">
                  <c:v>Año 2010</c:v>
                </c:pt>
                <c:pt idx="21">
                  <c:v>Año 2011</c:v>
                </c:pt>
                <c:pt idx="22">
                  <c:v>Año 2012</c:v>
                </c:pt>
              </c:strCache>
            </c:strRef>
          </c:cat>
          <c:val>
            <c:numRef>
              <c:f>'malaria por especie'!$B$2:$B$24</c:f>
              <c:numCache>
                <c:formatCode>#,##0</c:formatCode>
                <c:ptCount val="23"/>
                <c:pt idx="0">
                  <c:v>35322.0</c:v>
                </c:pt>
                <c:pt idx="1">
                  <c:v>71046.0</c:v>
                </c:pt>
                <c:pt idx="2">
                  <c:v>69198.0</c:v>
                </c:pt>
                <c:pt idx="3">
                  <c:v>42508.0</c:v>
                </c:pt>
                <c:pt idx="4">
                  <c:v>34070.0</c:v>
                </c:pt>
                <c:pt idx="5">
                  <c:v>62687.0</c:v>
                </c:pt>
                <c:pt idx="6">
                  <c:v>52392.53333333325</c:v>
                </c:pt>
                <c:pt idx="7">
                  <c:v>66075.0</c:v>
                </c:pt>
                <c:pt idx="8">
                  <c:v>97313.0</c:v>
                </c:pt>
                <c:pt idx="9">
                  <c:v>43344.0</c:v>
                </c:pt>
                <c:pt idx="10">
                  <c:v>36470.0</c:v>
                </c:pt>
                <c:pt idx="11">
                  <c:v>26358.0</c:v>
                </c:pt>
                <c:pt idx="12">
                  <c:v>60388.0</c:v>
                </c:pt>
                <c:pt idx="13">
                  <c:v>46076.0</c:v>
                </c:pt>
                <c:pt idx="14">
                  <c:v>44553.0</c:v>
                </c:pt>
                <c:pt idx="15">
                  <c:v>38055.0</c:v>
                </c:pt>
                <c:pt idx="16">
                  <c:v>28979.0</c:v>
                </c:pt>
                <c:pt idx="17">
                  <c:v>30097.0</c:v>
                </c:pt>
                <c:pt idx="18">
                  <c:v>41359.0</c:v>
                </c:pt>
                <c:pt idx="19">
                  <c:v>21727.0</c:v>
                </c:pt>
                <c:pt idx="20">
                  <c:v>42664.0</c:v>
                </c:pt>
                <c:pt idx="21">
                  <c:v>45334.0</c:v>
                </c:pt>
                <c:pt idx="22" formatCode="General">
                  <c:v>13733.0</c:v>
                </c:pt>
              </c:numCache>
            </c:numRef>
          </c:val>
        </c:ser>
        <c:ser>
          <c:idx val="1"/>
          <c:order val="1"/>
          <c:tx>
            <c:strRef>
              <c:f>'malaria por especie'!$D$1</c:f>
              <c:strCache>
                <c:ptCount val="1"/>
                <c:pt idx="0">
                  <c:v>P. vivax</c:v>
                </c:pt>
              </c:strCache>
            </c:strRef>
          </c:tx>
          <c:invertIfNegative val="0"/>
          <c:cat>
            <c:strRef>
              <c:f>'malaria por especie'!$A$2:$A$24</c:f>
              <c:strCache>
                <c:ptCount val="23"/>
                <c:pt idx="0">
                  <c:v>Año 1990</c:v>
                </c:pt>
                <c:pt idx="1">
                  <c:v>Año 1991</c:v>
                </c:pt>
                <c:pt idx="2">
                  <c:v>Año 1992</c:v>
                </c:pt>
                <c:pt idx="3">
                  <c:v>Año 1993</c:v>
                </c:pt>
                <c:pt idx="4">
                  <c:v>Año 1994</c:v>
                </c:pt>
                <c:pt idx="5">
                  <c:v>Año 1995</c:v>
                </c:pt>
                <c:pt idx="6">
                  <c:v>Año 1996</c:v>
                </c:pt>
                <c:pt idx="7">
                  <c:v>Año 1997</c:v>
                </c:pt>
                <c:pt idx="8">
                  <c:v>Año 1998</c:v>
                </c:pt>
                <c:pt idx="9">
                  <c:v>Año 1999</c:v>
                </c:pt>
                <c:pt idx="10">
                  <c:v>Año 2000</c:v>
                </c:pt>
                <c:pt idx="11">
                  <c:v>Año 2001</c:v>
                </c:pt>
                <c:pt idx="12">
                  <c:v>Año 2002</c:v>
                </c:pt>
                <c:pt idx="13">
                  <c:v>Año 2003</c:v>
                </c:pt>
                <c:pt idx="14">
                  <c:v>Año 2004</c:v>
                </c:pt>
                <c:pt idx="15">
                  <c:v>Año 2005</c:v>
                </c:pt>
                <c:pt idx="16">
                  <c:v>Año 2006</c:v>
                </c:pt>
                <c:pt idx="17">
                  <c:v>Año 2007</c:v>
                </c:pt>
                <c:pt idx="18">
                  <c:v>Año 2008</c:v>
                </c:pt>
                <c:pt idx="19">
                  <c:v>Año 2009</c:v>
                </c:pt>
                <c:pt idx="20">
                  <c:v>Año 2010</c:v>
                </c:pt>
                <c:pt idx="21">
                  <c:v>Año 2011</c:v>
                </c:pt>
                <c:pt idx="22">
                  <c:v>Año 2012</c:v>
                </c:pt>
              </c:strCache>
            </c:strRef>
          </c:cat>
          <c:val>
            <c:numRef>
              <c:f>'malaria por especie'!$D$2:$D$24</c:f>
              <c:numCache>
                <c:formatCode>#,##0</c:formatCode>
                <c:ptCount val="23"/>
                <c:pt idx="0">
                  <c:v>64167.0</c:v>
                </c:pt>
                <c:pt idx="1">
                  <c:v>113110.0</c:v>
                </c:pt>
                <c:pt idx="2">
                  <c:v>114825.0</c:v>
                </c:pt>
                <c:pt idx="3">
                  <c:v>86869.0</c:v>
                </c:pt>
                <c:pt idx="4">
                  <c:v>93148.0</c:v>
                </c:pt>
                <c:pt idx="5">
                  <c:v>124395.0</c:v>
                </c:pt>
                <c:pt idx="6">
                  <c:v>120748.8</c:v>
                </c:pt>
                <c:pt idx="7">
                  <c:v>114060.0</c:v>
                </c:pt>
                <c:pt idx="8">
                  <c:v>88681.0</c:v>
                </c:pt>
                <c:pt idx="9">
                  <c:v>73224.0</c:v>
                </c:pt>
                <c:pt idx="10">
                  <c:v>70647.0</c:v>
                </c:pt>
                <c:pt idx="11">
                  <c:v>56963.0</c:v>
                </c:pt>
                <c:pt idx="12">
                  <c:v>77806.0</c:v>
                </c:pt>
                <c:pt idx="13">
                  <c:v>76352.0</c:v>
                </c:pt>
                <c:pt idx="14">
                  <c:v>79102.0</c:v>
                </c:pt>
                <c:pt idx="15">
                  <c:v>71164.0</c:v>
                </c:pt>
                <c:pt idx="16">
                  <c:v>91922.0</c:v>
                </c:pt>
                <c:pt idx="17">
                  <c:v>79085.0</c:v>
                </c:pt>
                <c:pt idx="18">
                  <c:v>86592.0</c:v>
                </c:pt>
                <c:pt idx="19">
                  <c:v>82417.0</c:v>
                </c:pt>
                <c:pt idx="20">
                  <c:v>91193.0</c:v>
                </c:pt>
                <c:pt idx="21">
                  <c:v>72332.0</c:v>
                </c:pt>
                <c:pt idx="22" formatCode="General">
                  <c:v>41817.0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519782520"/>
        <c:axId val="519791704"/>
      </c:barChart>
      <c:catAx>
        <c:axId val="51978252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lang="es-ES"/>
            </a:pPr>
            <a:endParaRPr lang="es-ES"/>
          </a:p>
        </c:txPr>
        <c:crossAx val="519791704"/>
        <c:crosses val="autoZero"/>
        <c:auto val="1"/>
        <c:lblAlgn val="ctr"/>
        <c:lblOffset val="100"/>
        <c:noMultiLvlLbl val="0"/>
      </c:catAx>
      <c:valAx>
        <c:axId val="51979170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lang="es-ES"/>
                </a:pPr>
                <a:r>
                  <a:rPr lang="es-ES"/>
                  <a:t>Número de casos</a:t>
                </a:r>
              </a:p>
            </c:rich>
          </c:tx>
          <c:layout/>
          <c:overlay val="0"/>
        </c:title>
        <c:numFmt formatCode="#,##0" sourceLinked="1"/>
        <c:majorTickMark val="none"/>
        <c:minorTickMark val="none"/>
        <c:tickLblPos val="nextTo"/>
        <c:txPr>
          <a:bodyPr/>
          <a:lstStyle/>
          <a:p>
            <a:pPr>
              <a:defRPr lang="es-ES" sz="800"/>
            </a:pPr>
            <a:endParaRPr lang="es-ES"/>
          </a:p>
        </c:txPr>
        <c:crossAx val="51978252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lang="es-ES" sz="700"/>
            </a:pPr>
            <a:endParaRPr lang="es-E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888111888112"/>
          <c:y val="0.232876712328767"/>
          <c:w val="0.748251748251748"/>
          <c:h val="0.5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Estudio</c:v>
                </c:pt>
              </c:strCache>
            </c:strRef>
          </c:tx>
          <c:spPr>
            <a:ln w="22940">
              <a:solidFill>
                <a:srgbClr val="DD0806"/>
              </a:solidFill>
              <a:prstDash val="solid"/>
            </a:ln>
          </c:spPr>
          <c:marker>
            <c:symbol val="none"/>
          </c:marker>
          <c:cat>
            <c:numRef>
              <c:f>Sheet1!$B$1:$G$1</c:f>
              <c:numCache>
                <c:formatCode>General</c:formatCode>
                <c:ptCount val="6"/>
                <c:pt idx="0">
                  <c:v>1992.0</c:v>
                </c:pt>
                <c:pt idx="1">
                  <c:v>1993.0</c:v>
                </c:pt>
                <c:pt idx="2">
                  <c:v>1994.0</c:v>
                </c:pt>
                <c:pt idx="3">
                  <c:v>1995.0</c:v>
                </c:pt>
                <c:pt idx="4">
                  <c:v>1996.0</c:v>
                </c:pt>
                <c:pt idx="5">
                  <c:v>1997.0</c:v>
                </c:pt>
              </c:numCache>
            </c:numRef>
          </c:cat>
          <c:val>
            <c:numRef>
              <c:f>Sheet1!$B$2:$G$2</c:f>
              <c:numCache>
                <c:formatCode>General</c:formatCode>
                <c:ptCount val="6"/>
                <c:pt idx="0">
                  <c:v>2.9</c:v>
                </c:pt>
                <c:pt idx="1">
                  <c:v>1.2</c:v>
                </c:pt>
                <c:pt idx="2">
                  <c:v>0.6</c:v>
                </c:pt>
                <c:pt idx="3">
                  <c:v>0.5</c:v>
                </c:pt>
                <c:pt idx="4">
                  <c:v>0.2</c:v>
                </c:pt>
                <c:pt idx="5">
                  <c:v>0.6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Otros</c:v>
                </c:pt>
              </c:strCache>
            </c:strRef>
          </c:tx>
          <c:spPr>
            <a:ln w="22940">
              <a:solidFill>
                <a:srgbClr val="000090"/>
              </a:solidFill>
              <a:prstDash val="solid"/>
            </a:ln>
          </c:spPr>
          <c:marker>
            <c:symbol val="none"/>
          </c:marker>
          <c:cat>
            <c:numRef>
              <c:f>Sheet1!$B$1:$G$1</c:f>
              <c:numCache>
                <c:formatCode>General</c:formatCode>
                <c:ptCount val="6"/>
                <c:pt idx="0">
                  <c:v>1992.0</c:v>
                </c:pt>
                <c:pt idx="1">
                  <c:v>1993.0</c:v>
                </c:pt>
                <c:pt idx="2">
                  <c:v>1994.0</c:v>
                </c:pt>
                <c:pt idx="3">
                  <c:v>1995.0</c:v>
                </c:pt>
                <c:pt idx="4">
                  <c:v>1996.0</c:v>
                </c:pt>
                <c:pt idx="5">
                  <c:v>1997.0</c:v>
                </c:pt>
              </c:numCache>
            </c:numRef>
          </c:cat>
          <c:val>
            <c:numRef>
              <c:f>Sheet1!$B$3:$G$3</c:f>
              <c:numCache>
                <c:formatCode>General</c:formatCode>
                <c:ptCount val="6"/>
                <c:pt idx="0">
                  <c:v>2.5</c:v>
                </c:pt>
                <c:pt idx="1">
                  <c:v>1.1</c:v>
                </c:pt>
                <c:pt idx="2">
                  <c:v>0.6</c:v>
                </c:pt>
                <c:pt idx="3">
                  <c:v>0.6</c:v>
                </c:pt>
                <c:pt idx="4">
                  <c:v>0.4</c:v>
                </c:pt>
                <c:pt idx="5">
                  <c:v>0.8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Sheet1!$A$4</c:f>
              <c:strCache>
                <c:ptCount val="1"/>
              </c:strCache>
            </c:strRef>
          </c:tx>
          <c:spPr>
            <a:ln w="11470">
              <a:solidFill>
                <a:srgbClr val="000000"/>
              </a:solidFill>
              <a:prstDash val="solid"/>
            </a:ln>
          </c:spPr>
          <c:marker>
            <c:symbol val="none"/>
          </c:marker>
          <c:cat>
            <c:numRef>
              <c:f>Sheet1!$B$1:$G$1</c:f>
              <c:numCache>
                <c:formatCode>General</c:formatCode>
                <c:ptCount val="6"/>
                <c:pt idx="0">
                  <c:v>1992.0</c:v>
                </c:pt>
                <c:pt idx="1">
                  <c:v>1993.0</c:v>
                </c:pt>
                <c:pt idx="2">
                  <c:v>1994.0</c:v>
                </c:pt>
                <c:pt idx="3">
                  <c:v>1995.0</c:v>
                </c:pt>
                <c:pt idx="4">
                  <c:v>1996.0</c:v>
                </c:pt>
                <c:pt idx="5">
                  <c:v>1997.0</c:v>
                </c:pt>
              </c:numCache>
            </c:numRef>
          </c:cat>
          <c:val>
            <c:numRef>
              <c:f>Sheet1!$B$4:$G$4</c:f>
              <c:numCache>
                <c:formatCode>General</c:formatCode>
                <c:ptCount val="6"/>
                <c:pt idx="0">
                  <c:v>1.0</c:v>
                </c:pt>
                <c:pt idx="1">
                  <c:v>1.0</c:v>
                </c:pt>
                <c:pt idx="2">
                  <c:v>1.0</c:v>
                </c:pt>
                <c:pt idx="3">
                  <c:v>1.0</c:v>
                </c:pt>
                <c:pt idx="4">
                  <c:v>1.0</c:v>
                </c:pt>
                <c:pt idx="5">
                  <c:v>1.0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1554776"/>
        <c:axId val="401558184"/>
      </c:lineChart>
      <c:catAx>
        <c:axId val="4015547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867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144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s-ES"/>
          </a:p>
        </c:txPr>
        <c:crossAx val="40155818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40155818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867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s-ES" sz="144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s-ES"/>
          </a:p>
        </c:txPr>
        <c:crossAx val="401554776"/>
        <c:crosses val="autoZero"/>
        <c:crossBetween val="midCat"/>
      </c:valAx>
      <c:spPr>
        <a:solidFill>
          <a:srgbClr val="99CCFF"/>
        </a:solidFill>
        <a:ln w="11470">
          <a:solidFill>
            <a:srgbClr val="CCFFCC"/>
          </a:solidFill>
          <a:prstDash val="solid"/>
        </a:ln>
      </c:spPr>
    </c:plotArea>
    <c:legend>
      <c:legendPos val="r"/>
      <c:legendEntry>
        <c:idx val="0"/>
        <c:txPr>
          <a:bodyPr/>
          <a:lstStyle/>
          <a:p>
            <a:pPr>
              <a:defRPr sz="1161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s-ES"/>
          </a:p>
        </c:txPr>
      </c:legendEntry>
      <c:legendEntry>
        <c:idx val="1"/>
        <c:txPr>
          <a:bodyPr/>
          <a:lstStyle/>
          <a:p>
            <a:pPr>
              <a:defRPr sz="1161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s-ES"/>
          </a:p>
        </c:txPr>
      </c:legendEntry>
      <c:legendEntry>
        <c:idx val="2"/>
        <c:delete val="1"/>
      </c:legendEntry>
      <c:layout>
        <c:manualLayout>
          <c:xMode val="edge"/>
          <c:yMode val="edge"/>
          <c:x val="0.13986013986014"/>
          <c:y val="0.0273972602739726"/>
          <c:w val="0.692307692307692"/>
          <c:h val="0.0826930094104092"/>
        </c:manualLayout>
      </c:layout>
      <c:overlay val="0"/>
      <c:spPr>
        <a:solidFill>
          <a:srgbClr val="FFFFFF"/>
        </a:solidFill>
        <a:ln w="2867">
          <a:solidFill>
            <a:srgbClr val="000000"/>
          </a:solidFill>
          <a:prstDash val="solid"/>
        </a:ln>
      </c:spPr>
      <c:txPr>
        <a:bodyPr/>
        <a:lstStyle/>
        <a:p>
          <a:pPr>
            <a:defRPr lang="es-ES" sz="1161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632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es-E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6B7E7F-B700-584F-B161-F98ED76820DC}" type="doc">
      <dgm:prSet loTypeId="urn:microsoft.com/office/officeart/2005/8/layout/cycle4#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567DDB1-C587-0145-A4C4-981CEC204C7D}">
      <dgm:prSet phldrT="[Texto]" custT="1"/>
      <dgm:spPr/>
      <dgm:t>
        <a:bodyPr/>
        <a:lstStyle/>
        <a:p>
          <a:r>
            <a:rPr lang="es-ES" sz="1400" dirty="0" smtClean="0"/>
            <a:t>Mortalidad por malaria	</a:t>
          </a:r>
          <a:endParaRPr lang="es-ES" sz="1400" dirty="0"/>
        </a:p>
      </dgm:t>
    </dgm:pt>
    <dgm:pt modelId="{9591F5FC-7DE2-AE41-A69C-384C81A9F3E2}" type="parTrans" cxnId="{A64145E7-1E21-A04A-A4E4-0E91E3EEF4CD}">
      <dgm:prSet/>
      <dgm:spPr/>
      <dgm:t>
        <a:bodyPr/>
        <a:lstStyle/>
        <a:p>
          <a:endParaRPr lang="es-ES" sz="2000"/>
        </a:p>
      </dgm:t>
    </dgm:pt>
    <dgm:pt modelId="{8F1D527C-ECAD-8742-8A69-4507E67F54AE}" type="sibTrans" cxnId="{A64145E7-1E21-A04A-A4E4-0E91E3EEF4CD}">
      <dgm:prSet/>
      <dgm:spPr/>
      <dgm:t>
        <a:bodyPr/>
        <a:lstStyle/>
        <a:p>
          <a:endParaRPr lang="es-ES" sz="2000"/>
        </a:p>
      </dgm:t>
    </dgm:pt>
    <dgm:pt modelId="{08FBCBDE-42DC-6147-A9CE-852C992D327E}">
      <dgm:prSet phldrT="[Texto]" custT="1"/>
      <dgm:spPr/>
      <dgm:t>
        <a:bodyPr/>
        <a:lstStyle/>
        <a:p>
          <a:r>
            <a:rPr lang="es-ES" sz="1050" dirty="0" smtClean="0"/>
            <a:t>Gasto de bolsillo en malaria</a:t>
          </a:r>
          <a:endParaRPr lang="es-ES" sz="1050" dirty="0"/>
        </a:p>
      </dgm:t>
    </dgm:pt>
    <dgm:pt modelId="{B48CADD3-D4B8-E243-92F0-0E7AD3E87AEE}" type="parTrans" cxnId="{512E5CA0-2ACF-D34D-8C17-807B750D3819}">
      <dgm:prSet/>
      <dgm:spPr/>
      <dgm:t>
        <a:bodyPr/>
        <a:lstStyle/>
        <a:p>
          <a:endParaRPr lang="es-ES" sz="2000"/>
        </a:p>
      </dgm:t>
    </dgm:pt>
    <dgm:pt modelId="{72D2BFAB-F186-ED45-899F-B5C316FC1BA7}" type="sibTrans" cxnId="{512E5CA0-2ACF-D34D-8C17-807B750D3819}">
      <dgm:prSet/>
      <dgm:spPr/>
      <dgm:t>
        <a:bodyPr/>
        <a:lstStyle/>
        <a:p>
          <a:endParaRPr lang="es-ES" sz="2000"/>
        </a:p>
      </dgm:t>
    </dgm:pt>
    <dgm:pt modelId="{D1681687-8EFD-2C44-881C-EFBC1988AF36}">
      <dgm:prSet phldrT="[Texto]" custT="1"/>
      <dgm:spPr/>
      <dgm:t>
        <a:bodyPr/>
        <a:lstStyle/>
        <a:p>
          <a:r>
            <a:rPr lang="es-ES" sz="1400" dirty="0" smtClean="0"/>
            <a:t>IPA mayor de 10</a:t>
          </a:r>
          <a:endParaRPr lang="es-ES" sz="1400" dirty="0"/>
        </a:p>
      </dgm:t>
    </dgm:pt>
    <dgm:pt modelId="{D9607E09-A984-1E4E-A11E-3FA970324736}" type="parTrans" cxnId="{783D2CB4-8444-D846-B8E6-39373B2D47BF}">
      <dgm:prSet/>
      <dgm:spPr/>
      <dgm:t>
        <a:bodyPr/>
        <a:lstStyle/>
        <a:p>
          <a:endParaRPr lang="es-ES" sz="2000"/>
        </a:p>
      </dgm:t>
    </dgm:pt>
    <dgm:pt modelId="{CB4A4609-F8F5-4243-BCDB-6CD06425265C}" type="sibTrans" cxnId="{783D2CB4-8444-D846-B8E6-39373B2D47BF}">
      <dgm:prSet/>
      <dgm:spPr/>
      <dgm:t>
        <a:bodyPr/>
        <a:lstStyle/>
        <a:p>
          <a:endParaRPr lang="es-ES" sz="2000"/>
        </a:p>
      </dgm:t>
    </dgm:pt>
    <dgm:pt modelId="{53F79795-3FDF-1D44-B002-22FCDFAC6254}">
      <dgm:prSet phldrT="[Texto]" custT="1"/>
      <dgm:spPr/>
      <dgm:t>
        <a:bodyPr/>
        <a:lstStyle/>
        <a:p>
          <a:r>
            <a:rPr lang="es-ES" sz="1050" dirty="0" smtClean="0"/>
            <a:t>Costos de malaria en el sistema de salud</a:t>
          </a:r>
          <a:endParaRPr lang="es-ES" sz="1050" dirty="0"/>
        </a:p>
      </dgm:t>
    </dgm:pt>
    <dgm:pt modelId="{7EDF54BA-B7A1-9C4C-BDA5-A96CB00BD25C}" type="parTrans" cxnId="{49D172EA-E9B2-C340-A520-23E3B16CFC33}">
      <dgm:prSet/>
      <dgm:spPr/>
      <dgm:t>
        <a:bodyPr/>
        <a:lstStyle/>
        <a:p>
          <a:endParaRPr lang="es-ES" sz="2000"/>
        </a:p>
      </dgm:t>
    </dgm:pt>
    <dgm:pt modelId="{BB8B566B-E779-3D4A-8F8F-C8E7D4BF5326}" type="sibTrans" cxnId="{49D172EA-E9B2-C340-A520-23E3B16CFC33}">
      <dgm:prSet/>
      <dgm:spPr/>
      <dgm:t>
        <a:bodyPr/>
        <a:lstStyle/>
        <a:p>
          <a:endParaRPr lang="es-ES" sz="2000"/>
        </a:p>
      </dgm:t>
    </dgm:pt>
    <dgm:pt modelId="{3017758F-AD1C-824D-A0AF-0D08E7309E3D}">
      <dgm:prSet phldrT="[Texto]" custT="1"/>
      <dgm:spPr/>
      <dgm:t>
        <a:bodyPr/>
        <a:lstStyle/>
        <a:p>
          <a:r>
            <a:rPr lang="es-ES" sz="1400" dirty="0" smtClean="0"/>
            <a:t>Alta transmisión</a:t>
          </a:r>
          <a:endParaRPr lang="es-ES" sz="1400" dirty="0"/>
        </a:p>
      </dgm:t>
    </dgm:pt>
    <dgm:pt modelId="{2491BB4A-7A79-3046-BC69-971D36020244}" type="parTrans" cxnId="{E74D15B7-9D33-4946-8FA6-BAD0A95BFE88}">
      <dgm:prSet/>
      <dgm:spPr/>
      <dgm:t>
        <a:bodyPr/>
        <a:lstStyle/>
        <a:p>
          <a:endParaRPr lang="es-ES" sz="2000"/>
        </a:p>
      </dgm:t>
    </dgm:pt>
    <dgm:pt modelId="{6063527F-1DBD-0B4C-9E6A-EEF035DC85F0}" type="sibTrans" cxnId="{E74D15B7-9D33-4946-8FA6-BAD0A95BFE88}">
      <dgm:prSet/>
      <dgm:spPr/>
      <dgm:t>
        <a:bodyPr/>
        <a:lstStyle/>
        <a:p>
          <a:endParaRPr lang="es-ES" sz="2000"/>
        </a:p>
      </dgm:t>
    </dgm:pt>
    <dgm:pt modelId="{1C356748-A732-314B-BDF8-78FCD7BA078C}">
      <dgm:prSet phldrT="[Texto]" custT="1"/>
      <dgm:spPr/>
      <dgm:t>
        <a:bodyPr/>
        <a:lstStyle/>
        <a:p>
          <a:r>
            <a:rPr lang="es-ES" sz="1050" dirty="0" smtClean="0"/>
            <a:t>Acceso a servicios de salud</a:t>
          </a:r>
          <a:endParaRPr lang="es-ES" sz="1050" dirty="0"/>
        </a:p>
      </dgm:t>
    </dgm:pt>
    <dgm:pt modelId="{C95A5F8E-410C-1A40-95A9-1BBDD862B895}" type="parTrans" cxnId="{C81FBF93-4CD0-4744-8DEF-0C9364B2CAAD}">
      <dgm:prSet/>
      <dgm:spPr/>
      <dgm:t>
        <a:bodyPr/>
        <a:lstStyle/>
        <a:p>
          <a:endParaRPr lang="es-ES" sz="2000"/>
        </a:p>
      </dgm:t>
    </dgm:pt>
    <dgm:pt modelId="{9285F02C-4D57-6048-8C1C-F818F070F908}" type="sibTrans" cxnId="{C81FBF93-4CD0-4744-8DEF-0C9364B2CAAD}">
      <dgm:prSet/>
      <dgm:spPr/>
      <dgm:t>
        <a:bodyPr/>
        <a:lstStyle/>
        <a:p>
          <a:endParaRPr lang="es-ES" sz="2000"/>
        </a:p>
      </dgm:t>
    </dgm:pt>
    <dgm:pt modelId="{7958216A-7930-DE4B-AE12-328DC63AB62F}">
      <dgm:prSet phldrT="[Texto]" custT="1"/>
      <dgm:spPr/>
      <dgm:t>
        <a:bodyPr/>
        <a:lstStyle/>
        <a:p>
          <a:r>
            <a:rPr lang="es-ES" sz="1400" dirty="0" smtClean="0"/>
            <a:t>Malaria complicada</a:t>
          </a:r>
          <a:endParaRPr lang="es-ES" sz="1400" dirty="0"/>
        </a:p>
      </dgm:t>
    </dgm:pt>
    <dgm:pt modelId="{4C4CC24F-3F1D-5B46-8407-3237641EE60A}" type="parTrans" cxnId="{08143C7C-E79A-9F43-9FBA-496B9D7F6623}">
      <dgm:prSet/>
      <dgm:spPr/>
      <dgm:t>
        <a:bodyPr/>
        <a:lstStyle/>
        <a:p>
          <a:endParaRPr lang="es-ES" sz="2000"/>
        </a:p>
      </dgm:t>
    </dgm:pt>
    <dgm:pt modelId="{C8AA9C6A-B344-CA4D-A427-F3851228987E}" type="sibTrans" cxnId="{08143C7C-E79A-9F43-9FBA-496B9D7F6623}">
      <dgm:prSet/>
      <dgm:spPr/>
      <dgm:t>
        <a:bodyPr/>
        <a:lstStyle/>
        <a:p>
          <a:endParaRPr lang="es-ES" sz="2000"/>
        </a:p>
      </dgm:t>
    </dgm:pt>
    <dgm:pt modelId="{7529C760-C074-B44E-8E43-8D1DDAF7D3F0}">
      <dgm:prSet phldrT="[Texto]" custT="1"/>
      <dgm:spPr/>
      <dgm:t>
        <a:bodyPr/>
        <a:lstStyle/>
        <a:p>
          <a:r>
            <a:rPr lang="es-ES" sz="1050" dirty="0" smtClean="0"/>
            <a:t>Alta carga de enfermedad</a:t>
          </a:r>
          <a:endParaRPr lang="es-ES" sz="1050" dirty="0"/>
        </a:p>
      </dgm:t>
    </dgm:pt>
    <dgm:pt modelId="{0289B2EB-2DFC-A440-A361-58AAC95E3DF3}" type="parTrans" cxnId="{86869A31-A486-BF43-BB3F-5C26B3480D20}">
      <dgm:prSet/>
      <dgm:spPr/>
      <dgm:t>
        <a:bodyPr/>
        <a:lstStyle/>
        <a:p>
          <a:endParaRPr lang="es-ES" sz="2000"/>
        </a:p>
      </dgm:t>
    </dgm:pt>
    <dgm:pt modelId="{99A47F51-8BE3-1A47-8DE6-BAA2D0CBD99C}" type="sibTrans" cxnId="{86869A31-A486-BF43-BB3F-5C26B3480D20}">
      <dgm:prSet/>
      <dgm:spPr/>
      <dgm:t>
        <a:bodyPr/>
        <a:lstStyle/>
        <a:p>
          <a:endParaRPr lang="es-ES" sz="2000"/>
        </a:p>
      </dgm:t>
    </dgm:pt>
    <dgm:pt modelId="{20AC38DD-18C8-0A4B-BEC1-8F102BF95835}">
      <dgm:prSet phldrT="[Texto]" custT="1"/>
      <dgm:spPr/>
      <dgm:t>
        <a:bodyPr/>
        <a:lstStyle/>
        <a:p>
          <a:r>
            <a:rPr lang="es-ES" sz="1050" dirty="0" smtClean="0"/>
            <a:t>NBI</a:t>
          </a:r>
          <a:endParaRPr lang="es-ES" sz="1050" dirty="0"/>
        </a:p>
      </dgm:t>
    </dgm:pt>
    <dgm:pt modelId="{0F40ED48-3579-4D4C-A2DB-33FCC9B70694}" type="parTrans" cxnId="{7B8A7E4A-7650-A34C-A4B0-29D69758AF9A}">
      <dgm:prSet/>
      <dgm:spPr/>
    </dgm:pt>
    <dgm:pt modelId="{2B428A31-A3D7-7D47-AD11-F9B7D2929EE9}" type="sibTrans" cxnId="{7B8A7E4A-7650-A34C-A4B0-29D69758AF9A}">
      <dgm:prSet/>
      <dgm:spPr/>
    </dgm:pt>
    <dgm:pt modelId="{3268A450-39D7-AB46-AF6D-7A7459AB6460}">
      <dgm:prSet phldrT="[Texto]" custT="1"/>
      <dgm:spPr/>
      <dgm:t>
        <a:bodyPr/>
        <a:lstStyle/>
        <a:p>
          <a:r>
            <a:rPr lang="es-ES" sz="1050" dirty="0" smtClean="0"/>
            <a:t>Pobreza</a:t>
          </a:r>
          <a:endParaRPr lang="es-ES" sz="1050" dirty="0"/>
        </a:p>
      </dgm:t>
    </dgm:pt>
    <dgm:pt modelId="{3F31BD08-A809-6340-90A1-87EC3286E6F9}" type="parTrans" cxnId="{FB514672-7854-2B4F-A92F-0FAD9649E76C}">
      <dgm:prSet/>
      <dgm:spPr/>
    </dgm:pt>
    <dgm:pt modelId="{4EFFBC27-E914-FF49-9222-ADBDEE87F1AB}" type="sibTrans" cxnId="{FB514672-7854-2B4F-A92F-0FAD9649E76C}">
      <dgm:prSet/>
      <dgm:spPr/>
    </dgm:pt>
    <dgm:pt modelId="{2764716B-1533-B44D-AAC1-13FAF342CFC2}">
      <dgm:prSet phldrT="[Texto]" custT="1"/>
      <dgm:spPr/>
      <dgm:t>
        <a:bodyPr/>
        <a:lstStyle/>
        <a:p>
          <a:r>
            <a:rPr lang="es-ES" sz="1050" dirty="0" smtClean="0"/>
            <a:t>Red de microscopistas</a:t>
          </a:r>
          <a:endParaRPr lang="es-ES" sz="1050" dirty="0"/>
        </a:p>
      </dgm:t>
    </dgm:pt>
    <dgm:pt modelId="{E167DF7E-D48C-FD4E-A3A9-9EA0B9F34F78}" type="parTrans" cxnId="{AD731C4D-786F-5442-8073-5907BA57D7C9}">
      <dgm:prSet/>
      <dgm:spPr/>
    </dgm:pt>
    <dgm:pt modelId="{7A2495A5-472F-FA4D-A4EF-9D9FA11A0EAA}" type="sibTrans" cxnId="{AD731C4D-786F-5442-8073-5907BA57D7C9}">
      <dgm:prSet/>
      <dgm:spPr/>
    </dgm:pt>
    <dgm:pt modelId="{44796089-2256-5B46-B6F1-41CAD23A0430}" type="pres">
      <dgm:prSet presAssocID="{3F6B7E7F-B700-584F-B161-F98ED76820DC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0F1380E-07E7-344C-8467-D09FAE1BF5CD}" type="pres">
      <dgm:prSet presAssocID="{3F6B7E7F-B700-584F-B161-F98ED76820DC}" presName="children" presStyleCnt="0"/>
      <dgm:spPr/>
    </dgm:pt>
    <dgm:pt modelId="{4B6C3F9E-CE76-9C48-974F-983DC8F22F02}" type="pres">
      <dgm:prSet presAssocID="{3F6B7E7F-B700-584F-B161-F98ED76820DC}" presName="child1group" presStyleCnt="0"/>
      <dgm:spPr/>
    </dgm:pt>
    <dgm:pt modelId="{D140EDF5-5695-D347-9D48-3F9A42C07021}" type="pres">
      <dgm:prSet presAssocID="{3F6B7E7F-B700-584F-B161-F98ED76820DC}" presName="child1" presStyleLbl="bgAcc1" presStyleIdx="0" presStyleCnt="4"/>
      <dgm:spPr/>
      <dgm:t>
        <a:bodyPr/>
        <a:lstStyle/>
        <a:p>
          <a:endParaRPr lang="es-ES"/>
        </a:p>
      </dgm:t>
    </dgm:pt>
    <dgm:pt modelId="{994A5061-7109-6445-BEA0-1646A518B659}" type="pres">
      <dgm:prSet presAssocID="{3F6B7E7F-B700-584F-B161-F98ED76820DC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C649A3-367A-A143-BC4D-C3A16DEA0E97}" type="pres">
      <dgm:prSet presAssocID="{3F6B7E7F-B700-584F-B161-F98ED76820DC}" presName="child2group" presStyleCnt="0"/>
      <dgm:spPr/>
    </dgm:pt>
    <dgm:pt modelId="{2CFE9758-7192-A742-BFB5-4787B77DE9BF}" type="pres">
      <dgm:prSet presAssocID="{3F6B7E7F-B700-584F-B161-F98ED76820DC}" presName="child2" presStyleLbl="bgAcc1" presStyleIdx="1" presStyleCnt="4" custLinFactNeighborY="-4324"/>
      <dgm:spPr/>
      <dgm:t>
        <a:bodyPr/>
        <a:lstStyle/>
        <a:p>
          <a:endParaRPr lang="es-ES"/>
        </a:p>
      </dgm:t>
    </dgm:pt>
    <dgm:pt modelId="{1ACFEC6B-3A8A-1C47-9783-2B2C8B91EF56}" type="pres">
      <dgm:prSet presAssocID="{3F6B7E7F-B700-584F-B161-F98ED76820DC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0B260ED-9617-CD43-AD5B-D5BBF65046E1}" type="pres">
      <dgm:prSet presAssocID="{3F6B7E7F-B700-584F-B161-F98ED76820DC}" presName="child3group" presStyleCnt="0"/>
      <dgm:spPr/>
    </dgm:pt>
    <dgm:pt modelId="{B212B20D-07B8-9A43-B641-6FF0C5C1ECE1}" type="pres">
      <dgm:prSet presAssocID="{3F6B7E7F-B700-584F-B161-F98ED76820DC}" presName="child3" presStyleLbl="bgAcc1" presStyleIdx="2" presStyleCnt="4"/>
      <dgm:spPr/>
      <dgm:t>
        <a:bodyPr/>
        <a:lstStyle/>
        <a:p>
          <a:endParaRPr lang="es-ES"/>
        </a:p>
      </dgm:t>
    </dgm:pt>
    <dgm:pt modelId="{3A47A700-2D37-DA49-8664-1C0DE7082AF0}" type="pres">
      <dgm:prSet presAssocID="{3F6B7E7F-B700-584F-B161-F98ED76820DC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A1FEE6C-BD76-C943-B3FC-5FCFC06C1F14}" type="pres">
      <dgm:prSet presAssocID="{3F6B7E7F-B700-584F-B161-F98ED76820DC}" presName="child4group" presStyleCnt="0"/>
      <dgm:spPr/>
    </dgm:pt>
    <dgm:pt modelId="{FD669BAF-3097-6145-97A8-590463BD24C4}" type="pres">
      <dgm:prSet presAssocID="{3F6B7E7F-B700-584F-B161-F98ED76820DC}" presName="child4" presStyleLbl="bgAcc1" presStyleIdx="3" presStyleCnt="4"/>
      <dgm:spPr/>
      <dgm:t>
        <a:bodyPr/>
        <a:lstStyle/>
        <a:p>
          <a:endParaRPr lang="es-ES"/>
        </a:p>
      </dgm:t>
    </dgm:pt>
    <dgm:pt modelId="{DB0BC357-C0EE-A847-9576-AE79F1038433}" type="pres">
      <dgm:prSet presAssocID="{3F6B7E7F-B700-584F-B161-F98ED76820DC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20D6804-2BED-D047-8C5D-7D3FE185B2CA}" type="pres">
      <dgm:prSet presAssocID="{3F6B7E7F-B700-584F-B161-F98ED76820DC}" presName="childPlaceholder" presStyleCnt="0"/>
      <dgm:spPr/>
    </dgm:pt>
    <dgm:pt modelId="{93CE3C9D-634C-4041-97A0-DB1A0B2E0EF7}" type="pres">
      <dgm:prSet presAssocID="{3F6B7E7F-B700-584F-B161-F98ED76820DC}" presName="circle" presStyleCnt="0"/>
      <dgm:spPr/>
    </dgm:pt>
    <dgm:pt modelId="{04827B68-AF70-3947-B29C-504045521483}" type="pres">
      <dgm:prSet presAssocID="{3F6B7E7F-B700-584F-B161-F98ED76820DC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B82962C-22D1-D146-B67E-4C33A476BAE6}" type="pres">
      <dgm:prSet presAssocID="{3F6B7E7F-B700-584F-B161-F98ED76820DC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56AC674-9E0D-0648-8CBE-8F11CC202583}" type="pres">
      <dgm:prSet presAssocID="{3F6B7E7F-B700-584F-B161-F98ED76820DC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D4A65F6-E516-1E42-9EA1-6FC154AB291D}" type="pres">
      <dgm:prSet presAssocID="{3F6B7E7F-B700-584F-B161-F98ED76820DC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5F1E40F-A158-D54F-B3F4-4ECA3064979A}" type="pres">
      <dgm:prSet presAssocID="{3F6B7E7F-B700-584F-B161-F98ED76820DC}" presName="quadrantPlaceholder" presStyleCnt="0"/>
      <dgm:spPr/>
    </dgm:pt>
    <dgm:pt modelId="{10748548-EBCC-A045-B4FF-B6318A0B057E}" type="pres">
      <dgm:prSet presAssocID="{3F6B7E7F-B700-584F-B161-F98ED76820DC}" presName="center1" presStyleLbl="fgShp" presStyleIdx="0" presStyleCnt="2"/>
      <dgm:spPr/>
    </dgm:pt>
    <dgm:pt modelId="{8FBD1EDA-6030-9A4D-84B6-D2B12CB91C6D}" type="pres">
      <dgm:prSet presAssocID="{3F6B7E7F-B700-584F-B161-F98ED76820DC}" presName="center2" presStyleLbl="fgShp" presStyleIdx="1" presStyleCnt="2"/>
      <dgm:spPr/>
    </dgm:pt>
  </dgm:ptLst>
  <dgm:cxnLst>
    <dgm:cxn modelId="{CF1DBB65-095F-814C-9347-633E452CF050}" type="presOf" srcId="{3268A450-39D7-AB46-AF6D-7A7459AB6460}" destId="{D140EDF5-5695-D347-9D48-3F9A42C07021}" srcOrd="0" destOrd="2" presId="urn:microsoft.com/office/officeart/2005/8/layout/cycle4#1"/>
    <dgm:cxn modelId="{86869A31-A486-BF43-BB3F-5C26B3480D20}" srcId="{7958216A-7930-DE4B-AE12-328DC63AB62F}" destId="{7529C760-C074-B44E-8E43-8D1DDAF7D3F0}" srcOrd="0" destOrd="0" parTransId="{0289B2EB-2DFC-A440-A361-58AAC95E3DF3}" sibTransId="{99A47F51-8BE3-1A47-8DE6-BAA2D0CBD99C}"/>
    <dgm:cxn modelId="{512E5CA0-2ACF-D34D-8C17-807B750D3819}" srcId="{9567DDB1-C587-0145-A4C4-981CEC204C7D}" destId="{08FBCBDE-42DC-6147-A9CE-852C992D327E}" srcOrd="0" destOrd="0" parTransId="{B48CADD3-D4B8-E243-92F0-0E7AD3E87AEE}" sibTransId="{72D2BFAB-F186-ED45-899F-B5C316FC1BA7}"/>
    <dgm:cxn modelId="{59AFB7E3-A7D6-2D4F-B373-466054EF05FC}" type="presOf" srcId="{2764716B-1533-B44D-AAC1-13FAF342CFC2}" destId="{3A47A700-2D37-DA49-8664-1C0DE7082AF0}" srcOrd="1" destOrd="1" presId="urn:microsoft.com/office/officeart/2005/8/layout/cycle4#1"/>
    <dgm:cxn modelId="{B0527CCB-412A-B746-B37C-21A767B88EE3}" type="presOf" srcId="{7958216A-7930-DE4B-AE12-328DC63AB62F}" destId="{1D4A65F6-E516-1E42-9EA1-6FC154AB291D}" srcOrd="0" destOrd="0" presId="urn:microsoft.com/office/officeart/2005/8/layout/cycle4#1"/>
    <dgm:cxn modelId="{AD731C4D-786F-5442-8073-5907BA57D7C9}" srcId="{3017758F-AD1C-824D-A0AF-0D08E7309E3D}" destId="{2764716B-1533-B44D-AAC1-13FAF342CFC2}" srcOrd="1" destOrd="0" parTransId="{E167DF7E-D48C-FD4E-A3A9-9EA0B9F34F78}" sibTransId="{7A2495A5-472F-FA4D-A4EF-9D9FA11A0EAA}"/>
    <dgm:cxn modelId="{92D81979-4504-7746-9777-772BB8869349}" type="presOf" srcId="{08FBCBDE-42DC-6147-A9CE-852C992D327E}" destId="{D140EDF5-5695-D347-9D48-3F9A42C07021}" srcOrd="0" destOrd="0" presId="urn:microsoft.com/office/officeart/2005/8/layout/cycle4#1"/>
    <dgm:cxn modelId="{E74D15B7-9D33-4946-8FA6-BAD0A95BFE88}" srcId="{3F6B7E7F-B700-584F-B161-F98ED76820DC}" destId="{3017758F-AD1C-824D-A0AF-0D08E7309E3D}" srcOrd="2" destOrd="0" parTransId="{2491BB4A-7A79-3046-BC69-971D36020244}" sibTransId="{6063527F-1DBD-0B4C-9E6A-EEF035DC85F0}"/>
    <dgm:cxn modelId="{C46FD44C-ECC5-414C-961C-CFAC6E20194E}" type="presOf" srcId="{D1681687-8EFD-2C44-881C-EFBC1988AF36}" destId="{FB82962C-22D1-D146-B67E-4C33A476BAE6}" srcOrd="0" destOrd="0" presId="urn:microsoft.com/office/officeart/2005/8/layout/cycle4#1"/>
    <dgm:cxn modelId="{F126BC45-4E32-4B4E-91C8-1E7BC633CFBE}" type="presOf" srcId="{7529C760-C074-B44E-8E43-8D1DDAF7D3F0}" destId="{FD669BAF-3097-6145-97A8-590463BD24C4}" srcOrd="0" destOrd="0" presId="urn:microsoft.com/office/officeart/2005/8/layout/cycle4#1"/>
    <dgm:cxn modelId="{AB9A9C30-FE71-AF4B-88A9-A6DC57B14415}" type="presOf" srcId="{1C356748-A732-314B-BDF8-78FCD7BA078C}" destId="{3A47A700-2D37-DA49-8664-1C0DE7082AF0}" srcOrd="1" destOrd="0" presId="urn:microsoft.com/office/officeart/2005/8/layout/cycle4#1"/>
    <dgm:cxn modelId="{4D572400-75D9-244D-9BAA-FEB0F1A9294B}" type="presOf" srcId="{7529C760-C074-B44E-8E43-8D1DDAF7D3F0}" destId="{DB0BC357-C0EE-A847-9576-AE79F1038433}" srcOrd="1" destOrd="0" presId="urn:microsoft.com/office/officeart/2005/8/layout/cycle4#1"/>
    <dgm:cxn modelId="{A64145E7-1E21-A04A-A4E4-0E91E3EEF4CD}" srcId="{3F6B7E7F-B700-584F-B161-F98ED76820DC}" destId="{9567DDB1-C587-0145-A4C4-981CEC204C7D}" srcOrd="0" destOrd="0" parTransId="{9591F5FC-7DE2-AE41-A69C-384C81A9F3E2}" sibTransId="{8F1D527C-ECAD-8742-8A69-4507E67F54AE}"/>
    <dgm:cxn modelId="{C81FBF93-4CD0-4744-8DEF-0C9364B2CAAD}" srcId="{3017758F-AD1C-824D-A0AF-0D08E7309E3D}" destId="{1C356748-A732-314B-BDF8-78FCD7BA078C}" srcOrd="0" destOrd="0" parTransId="{C95A5F8E-410C-1A40-95A9-1BBDD862B895}" sibTransId="{9285F02C-4D57-6048-8C1C-F818F070F908}"/>
    <dgm:cxn modelId="{49837182-49BA-6D4B-9511-C18AEF225557}" type="presOf" srcId="{53F79795-3FDF-1D44-B002-22FCDFAC6254}" destId="{2CFE9758-7192-A742-BFB5-4787B77DE9BF}" srcOrd="0" destOrd="0" presId="urn:microsoft.com/office/officeart/2005/8/layout/cycle4#1"/>
    <dgm:cxn modelId="{FB514672-7854-2B4F-A92F-0FAD9649E76C}" srcId="{9567DDB1-C587-0145-A4C4-981CEC204C7D}" destId="{3268A450-39D7-AB46-AF6D-7A7459AB6460}" srcOrd="2" destOrd="0" parTransId="{3F31BD08-A809-6340-90A1-87EC3286E6F9}" sibTransId="{4EFFBC27-E914-FF49-9222-ADBDEE87F1AB}"/>
    <dgm:cxn modelId="{08143C7C-E79A-9F43-9FBA-496B9D7F6623}" srcId="{3F6B7E7F-B700-584F-B161-F98ED76820DC}" destId="{7958216A-7930-DE4B-AE12-328DC63AB62F}" srcOrd="3" destOrd="0" parTransId="{4C4CC24F-3F1D-5B46-8407-3237641EE60A}" sibTransId="{C8AA9C6A-B344-CA4D-A427-F3851228987E}"/>
    <dgm:cxn modelId="{26F22CFE-5EF2-C04B-B9DD-FF6D2458013F}" type="presOf" srcId="{3017758F-AD1C-824D-A0AF-0D08E7309E3D}" destId="{656AC674-9E0D-0648-8CBE-8F11CC202583}" srcOrd="0" destOrd="0" presId="urn:microsoft.com/office/officeart/2005/8/layout/cycle4#1"/>
    <dgm:cxn modelId="{0C9FE20A-59BF-D144-B71F-9A1E4394B743}" type="presOf" srcId="{2764716B-1533-B44D-AAC1-13FAF342CFC2}" destId="{B212B20D-07B8-9A43-B641-6FF0C5C1ECE1}" srcOrd="0" destOrd="1" presId="urn:microsoft.com/office/officeart/2005/8/layout/cycle4#1"/>
    <dgm:cxn modelId="{B2D615F0-72AA-8E4D-B353-487DAF49B927}" type="presOf" srcId="{53F79795-3FDF-1D44-B002-22FCDFAC6254}" destId="{1ACFEC6B-3A8A-1C47-9783-2B2C8B91EF56}" srcOrd="1" destOrd="0" presId="urn:microsoft.com/office/officeart/2005/8/layout/cycle4#1"/>
    <dgm:cxn modelId="{92EAC16D-CD6B-D941-B492-6CF28248DC17}" type="presOf" srcId="{3F6B7E7F-B700-584F-B161-F98ED76820DC}" destId="{44796089-2256-5B46-B6F1-41CAD23A0430}" srcOrd="0" destOrd="0" presId="urn:microsoft.com/office/officeart/2005/8/layout/cycle4#1"/>
    <dgm:cxn modelId="{6C21BC53-A520-5441-87D7-21072599B235}" type="presOf" srcId="{3268A450-39D7-AB46-AF6D-7A7459AB6460}" destId="{994A5061-7109-6445-BEA0-1646A518B659}" srcOrd="1" destOrd="2" presId="urn:microsoft.com/office/officeart/2005/8/layout/cycle4#1"/>
    <dgm:cxn modelId="{7B8A7E4A-7650-A34C-A4B0-29D69758AF9A}" srcId="{9567DDB1-C587-0145-A4C4-981CEC204C7D}" destId="{20AC38DD-18C8-0A4B-BEC1-8F102BF95835}" srcOrd="1" destOrd="0" parTransId="{0F40ED48-3579-4D4C-A2DB-33FCC9B70694}" sibTransId="{2B428A31-A3D7-7D47-AD11-F9B7D2929EE9}"/>
    <dgm:cxn modelId="{5546E68F-5799-264C-8C6B-F20D48110EDE}" type="presOf" srcId="{1C356748-A732-314B-BDF8-78FCD7BA078C}" destId="{B212B20D-07B8-9A43-B641-6FF0C5C1ECE1}" srcOrd="0" destOrd="0" presId="urn:microsoft.com/office/officeart/2005/8/layout/cycle4#1"/>
    <dgm:cxn modelId="{783D2CB4-8444-D846-B8E6-39373B2D47BF}" srcId="{3F6B7E7F-B700-584F-B161-F98ED76820DC}" destId="{D1681687-8EFD-2C44-881C-EFBC1988AF36}" srcOrd="1" destOrd="0" parTransId="{D9607E09-A984-1E4E-A11E-3FA970324736}" sibTransId="{CB4A4609-F8F5-4243-BCDB-6CD06425265C}"/>
    <dgm:cxn modelId="{49D172EA-E9B2-C340-A520-23E3B16CFC33}" srcId="{D1681687-8EFD-2C44-881C-EFBC1988AF36}" destId="{53F79795-3FDF-1D44-B002-22FCDFAC6254}" srcOrd="0" destOrd="0" parTransId="{7EDF54BA-B7A1-9C4C-BDA5-A96CB00BD25C}" sibTransId="{BB8B566B-E779-3D4A-8F8F-C8E7D4BF5326}"/>
    <dgm:cxn modelId="{917023F6-1014-EB4D-90CD-583D39B4C4F0}" type="presOf" srcId="{08FBCBDE-42DC-6147-A9CE-852C992D327E}" destId="{994A5061-7109-6445-BEA0-1646A518B659}" srcOrd="1" destOrd="0" presId="urn:microsoft.com/office/officeart/2005/8/layout/cycle4#1"/>
    <dgm:cxn modelId="{5F5C72A7-11CC-7F4C-A70C-C575E9E97A1F}" type="presOf" srcId="{20AC38DD-18C8-0A4B-BEC1-8F102BF95835}" destId="{994A5061-7109-6445-BEA0-1646A518B659}" srcOrd="1" destOrd="1" presId="urn:microsoft.com/office/officeart/2005/8/layout/cycle4#1"/>
    <dgm:cxn modelId="{BEEB4354-35BA-844D-9433-440EEAAB6532}" type="presOf" srcId="{9567DDB1-C587-0145-A4C4-981CEC204C7D}" destId="{04827B68-AF70-3947-B29C-504045521483}" srcOrd="0" destOrd="0" presId="urn:microsoft.com/office/officeart/2005/8/layout/cycle4#1"/>
    <dgm:cxn modelId="{F6D9492C-7F05-034B-B11A-241D375C146D}" type="presOf" srcId="{20AC38DD-18C8-0A4B-BEC1-8F102BF95835}" destId="{D140EDF5-5695-D347-9D48-3F9A42C07021}" srcOrd="0" destOrd="1" presId="urn:microsoft.com/office/officeart/2005/8/layout/cycle4#1"/>
    <dgm:cxn modelId="{A4E9CED6-D365-6145-A62E-2F2A542D02E4}" type="presParOf" srcId="{44796089-2256-5B46-B6F1-41CAD23A0430}" destId="{80F1380E-07E7-344C-8467-D09FAE1BF5CD}" srcOrd="0" destOrd="0" presId="urn:microsoft.com/office/officeart/2005/8/layout/cycle4#1"/>
    <dgm:cxn modelId="{0C2C1393-9540-784D-B9D1-5121A0989D43}" type="presParOf" srcId="{80F1380E-07E7-344C-8467-D09FAE1BF5CD}" destId="{4B6C3F9E-CE76-9C48-974F-983DC8F22F02}" srcOrd="0" destOrd="0" presId="urn:microsoft.com/office/officeart/2005/8/layout/cycle4#1"/>
    <dgm:cxn modelId="{D2ACF581-5281-FB41-8F85-0215269FBE31}" type="presParOf" srcId="{4B6C3F9E-CE76-9C48-974F-983DC8F22F02}" destId="{D140EDF5-5695-D347-9D48-3F9A42C07021}" srcOrd="0" destOrd="0" presId="urn:microsoft.com/office/officeart/2005/8/layout/cycle4#1"/>
    <dgm:cxn modelId="{262D3410-AC96-274E-83B3-1C4F76623675}" type="presParOf" srcId="{4B6C3F9E-CE76-9C48-974F-983DC8F22F02}" destId="{994A5061-7109-6445-BEA0-1646A518B659}" srcOrd="1" destOrd="0" presId="urn:microsoft.com/office/officeart/2005/8/layout/cycle4#1"/>
    <dgm:cxn modelId="{DCB7CC3C-4CA7-0840-9256-BC0410428DDF}" type="presParOf" srcId="{80F1380E-07E7-344C-8467-D09FAE1BF5CD}" destId="{9FC649A3-367A-A143-BC4D-C3A16DEA0E97}" srcOrd="1" destOrd="0" presId="urn:microsoft.com/office/officeart/2005/8/layout/cycle4#1"/>
    <dgm:cxn modelId="{414E7E98-471B-FE48-A73F-2A5B99EECEF2}" type="presParOf" srcId="{9FC649A3-367A-A143-BC4D-C3A16DEA0E97}" destId="{2CFE9758-7192-A742-BFB5-4787B77DE9BF}" srcOrd="0" destOrd="0" presId="urn:microsoft.com/office/officeart/2005/8/layout/cycle4#1"/>
    <dgm:cxn modelId="{B06012D2-B1E9-1246-A364-53EE579C5F97}" type="presParOf" srcId="{9FC649A3-367A-A143-BC4D-C3A16DEA0E97}" destId="{1ACFEC6B-3A8A-1C47-9783-2B2C8B91EF56}" srcOrd="1" destOrd="0" presId="urn:microsoft.com/office/officeart/2005/8/layout/cycle4#1"/>
    <dgm:cxn modelId="{3E465C3C-5768-8B4F-969C-8994D740027B}" type="presParOf" srcId="{80F1380E-07E7-344C-8467-D09FAE1BF5CD}" destId="{30B260ED-9617-CD43-AD5B-D5BBF65046E1}" srcOrd="2" destOrd="0" presId="urn:microsoft.com/office/officeart/2005/8/layout/cycle4#1"/>
    <dgm:cxn modelId="{2C2594E5-AF00-894F-A01B-E351B58B6BE9}" type="presParOf" srcId="{30B260ED-9617-CD43-AD5B-D5BBF65046E1}" destId="{B212B20D-07B8-9A43-B641-6FF0C5C1ECE1}" srcOrd="0" destOrd="0" presId="urn:microsoft.com/office/officeart/2005/8/layout/cycle4#1"/>
    <dgm:cxn modelId="{9ACA383C-4B5B-7843-B8BF-94F5720E1D94}" type="presParOf" srcId="{30B260ED-9617-CD43-AD5B-D5BBF65046E1}" destId="{3A47A700-2D37-DA49-8664-1C0DE7082AF0}" srcOrd="1" destOrd="0" presId="urn:microsoft.com/office/officeart/2005/8/layout/cycle4#1"/>
    <dgm:cxn modelId="{828073F7-E128-5D45-BF02-615C2582F037}" type="presParOf" srcId="{80F1380E-07E7-344C-8467-D09FAE1BF5CD}" destId="{EA1FEE6C-BD76-C943-B3FC-5FCFC06C1F14}" srcOrd="3" destOrd="0" presId="urn:microsoft.com/office/officeart/2005/8/layout/cycle4#1"/>
    <dgm:cxn modelId="{89B48409-08CB-5647-8FA2-BBF6E80803FF}" type="presParOf" srcId="{EA1FEE6C-BD76-C943-B3FC-5FCFC06C1F14}" destId="{FD669BAF-3097-6145-97A8-590463BD24C4}" srcOrd="0" destOrd="0" presId="urn:microsoft.com/office/officeart/2005/8/layout/cycle4#1"/>
    <dgm:cxn modelId="{C395B1EF-1AC8-604B-9800-AD46934CC620}" type="presParOf" srcId="{EA1FEE6C-BD76-C943-B3FC-5FCFC06C1F14}" destId="{DB0BC357-C0EE-A847-9576-AE79F1038433}" srcOrd="1" destOrd="0" presId="urn:microsoft.com/office/officeart/2005/8/layout/cycle4#1"/>
    <dgm:cxn modelId="{41300C5B-3694-D442-AAFD-43841D288017}" type="presParOf" srcId="{80F1380E-07E7-344C-8467-D09FAE1BF5CD}" destId="{E20D6804-2BED-D047-8C5D-7D3FE185B2CA}" srcOrd="4" destOrd="0" presId="urn:microsoft.com/office/officeart/2005/8/layout/cycle4#1"/>
    <dgm:cxn modelId="{C07A6770-F991-9044-947D-17D330732938}" type="presParOf" srcId="{44796089-2256-5B46-B6F1-41CAD23A0430}" destId="{93CE3C9D-634C-4041-97A0-DB1A0B2E0EF7}" srcOrd="1" destOrd="0" presId="urn:microsoft.com/office/officeart/2005/8/layout/cycle4#1"/>
    <dgm:cxn modelId="{248CA69D-8C88-D74E-BE15-58F06A7AC832}" type="presParOf" srcId="{93CE3C9D-634C-4041-97A0-DB1A0B2E0EF7}" destId="{04827B68-AF70-3947-B29C-504045521483}" srcOrd="0" destOrd="0" presId="urn:microsoft.com/office/officeart/2005/8/layout/cycle4#1"/>
    <dgm:cxn modelId="{27B741DC-1FF0-8942-9754-C4C100FDA4E6}" type="presParOf" srcId="{93CE3C9D-634C-4041-97A0-DB1A0B2E0EF7}" destId="{FB82962C-22D1-D146-B67E-4C33A476BAE6}" srcOrd="1" destOrd="0" presId="urn:microsoft.com/office/officeart/2005/8/layout/cycle4#1"/>
    <dgm:cxn modelId="{FB490C4D-6A1F-E141-9EA6-DA4BA5D3D234}" type="presParOf" srcId="{93CE3C9D-634C-4041-97A0-DB1A0B2E0EF7}" destId="{656AC674-9E0D-0648-8CBE-8F11CC202583}" srcOrd="2" destOrd="0" presId="urn:microsoft.com/office/officeart/2005/8/layout/cycle4#1"/>
    <dgm:cxn modelId="{BB0F7353-F01A-6642-B99D-4F7FEFA06454}" type="presParOf" srcId="{93CE3C9D-634C-4041-97A0-DB1A0B2E0EF7}" destId="{1D4A65F6-E516-1E42-9EA1-6FC154AB291D}" srcOrd="3" destOrd="0" presId="urn:microsoft.com/office/officeart/2005/8/layout/cycle4#1"/>
    <dgm:cxn modelId="{21ECBF55-9CA5-614D-AA7A-172E8FFBFCE6}" type="presParOf" srcId="{93CE3C9D-634C-4041-97A0-DB1A0B2E0EF7}" destId="{65F1E40F-A158-D54F-B3F4-4ECA3064979A}" srcOrd="4" destOrd="0" presId="urn:microsoft.com/office/officeart/2005/8/layout/cycle4#1"/>
    <dgm:cxn modelId="{968FD84C-FD5E-CF40-A78D-90D74671ABD1}" type="presParOf" srcId="{44796089-2256-5B46-B6F1-41CAD23A0430}" destId="{10748548-EBCC-A045-B4FF-B6318A0B057E}" srcOrd="2" destOrd="0" presId="urn:microsoft.com/office/officeart/2005/8/layout/cycle4#1"/>
    <dgm:cxn modelId="{14887E4D-29C7-1C48-9580-3E70AFA63656}" type="presParOf" srcId="{44796089-2256-5B46-B6F1-41CAD23A0430}" destId="{8FBD1EDA-6030-9A4D-84B6-D2B12CB91C6D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CEF119-8BAA-174D-A7AE-1C3285699D38}" type="doc">
      <dgm:prSet loTypeId="urn:microsoft.com/office/officeart/2005/8/layout/lis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819C5BD-4FE6-2146-A1B6-7AFAEAE2F757}">
      <dgm:prSet phldrT="[Texto]" custT="1"/>
      <dgm:spPr/>
      <dgm:t>
        <a:bodyPr/>
        <a:lstStyle/>
        <a:p>
          <a:r>
            <a:rPr lang="es-ES" sz="1000" dirty="0" smtClean="0"/>
            <a:t>Baja capacidad de planeación, coordinación y gestión </a:t>
          </a:r>
          <a:endParaRPr lang="es-ES" sz="1000" dirty="0"/>
        </a:p>
      </dgm:t>
    </dgm:pt>
    <dgm:pt modelId="{8C3D51FA-9144-DB4F-BAED-A518D3E48F5B}" type="parTrans" cxnId="{F48597EF-383A-AD44-85FD-BB26F891DC2C}">
      <dgm:prSet/>
      <dgm:spPr/>
      <dgm:t>
        <a:bodyPr/>
        <a:lstStyle/>
        <a:p>
          <a:endParaRPr lang="es-ES" sz="2400"/>
        </a:p>
      </dgm:t>
    </dgm:pt>
    <dgm:pt modelId="{91579DE4-5320-C04C-B9E0-6ADF2B591089}" type="sibTrans" cxnId="{F48597EF-383A-AD44-85FD-BB26F891DC2C}">
      <dgm:prSet/>
      <dgm:spPr/>
      <dgm:t>
        <a:bodyPr/>
        <a:lstStyle/>
        <a:p>
          <a:endParaRPr lang="es-ES" sz="2400"/>
        </a:p>
      </dgm:t>
    </dgm:pt>
    <dgm:pt modelId="{467989F0-59B3-B142-8E09-B4660A3CC41D}">
      <dgm:prSet phldrT="[Texto]" custT="1"/>
      <dgm:spPr/>
      <dgm:t>
        <a:bodyPr/>
        <a:lstStyle/>
        <a:p>
          <a:r>
            <a:rPr lang="es-ES" sz="1000" dirty="0" smtClean="0"/>
            <a:t>Subdesarrollo de la infraestructura de prevención y control </a:t>
          </a:r>
          <a:endParaRPr lang="es-ES" sz="1000" dirty="0"/>
        </a:p>
      </dgm:t>
    </dgm:pt>
    <dgm:pt modelId="{00D39703-504F-2643-9CFF-0C1DB98D44E4}" type="parTrans" cxnId="{2955B256-5473-9342-BF41-A64BF095BEB4}">
      <dgm:prSet/>
      <dgm:spPr/>
      <dgm:t>
        <a:bodyPr/>
        <a:lstStyle/>
        <a:p>
          <a:endParaRPr lang="es-ES" sz="2400"/>
        </a:p>
      </dgm:t>
    </dgm:pt>
    <dgm:pt modelId="{C3404645-DDB7-2F46-B12D-74678BD30BCD}" type="sibTrans" cxnId="{2955B256-5473-9342-BF41-A64BF095BEB4}">
      <dgm:prSet/>
      <dgm:spPr/>
      <dgm:t>
        <a:bodyPr/>
        <a:lstStyle/>
        <a:p>
          <a:endParaRPr lang="es-ES" sz="2400"/>
        </a:p>
      </dgm:t>
    </dgm:pt>
    <dgm:pt modelId="{80DE7F36-DB9C-6C49-94C0-C23ED54E8A9B}">
      <dgm:prSet phldrT="[Texto]" custT="1"/>
      <dgm:spPr/>
      <dgm:t>
        <a:bodyPr/>
        <a:lstStyle/>
        <a:p>
          <a:r>
            <a:rPr lang="es-ES" sz="1000" dirty="0" smtClean="0"/>
            <a:t>Compromiso social, político e institucional</a:t>
          </a:r>
          <a:endParaRPr lang="es-ES" sz="1000" dirty="0"/>
        </a:p>
      </dgm:t>
    </dgm:pt>
    <dgm:pt modelId="{685376E0-AE66-E147-BB12-E1AA32FF76A1}" type="parTrans" cxnId="{DC3E1733-6776-164A-B3DA-DB356EB1AE5F}">
      <dgm:prSet/>
      <dgm:spPr/>
      <dgm:t>
        <a:bodyPr/>
        <a:lstStyle/>
        <a:p>
          <a:endParaRPr lang="es-ES" sz="2400"/>
        </a:p>
      </dgm:t>
    </dgm:pt>
    <dgm:pt modelId="{EC8B2205-148B-174A-A326-C619B160B6D6}" type="sibTrans" cxnId="{DC3E1733-6776-164A-B3DA-DB356EB1AE5F}">
      <dgm:prSet/>
      <dgm:spPr/>
      <dgm:t>
        <a:bodyPr/>
        <a:lstStyle/>
        <a:p>
          <a:endParaRPr lang="es-ES" sz="2400"/>
        </a:p>
      </dgm:t>
    </dgm:pt>
    <dgm:pt modelId="{E642AAA7-7BCF-7246-9230-858C15EBE297}">
      <dgm:prSet custT="1"/>
      <dgm:spPr/>
      <dgm:t>
        <a:bodyPr/>
        <a:lstStyle/>
        <a:p>
          <a:r>
            <a:rPr lang="es-ES" sz="1000" dirty="0" smtClean="0"/>
            <a:t>Cambio climático</a:t>
          </a:r>
          <a:endParaRPr lang="es-ES" sz="1000" dirty="0"/>
        </a:p>
      </dgm:t>
    </dgm:pt>
    <dgm:pt modelId="{C716C552-B472-4749-B444-E59C8A854AE7}" type="parTrans" cxnId="{8F8FBA91-B309-4D42-B58E-F5F0409FE4C6}">
      <dgm:prSet/>
      <dgm:spPr/>
      <dgm:t>
        <a:bodyPr/>
        <a:lstStyle/>
        <a:p>
          <a:endParaRPr lang="es-ES" sz="2400"/>
        </a:p>
      </dgm:t>
    </dgm:pt>
    <dgm:pt modelId="{25E986FB-AEEB-B246-806D-3F31E231CB33}" type="sibTrans" cxnId="{8F8FBA91-B309-4D42-B58E-F5F0409FE4C6}">
      <dgm:prSet/>
      <dgm:spPr/>
      <dgm:t>
        <a:bodyPr/>
        <a:lstStyle/>
        <a:p>
          <a:endParaRPr lang="es-ES" sz="2400"/>
        </a:p>
      </dgm:t>
    </dgm:pt>
    <dgm:pt modelId="{EF9C207F-1728-7E45-9C61-754EDDBEA943}">
      <dgm:prSet custT="1"/>
      <dgm:spPr/>
      <dgm:t>
        <a:bodyPr/>
        <a:lstStyle/>
        <a:p>
          <a:r>
            <a:rPr lang="es-ES" sz="1000" dirty="0" smtClean="0"/>
            <a:t>Migraciones y desplazamiento poblacional</a:t>
          </a:r>
          <a:endParaRPr lang="es-ES" sz="1000" dirty="0"/>
        </a:p>
      </dgm:t>
    </dgm:pt>
    <dgm:pt modelId="{83F45459-6D12-514F-A39E-D1F9B32E8CCE}" type="parTrans" cxnId="{7F972AC7-4E38-1146-94F5-CAFE6E1C233B}">
      <dgm:prSet/>
      <dgm:spPr/>
      <dgm:t>
        <a:bodyPr/>
        <a:lstStyle/>
        <a:p>
          <a:endParaRPr lang="es-ES" sz="2400"/>
        </a:p>
      </dgm:t>
    </dgm:pt>
    <dgm:pt modelId="{1C21ED68-FADD-5142-A2A5-AE86B697F370}" type="sibTrans" cxnId="{7F972AC7-4E38-1146-94F5-CAFE6E1C233B}">
      <dgm:prSet/>
      <dgm:spPr/>
      <dgm:t>
        <a:bodyPr/>
        <a:lstStyle/>
        <a:p>
          <a:endParaRPr lang="es-ES" sz="2400"/>
        </a:p>
      </dgm:t>
    </dgm:pt>
    <dgm:pt modelId="{3F5687C0-725D-1443-8634-C7A321358EB4}" type="pres">
      <dgm:prSet presAssocID="{60CEF119-8BAA-174D-A7AE-1C3285699D3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8EF5D23-701E-2845-ACA0-F11DA1ECE9C5}" type="pres">
      <dgm:prSet presAssocID="{2819C5BD-4FE6-2146-A1B6-7AFAEAE2F757}" presName="parentLin" presStyleCnt="0"/>
      <dgm:spPr/>
    </dgm:pt>
    <dgm:pt modelId="{F5AEDE9D-3119-5C41-864D-8539BF2A2A62}" type="pres">
      <dgm:prSet presAssocID="{2819C5BD-4FE6-2146-A1B6-7AFAEAE2F757}" presName="parentLeftMargin" presStyleLbl="node1" presStyleIdx="0" presStyleCnt="5"/>
      <dgm:spPr/>
      <dgm:t>
        <a:bodyPr/>
        <a:lstStyle/>
        <a:p>
          <a:endParaRPr lang="es-ES"/>
        </a:p>
      </dgm:t>
    </dgm:pt>
    <dgm:pt modelId="{3928F33D-6A9C-9B4B-A1C6-4F089039F2C4}" type="pres">
      <dgm:prSet presAssocID="{2819C5BD-4FE6-2146-A1B6-7AFAEAE2F757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6477F9-9F85-364A-8A7C-4BC7D0D1A057}" type="pres">
      <dgm:prSet presAssocID="{2819C5BD-4FE6-2146-A1B6-7AFAEAE2F757}" presName="negativeSpace" presStyleCnt="0"/>
      <dgm:spPr/>
    </dgm:pt>
    <dgm:pt modelId="{9CCB1D70-6FEB-A040-8F14-D7B6C10CB608}" type="pres">
      <dgm:prSet presAssocID="{2819C5BD-4FE6-2146-A1B6-7AFAEAE2F757}" presName="childText" presStyleLbl="conFgAcc1" presStyleIdx="0" presStyleCnt="5">
        <dgm:presLayoutVars>
          <dgm:bulletEnabled val="1"/>
        </dgm:presLayoutVars>
      </dgm:prSet>
      <dgm:spPr/>
    </dgm:pt>
    <dgm:pt modelId="{E086F934-3664-7B4D-9D05-66EBFD3F7782}" type="pres">
      <dgm:prSet presAssocID="{91579DE4-5320-C04C-B9E0-6ADF2B591089}" presName="spaceBetweenRectangles" presStyleCnt="0"/>
      <dgm:spPr/>
    </dgm:pt>
    <dgm:pt modelId="{865DD30E-6A78-4B44-999B-726C4CFCBF72}" type="pres">
      <dgm:prSet presAssocID="{467989F0-59B3-B142-8E09-B4660A3CC41D}" presName="parentLin" presStyleCnt="0"/>
      <dgm:spPr/>
    </dgm:pt>
    <dgm:pt modelId="{F89CAC3E-183F-CD47-AA09-2892FAC9500C}" type="pres">
      <dgm:prSet presAssocID="{467989F0-59B3-B142-8E09-B4660A3CC41D}" presName="parentLeftMargin" presStyleLbl="node1" presStyleIdx="0" presStyleCnt="5"/>
      <dgm:spPr/>
      <dgm:t>
        <a:bodyPr/>
        <a:lstStyle/>
        <a:p>
          <a:endParaRPr lang="es-ES"/>
        </a:p>
      </dgm:t>
    </dgm:pt>
    <dgm:pt modelId="{037744A3-3027-344E-9EAE-D0E3D146B086}" type="pres">
      <dgm:prSet presAssocID="{467989F0-59B3-B142-8E09-B4660A3CC41D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28FC63C-690A-CF46-8A4A-59C7F8CD177A}" type="pres">
      <dgm:prSet presAssocID="{467989F0-59B3-B142-8E09-B4660A3CC41D}" presName="negativeSpace" presStyleCnt="0"/>
      <dgm:spPr/>
    </dgm:pt>
    <dgm:pt modelId="{55662709-39DF-3B4F-852C-7B8BCB2D5393}" type="pres">
      <dgm:prSet presAssocID="{467989F0-59B3-B142-8E09-B4660A3CC41D}" presName="childText" presStyleLbl="conFgAcc1" presStyleIdx="1" presStyleCnt="5">
        <dgm:presLayoutVars>
          <dgm:bulletEnabled val="1"/>
        </dgm:presLayoutVars>
      </dgm:prSet>
      <dgm:spPr/>
    </dgm:pt>
    <dgm:pt modelId="{8C7A5C9B-8D6C-9744-8AD0-04BF9B69FC06}" type="pres">
      <dgm:prSet presAssocID="{C3404645-DDB7-2F46-B12D-74678BD30BCD}" presName="spaceBetweenRectangles" presStyleCnt="0"/>
      <dgm:spPr/>
    </dgm:pt>
    <dgm:pt modelId="{FCF21E34-4419-A14A-A7CA-1601B266C005}" type="pres">
      <dgm:prSet presAssocID="{E642AAA7-7BCF-7246-9230-858C15EBE297}" presName="parentLin" presStyleCnt="0"/>
      <dgm:spPr/>
    </dgm:pt>
    <dgm:pt modelId="{28FF72A8-CA60-AF4E-BA02-A93AA5C99BCF}" type="pres">
      <dgm:prSet presAssocID="{E642AAA7-7BCF-7246-9230-858C15EBE297}" presName="parentLeftMargin" presStyleLbl="node1" presStyleIdx="1" presStyleCnt="5"/>
      <dgm:spPr/>
      <dgm:t>
        <a:bodyPr/>
        <a:lstStyle/>
        <a:p>
          <a:endParaRPr lang="es-ES"/>
        </a:p>
      </dgm:t>
    </dgm:pt>
    <dgm:pt modelId="{FCBD5F68-E153-9743-896B-973D54F5E888}" type="pres">
      <dgm:prSet presAssocID="{E642AAA7-7BCF-7246-9230-858C15EBE29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3AE0F08-215C-6045-AE91-88513BA7F06C}" type="pres">
      <dgm:prSet presAssocID="{E642AAA7-7BCF-7246-9230-858C15EBE297}" presName="negativeSpace" presStyleCnt="0"/>
      <dgm:spPr/>
    </dgm:pt>
    <dgm:pt modelId="{1F196803-AB74-0744-8615-7C29CE41325B}" type="pres">
      <dgm:prSet presAssocID="{E642AAA7-7BCF-7246-9230-858C15EBE297}" presName="childText" presStyleLbl="conFgAcc1" presStyleIdx="2" presStyleCnt="5">
        <dgm:presLayoutVars>
          <dgm:bulletEnabled val="1"/>
        </dgm:presLayoutVars>
      </dgm:prSet>
      <dgm:spPr/>
    </dgm:pt>
    <dgm:pt modelId="{CE0AD2BD-11E5-B342-8ADD-50B27F8ADB41}" type="pres">
      <dgm:prSet presAssocID="{25E986FB-AEEB-B246-806D-3F31E231CB33}" presName="spaceBetweenRectangles" presStyleCnt="0"/>
      <dgm:spPr/>
    </dgm:pt>
    <dgm:pt modelId="{9431A071-C8BD-7742-B903-FE2DD18248AD}" type="pres">
      <dgm:prSet presAssocID="{80DE7F36-DB9C-6C49-94C0-C23ED54E8A9B}" presName="parentLin" presStyleCnt="0"/>
      <dgm:spPr/>
    </dgm:pt>
    <dgm:pt modelId="{83FF2104-2496-7C45-A8E2-E3ECA2D62C2A}" type="pres">
      <dgm:prSet presAssocID="{80DE7F36-DB9C-6C49-94C0-C23ED54E8A9B}" presName="parentLeftMargin" presStyleLbl="node1" presStyleIdx="2" presStyleCnt="5"/>
      <dgm:spPr/>
      <dgm:t>
        <a:bodyPr/>
        <a:lstStyle/>
        <a:p>
          <a:endParaRPr lang="es-ES"/>
        </a:p>
      </dgm:t>
    </dgm:pt>
    <dgm:pt modelId="{76ED1685-3318-924E-B396-C58EAFB02913}" type="pres">
      <dgm:prSet presAssocID="{80DE7F36-DB9C-6C49-94C0-C23ED54E8A9B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73809E-E19A-A545-A3A1-1F2C04FC7AFD}" type="pres">
      <dgm:prSet presAssocID="{80DE7F36-DB9C-6C49-94C0-C23ED54E8A9B}" presName="negativeSpace" presStyleCnt="0"/>
      <dgm:spPr/>
    </dgm:pt>
    <dgm:pt modelId="{D56610AE-8AC4-DB43-9925-34FB1F6ACA83}" type="pres">
      <dgm:prSet presAssocID="{80DE7F36-DB9C-6C49-94C0-C23ED54E8A9B}" presName="childText" presStyleLbl="conFgAcc1" presStyleIdx="3" presStyleCnt="5">
        <dgm:presLayoutVars>
          <dgm:bulletEnabled val="1"/>
        </dgm:presLayoutVars>
      </dgm:prSet>
      <dgm:spPr/>
    </dgm:pt>
    <dgm:pt modelId="{FC8F4EA7-3157-CF4C-81CA-FC8256485EA3}" type="pres">
      <dgm:prSet presAssocID="{EC8B2205-148B-174A-A326-C619B160B6D6}" presName="spaceBetweenRectangles" presStyleCnt="0"/>
      <dgm:spPr/>
    </dgm:pt>
    <dgm:pt modelId="{E1859D04-C327-274F-B04D-2956CFF1302B}" type="pres">
      <dgm:prSet presAssocID="{EF9C207F-1728-7E45-9C61-754EDDBEA943}" presName="parentLin" presStyleCnt="0"/>
      <dgm:spPr/>
    </dgm:pt>
    <dgm:pt modelId="{50DA6A83-5A95-9A46-82CD-531AE7F39FC4}" type="pres">
      <dgm:prSet presAssocID="{EF9C207F-1728-7E45-9C61-754EDDBEA943}" presName="parentLeftMargin" presStyleLbl="node1" presStyleIdx="3" presStyleCnt="5"/>
      <dgm:spPr/>
      <dgm:t>
        <a:bodyPr/>
        <a:lstStyle/>
        <a:p>
          <a:endParaRPr lang="es-ES"/>
        </a:p>
      </dgm:t>
    </dgm:pt>
    <dgm:pt modelId="{F9C39845-4569-1B48-A6CB-CB39AA4AF779}" type="pres">
      <dgm:prSet presAssocID="{EF9C207F-1728-7E45-9C61-754EDDBEA943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8CBF335-062B-9C4D-A492-B98BE76A279E}" type="pres">
      <dgm:prSet presAssocID="{EF9C207F-1728-7E45-9C61-754EDDBEA943}" presName="negativeSpace" presStyleCnt="0"/>
      <dgm:spPr/>
    </dgm:pt>
    <dgm:pt modelId="{846BA615-0662-224E-BECD-A4BFFA43284F}" type="pres">
      <dgm:prSet presAssocID="{EF9C207F-1728-7E45-9C61-754EDDBEA943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2955B256-5473-9342-BF41-A64BF095BEB4}" srcId="{60CEF119-8BAA-174D-A7AE-1C3285699D38}" destId="{467989F0-59B3-B142-8E09-B4660A3CC41D}" srcOrd="1" destOrd="0" parTransId="{00D39703-504F-2643-9CFF-0C1DB98D44E4}" sibTransId="{C3404645-DDB7-2F46-B12D-74678BD30BCD}"/>
    <dgm:cxn modelId="{7F972AC7-4E38-1146-94F5-CAFE6E1C233B}" srcId="{60CEF119-8BAA-174D-A7AE-1C3285699D38}" destId="{EF9C207F-1728-7E45-9C61-754EDDBEA943}" srcOrd="4" destOrd="0" parTransId="{83F45459-6D12-514F-A39E-D1F9B32E8CCE}" sibTransId="{1C21ED68-FADD-5142-A2A5-AE86B697F370}"/>
    <dgm:cxn modelId="{4DEA7481-BC34-834C-80D9-EA4ECCB9ACA6}" type="presOf" srcId="{467989F0-59B3-B142-8E09-B4660A3CC41D}" destId="{037744A3-3027-344E-9EAE-D0E3D146B086}" srcOrd="1" destOrd="0" presId="urn:microsoft.com/office/officeart/2005/8/layout/list1"/>
    <dgm:cxn modelId="{0764BADD-66AE-5744-B2CE-083D74BA33DC}" type="presOf" srcId="{80DE7F36-DB9C-6C49-94C0-C23ED54E8A9B}" destId="{83FF2104-2496-7C45-A8E2-E3ECA2D62C2A}" srcOrd="0" destOrd="0" presId="urn:microsoft.com/office/officeart/2005/8/layout/list1"/>
    <dgm:cxn modelId="{FB594DCE-E2D7-2A4E-B887-FB9AC1BE948B}" type="presOf" srcId="{E642AAA7-7BCF-7246-9230-858C15EBE297}" destId="{FCBD5F68-E153-9743-896B-973D54F5E888}" srcOrd="1" destOrd="0" presId="urn:microsoft.com/office/officeart/2005/8/layout/list1"/>
    <dgm:cxn modelId="{1BA63689-DFA6-8540-9F39-CBC2F8E98626}" type="presOf" srcId="{EF9C207F-1728-7E45-9C61-754EDDBEA943}" destId="{50DA6A83-5A95-9A46-82CD-531AE7F39FC4}" srcOrd="0" destOrd="0" presId="urn:microsoft.com/office/officeart/2005/8/layout/list1"/>
    <dgm:cxn modelId="{DC3E1733-6776-164A-B3DA-DB356EB1AE5F}" srcId="{60CEF119-8BAA-174D-A7AE-1C3285699D38}" destId="{80DE7F36-DB9C-6C49-94C0-C23ED54E8A9B}" srcOrd="3" destOrd="0" parTransId="{685376E0-AE66-E147-BB12-E1AA32FF76A1}" sibTransId="{EC8B2205-148B-174A-A326-C619B160B6D6}"/>
    <dgm:cxn modelId="{5B79B297-30DE-4142-A931-3F49A0B57BDA}" type="presOf" srcId="{EF9C207F-1728-7E45-9C61-754EDDBEA943}" destId="{F9C39845-4569-1B48-A6CB-CB39AA4AF779}" srcOrd="1" destOrd="0" presId="urn:microsoft.com/office/officeart/2005/8/layout/list1"/>
    <dgm:cxn modelId="{E8C50117-3033-764A-9D1F-64E1E48E866B}" type="presOf" srcId="{467989F0-59B3-B142-8E09-B4660A3CC41D}" destId="{F89CAC3E-183F-CD47-AA09-2892FAC9500C}" srcOrd="0" destOrd="0" presId="urn:microsoft.com/office/officeart/2005/8/layout/list1"/>
    <dgm:cxn modelId="{D2F012DE-DD41-D947-982A-65882A242627}" type="presOf" srcId="{2819C5BD-4FE6-2146-A1B6-7AFAEAE2F757}" destId="{3928F33D-6A9C-9B4B-A1C6-4F089039F2C4}" srcOrd="1" destOrd="0" presId="urn:microsoft.com/office/officeart/2005/8/layout/list1"/>
    <dgm:cxn modelId="{8F8FBA91-B309-4D42-B58E-F5F0409FE4C6}" srcId="{60CEF119-8BAA-174D-A7AE-1C3285699D38}" destId="{E642AAA7-7BCF-7246-9230-858C15EBE297}" srcOrd="2" destOrd="0" parTransId="{C716C552-B472-4749-B444-E59C8A854AE7}" sibTransId="{25E986FB-AEEB-B246-806D-3F31E231CB33}"/>
    <dgm:cxn modelId="{840451BF-C3FE-E44D-B55E-5F2EC25A3733}" type="presOf" srcId="{2819C5BD-4FE6-2146-A1B6-7AFAEAE2F757}" destId="{F5AEDE9D-3119-5C41-864D-8539BF2A2A62}" srcOrd="0" destOrd="0" presId="urn:microsoft.com/office/officeart/2005/8/layout/list1"/>
    <dgm:cxn modelId="{7C344C46-EE4C-3C41-A5B3-F9DF2C61D863}" type="presOf" srcId="{E642AAA7-7BCF-7246-9230-858C15EBE297}" destId="{28FF72A8-CA60-AF4E-BA02-A93AA5C99BCF}" srcOrd="0" destOrd="0" presId="urn:microsoft.com/office/officeart/2005/8/layout/list1"/>
    <dgm:cxn modelId="{FC0F07B4-BE4D-3249-ABF5-11131E256401}" type="presOf" srcId="{60CEF119-8BAA-174D-A7AE-1C3285699D38}" destId="{3F5687C0-725D-1443-8634-C7A321358EB4}" srcOrd="0" destOrd="0" presId="urn:microsoft.com/office/officeart/2005/8/layout/list1"/>
    <dgm:cxn modelId="{F48597EF-383A-AD44-85FD-BB26F891DC2C}" srcId="{60CEF119-8BAA-174D-A7AE-1C3285699D38}" destId="{2819C5BD-4FE6-2146-A1B6-7AFAEAE2F757}" srcOrd="0" destOrd="0" parTransId="{8C3D51FA-9144-DB4F-BAED-A518D3E48F5B}" sibTransId="{91579DE4-5320-C04C-B9E0-6ADF2B591089}"/>
    <dgm:cxn modelId="{889414E2-8BC1-974B-9BE6-640703435394}" type="presOf" srcId="{80DE7F36-DB9C-6C49-94C0-C23ED54E8A9B}" destId="{76ED1685-3318-924E-B396-C58EAFB02913}" srcOrd="1" destOrd="0" presId="urn:microsoft.com/office/officeart/2005/8/layout/list1"/>
    <dgm:cxn modelId="{0D222C80-E992-794D-8329-B216BD160162}" type="presParOf" srcId="{3F5687C0-725D-1443-8634-C7A321358EB4}" destId="{98EF5D23-701E-2845-ACA0-F11DA1ECE9C5}" srcOrd="0" destOrd="0" presId="urn:microsoft.com/office/officeart/2005/8/layout/list1"/>
    <dgm:cxn modelId="{D4D690CE-21C6-6946-8CA2-E25C7E93EE1C}" type="presParOf" srcId="{98EF5D23-701E-2845-ACA0-F11DA1ECE9C5}" destId="{F5AEDE9D-3119-5C41-864D-8539BF2A2A62}" srcOrd="0" destOrd="0" presId="urn:microsoft.com/office/officeart/2005/8/layout/list1"/>
    <dgm:cxn modelId="{35A4A5C3-4FD4-A048-9C29-B8DF12F26AB8}" type="presParOf" srcId="{98EF5D23-701E-2845-ACA0-F11DA1ECE9C5}" destId="{3928F33D-6A9C-9B4B-A1C6-4F089039F2C4}" srcOrd="1" destOrd="0" presId="urn:microsoft.com/office/officeart/2005/8/layout/list1"/>
    <dgm:cxn modelId="{4479ADC8-8BCA-2344-8181-CF0C4732AFD3}" type="presParOf" srcId="{3F5687C0-725D-1443-8634-C7A321358EB4}" destId="{296477F9-9F85-364A-8A7C-4BC7D0D1A057}" srcOrd="1" destOrd="0" presId="urn:microsoft.com/office/officeart/2005/8/layout/list1"/>
    <dgm:cxn modelId="{F4446501-6C6A-B64A-83FD-2D37218C9D66}" type="presParOf" srcId="{3F5687C0-725D-1443-8634-C7A321358EB4}" destId="{9CCB1D70-6FEB-A040-8F14-D7B6C10CB608}" srcOrd="2" destOrd="0" presId="urn:microsoft.com/office/officeart/2005/8/layout/list1"/>
    <dgm:cxn modelId="{C2F1CB64-28D0-5340-9325-37354363CC0B}" type="presParOf" srcId="{3F5687C0-725D-1443-8634-C7A321358EB4}" destId="{E086F934-3664-7B4D-9D05-66EBFD3F7782}" srcOrd="3" destOrd="0" presId="urn:microsoft.com/office/officeart/2005/8/layout/list1"/>
    <dgm:cxn modelId="{3FEEA504-B646-AA49-89F5-E0FD1859E16D}" type="presParOf" srcId="{3F5687C0-725D-1443-8634-C7A321358EB4}" destId="{865DD30E-6A78-4B44-999B-726C4CFCBF72}" srcOrd="4" destOrd="0" presId="urn:microsoft.com/office/officeart/2005/8/layout/list1"/>
    <dgm:cxn modelId="{C4D14C63-6A1D-394D-A618-99AD4CA9CFCE}" type="presParOf" srcId="{865DD30E-6A78-4B44-999B-726C4CFCBF72}" destId="{F89CAC3E-183F-CD47-AA09-2892FAC9500C}" srcOrd="0" destOrd="0" presId="urn:microsoft.com/office/officeart/2005/8/layout/list1"/>
    <dgm:cxn modelId="{BA5832A1-62D7-504E-870F-804648952C73}" type="presParOf" srcId="{865DD30E-6A78-4B44-999B-726C4CFCBF72}" destId="{037744A3-3027-344E-9EAE-D0E3D146B086}" srcOrd="1" destOrd="0" presId="urn:microsoft.com/office/officeart/2005/8/layout/list1"/>
    <dgm:cxn modelId="{8FAB80CA-0ED2-9D43-A55F-CF3CBEA3F738}" type="presParOf" srcId="{3F5687C0-725D-1443-8634-C7A321358EB4}" destId="{928FC63C-690A-CF46-8A4A-59C7F8CD177A}" srcOrd="5" destOrd="0" presId="urn:microsoft.com/office/officeart/2005/8/layout/list1"/>
    <dgm:cxn modelId="{5BE1BEBE-96DF-F240-BEAC-55ED35338CC0}" type="presParOf" srcId="{3F5687C0-725D-1443-8634-C7A321358EB4}" destId="{55662709-39DF-3B4F-852C-7B8BCB2D5393}" srcOrd="6" destOrd="0" presId="urn:microsoft.com/office/officeart/2005/8/layout/list1"/>
    <dgm:cxn modelId="{17EC929C-934F-814C-A658-8C3732C0365A}" type="presParOf" srcId="{3F5687C0-725D-1443-8634-C7A321358EB4}" destId="{8C7A5C9B-8D6C-9744-8AD0-04BF9B69FC06}" srcOrd="7" destOrd="0" presId="urn:microsoft.com/office/officeart/2005/8/layout/list1"/>
    <dgm:cxn modelId="{57080B12-CD15-CC48-A8F9-7247B7765885}" type="presParOf" srcId="{3F5687C0-725D-1443-8634-C7A321358EB4}" destId="{FCF21E34-4419-A14A-A7CA-1601B266C005}" srcOrd="8" destOrd="0" presId="urn:microsoft.com/office/officeart/2005/8/layout/list1"/>
    <dgm:cxn modelId="{FD551EB9-F501-7646-A684-5004B591198C}" type="presParOf" srcId="{FCF21E34-4419-A14A-A7CA-1601B266C005}" destId="{28FF72A8-CA60-AF4E-BA02-A93AA5C99BCF}" srcOrd="0" destOrd="0" presId="urn:microsoft.com/office/officeart/2005/8/layout/list1"/>
    <dgm:cxn modelId="{67969790-B25E-7E41-B34C-012AB3CE8EC5}" type="presParOf" srcId="{FCF21E34-4419-A14A-A7CA-1601B266C005}" destId="{FCBD5F68-E153-9743-896B-973D54F5E888}" srcOrd="1" destOrd="0" presId="urn:microsoft.com/office/officeart/2005/8/layout/list1"/>
    <dgm:cxn modelId="{97CE304F-E093-8342-961E-A2AE73424154}" type="presParOf" srcId="{3F5687C0-725D-1443-8634-C7A321358EB4}" destId="{63AE0F08-215C-6045-AE91-88513BA7F06C}" srcOrd="9" destOrd="0" presId="urn:microsoft.com/office/officeart/2005/8/layout/list1"/>
    <dgm:cxn modelId="{6B3AACD1-0EAD-2D43-8A87-2F97ED916E44}" type="presParOf" srcId="{3F5687C0-725D-1443-8634-C7A321358EB4}" destId="{1F196803-AB74-0744-8615-7C29CE41325B}" srcOrd="10" destOrd="0" presId="urn:microsoft.com/office/officeart/2005/8/layout/list1"/>
    <dgm:cxn modelId="{A0F8D123-EB66-304A-9840-C854A94CB00B}" type="presParOf" srcId="{3F5687C0-725D-1443-8634-C7A321358EB4}" destId="{CE0AD2BD-11E5-B342-8ADD-50B27F8ADB41}" srcOrd="11" destOrd="0" presId="urn:microsoft.com/office/officeart/2005/8/layout/list1"/>
    <dgm:cxn modelId="{C32B510C-B3B9-9342-AB86-A923C80117C9}" type="presParOf" srcId="{3F5687C0-725D-1443-8634-C7A321358EB4}" destId="{9431A071-C8BD-7742-B903-FE2DD18248AD}" srcOrd="12" destOrd="0" presId="urn:microsoft.com/office/officeart/2005/8/layout/list1"/>
    <dgm:cxn modelId="{A3F7796C-D322-E040-A923-EB4ACFA5D8DE}" type="presParOf" srcId="{9431A071-C8BD-7742-B903-FE2DD18248AD}" destId="{83FF2104-2496-7C45-A8E2-E3ECA2D62C2A}" srcOrd="0" destOrd="0" presId="urn:microsoft.com/office/officeart/2005/8/layout/list1"/>
    <dgm:cxn modelId="{23933ED9-695B-014D-BA8D-B8EA9215748C}" type="presParOf" srcId="{9431A071-C8BD-7742-B903-FE2DD18248AD}" destId="{76ED1685-3318-924E-B396-C58EAFB02913}" srcOrd="1" destOrd="0" presId="urn:microsoft.com/office/officeart/2005/8/layout/list1"/>
    <dgm:cxn modelId="{58C68EEE-514C-2946-BFD9-CB5AA963521B}" type="presParOf" srcId="{3F5687C0-725D-1443-8634-C7A321358EB4}" destId="{1173809E-E19A-A545-A3A1-1F2C04FC7AFD}" srcOrd="13" destOrd="0" presId="urn:microsoft.com/office/officeart/2005/8/layout/list1"/>
    <dgm:cxn modelId="{1787EEDD-E010-B542-9F57-C6C0296D7136}" type="presParOf" srcId="{3F5687C0-725D-1443-8634-C7A321358EB4}" destId="{D56610AE-8AC4-DB43-9925-34FB1F6ACA83}" srcOrd="14" destOrd="0" presId="urn:microsoft.com/office/officeart/2005/8/layout/list1"/>
    <dgm:cxn modelId="{F30AB5E4-5853-914C-946E-13F514598C65}" type="presParOf" srcId="{3F5687C0-725D-1443-8634-C7A321358EB4}" destId="{FC8F4EA7-3157-CF4C-81CA-FC8256485EA3}" srcOrd="15" destOrd="0" presId="urn:microsoft.com/office/officeart/2005/8/layout/list1"/>
    <dgm:cxn modelId="{61BB71C1-B442-9F44-B465-7762F803647D}" type="presParOf" srcId="{3F5687C0-725D-1443-8634-C7A321358EB4}" destId="{E1859D04-C327-274F-B04D-2956CFF1302B}" srcOrd="16" destOrd="0" presId="urn:microsoft.com/office/officeart/2005/8/layout/list1"/>
    <dgm:cxn modelId="{666DBB39-8653-0446-BF28-7A00D514F3FD}" type="presParOf" srcId="{E1859D04-C327-274F-B04D-2956CFF1302B}" destId="{50DA6A83-5A95-9A46-82CD-531AE7F39FC4}" srcOrd="0" destOrd="0" presId="urn:microsoft.com/office/officeart/2005/8/layout/list1"/>
    <dgm:cxn modelId="{1A5BFB37-EA18-914F-B337-E08BD05D29D6}" type="presParOf" srcId="{E1859D04-C327-274F-B04D-2956CFF1302B}" destId="{F9C39845-4569-1B48-A6CB-CB39AA4AF779}" srcOrd="1" destOrd="0" presId="urn:microsoft.com/office/officeart/2005/8/layout/list1"/>
    <dgm:cxn modelId="{E049234D-CC66-F145-8293-5FBCB2D0ADCD}" type="presParOf" srcId="{3F5687C0-725D-1443-8634-C7A321358EB4}" destId="{98CBF335-062B-9C4D-A492-B98BE76A279E}" srcOrd="17" destOrd="0" presId="urn:microsoft.com/office/officeart/2005/8/layout/list1"/>
    <dgm:cxn modelId="{0E5A3C66-F24C-D749-AA0A-1B336E53077C}" type="presParOf" srcId="{3F5687C0-725D-1443-8634-C7A321358EB4}" destId="{846BA615-0662-224E-BECD-A4BFFA43284F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863E282-7212-0C40-A6DF-A2666CF876E7}" type="doc">
      <dgm:prSet loTypeId="urn:microsoft.com/office/officeart/2005/8/layout/vList3#1" loCatId="" qsTypeId="urn:microsoft.com/office/officeart/2005/8/quickstyle/simple4" qsCatId="simple" csTypeId="urn:microsoft.com/office/officeart/2005/8/colors/accent1_2" csCatId="accent1" phldr="1"/>
      <dgm:spPr/>
    </dgm:pt>
    <dgm:pt modelId="{36CC45A4-4B6A-534E-9F12-BB83C7A06C05}">
      <dgm:prSet phldrT="[Texto]" custT="1"/>
      <dgm:spPr/>
      <dgm:t>
        <a:bodyPr/>
        <a:lstStyle/>
        <a:p>
          <a:r>
            <a:rPr lang="es-MX" sz="1400" dirty="0" smtClean="0"/>
            <a:t>Las personas con mejor conocimiento sobre las medidas preventivas y de control fueron aquellas con </a:t>
          </a:r>
          <a:r>
            <a:rPr lang="es-MX" sz="1400" dirty="0" smtClean="0">
              <a:solidFill>
                <a:srgbClr val="FF0000"/>
              </a:solidFill>
            </a:rPr>
            <a:t>MENOR</a:t>
          </a:r>
          <a:r>
            <a:rPr lang="es-MX" sz="1400" dirty="0" smtClean="0"/>
            <a:t> riesgo de adquirir la enfermedad </a:t>
          </a:r>
          <a:endParaRPr lang="es-ES" sz="1400" dirty="0"/>
        </a:p>
      </dgm:t>
    </dgm:pt>
    <dgm:pt modelId="{79C8121C-E9E3-AC43-99DE-5401304ADE74}" type="parTrans" cxnId="{EE075455-051C-8747-B325-9AF81882D6B5}">
      <dgm:prSet/>
      <dgm:spPr/>
      <dgm:t>
        <a:bodyPr/>
        <a:lstStyle/>
        <a:p>
          <a:endParaRPr lang="es-ES" sz="2000"/>
        </a:p>
      </dgm:t>
    </dgm:pt>
    <dgm:pt modelId="{D3C49A4D-FC75-3440-AE63-2C681C909AF5}" type="sibTrans" cxnId="{EE075455-051C-8747-B325-9AF81882D6B5}">
      <dgm:prSet/>
      <dgm:spPr/>
      <dgm:t>
        <a:bodyPr/>
        <a:lstStyle/>
        <a:p>
          <a:endParaRPr lang="es-ES" sz="2000"/>
        </a:p>
      </dgm:t>
    </dgm:pt>
    <dgm:pt modelId="{01F5F949-342B-964F-8A96-AFD8E6AD0949}">
      <dgm:prSet phldrT="[Texto]" custT="1"/>
      <dgm:spPr/>
      <dgm:t>
        <a:bodyPr/>
        <a:lstStyle/>
        <a:p>
          <a:r>
            <a:rPr lang="es-MX" sz="1400" dirty="0" smtClean="0"/>
            <a:t>Haití se reportó que en los hogares con mayores ingresos era más probable que tuvieran conocimientos correctos sobre la malaria (OR = 8.3, 95% CI:3.30, 20.64) </a:t>
          </a:r>
          <a:endParaRPr lang="es-ES" sz="1400" dirty="0"/>
        </a:p>
      </dgm:t>
    </dgm:pt>
    <dgm:pt modelId="{09223A43-33FB-5F4C-9A61-BE08B5413325}" type="parTrans" cxnId="{1B7EA2E7-A3DE-9C43-A001-4C442700BBFB}">
      <dgm:prSet/>
      <dgm:spPr/>
      <dgm:t>
        <a:bodyPr/>
        <a:lstStyle/>
        <a:p>
          <a:endParaRPr lang="es-ES" sz="2000"/>
        </a:p>
      </dgm:t>
    </dgm:pt>
    <dgm:pt modelId="{85AD561C-C2AC-ED41-9BB4-EA48A2EE3E45}" type="sibTrans" cxnId="{1B7EA2E7-A3DE-9C43-A001-4C442700BBFB}">
      <dgm:prSet/>
      <dgm:spPr/>
      <dgm:t>
        <a:bodyPr/>
        <a:lstStyle/>
        <a:p>
          <a:endParaRPr lang="es-ES" sz="2000"/>
        </a:p>
      </dgm:t>
    </dgm:pt>
    <dgm:pt modelId="{BAA039E4-D2D2-564C-840C-A136F806C6E7}">
      <dgm:prSet custT="1"/>
      <dgm:spPr/>
      <dgm:t>
        <a:bodyPr/>
        <a:lstStyle/>
        <a:p>
          <a:r>
            <a:rPr lang="es-MX" sz="1400" dirty="0" smtClean="0"/>
            <a:t>68% de la población estudiada en el valle de Arbonito indica que la malaria es trasmitida por picadura de mosquito, mientras que en Chiapas, México el 48% así lo reconoce, pero 90% de los integrantes de la comunidad usan mosquitero.</a:t>
          </a:r>
          <a:endParaRPr lang="es-ES" sz="1400" dirty="0"/>
        </a:p>
      </dgm:t>
    </dgm:pt>
    <dgm:pt modelId="{433E911B-DED3-C942-8A21-DCD4542A1F43}" type="parTrans" cxnId="{F972004A-6A15-454A-8DF3-16B54E56264A}">
      <dgm:prSet/>
      <dgm:spPr/>
      <dgm:t>
        <a:bodyPr/>
        <a:lstStyle/>
        <a:p>
          <a:endParaRPr lang="es-ES" sz="2000"/>
        </a:p>
      </dgm:t>
    </dgm:pt>
    <dgm:pt modelId="{C5EAD0E4-DC55-F240-8B82-497E22ACB911}" type="sibTrans" cxnId="{F972004A-6A15-454A-8DF3-16B54E56264A}">
      <dgm:prSet/>
      <dgm:spPr/>
      <dgm:t>
        <a:bodyPr/>
        <a:lstStyle/>
        <a:p>
          <a:endParaRPr lang="es-ES" sz="2000"/>
        </a:p>
      </dgm:t>
    </dgm:pt>
    <dgm:pt modelId="{EDF5BDB1-4267-1D41-B68B-8128A17706EA}">
      <dgm:prSet custT="1"/>
      <dgm:spPr/>
      <dgm:t>
        <a:bodyPr/>
        <a:lstStyle/>
        <a:p>
          <a:r>
            <a:rPr lang="es-MX" sz="1400" smtClean="0"/>
            <a:t>El 96% de las personas reconocen el vector como el agente responsable de la trasmisión de la malaria y 80% de las personas entrevistadas declararon que la malaria es diferente de la fiebre, y por tanto también su tratamiento</a:t>
          </a:r>
          <a:endParaRPr lang="es-ES" sz="1400"/>
        </a:p>
      </dgm:t>
    </dgm:pt>
    <dgm:pt modelId="{66465279-AA30-FF42-A8F7-EB899380DA7A}" type="parTrans" cxnId="{338EB7E9-5ECE-7B43-B716-4AFCCA266E78}">
      <dgm:prSet/>
      <dgm:spPr/>
      <dgm:t>
        <a:bodyPr/>
        <a:lstStyle/>
        <a:p>
          <a:endParaRPr lang="es-ES" sz="2000"/>
        </a:p>
      </dgm:t>
    </dgm:pt>
    <dgm:pt modelId="{E394AD2E-F6F9-9940-AC4D-2B88B1CD49B0}" type="sibTrans" cxnId="{338EB7E9-5ECE-7B43-B716-4AFCCA266E78}">
      <dgm:prSet/>
      <dgm:spPr/>
      <dgm:t>
        <a:bodyPr/>
        <a:lstStyle/>
        <a:p>
          <a:endParaRPr lang="es-ES" sz="2000"/>
        </a:p>
      </dgm:t>
    </dgm:pt>
    <dgm:pt modelId="{D670284A-E660-CD49-8107-3D2AC98A618E}" type="pres">
      <dgm:prSet presAssocID="{C863E282-7212-0C40-A6DF-A2666CF876E7}" presName="linearFlow" presStyleCnt="0">
        <dgm:presLayoutVars>
          <dgm:dir/>
          <dgm:resizeHandles val="exact"/>
        </dgm:presLayoutVars>
      </dgm:prSet>
      <dgm:spPr/>
    </dgm:pt>
    <dgm:pt modelId="{62C046BE-B897-7B4A-8710-0D017218C340}" type="pres">
      <dgm:prSet presAssocID="{36CC45A4-4B6A-534E-9F12-BB83C7A06C05}" presName="composite" presStyleCnt="0"/>
      <dgm:spPr/>
    </dgm:pt>
    <dgm:pt modelId="{19C1C9C1-4CF2-A448-BA98-8AF157C12256}" type="pres">
      <dgm:prSet presAssocID="{36CC45A4-4B6A-534E-9F12-BB83C7A06C05}" presName="imgShp" presStyleLbl="fgImgPlace1" presStyleIdx="0" presStyleCnt="4"/>
      <dgm:spPr/>
    </dgm:pt>
    <dgm:pt modelId="{1A2940C0-0B8F-EF48-BC93-CBB12B78D793}" type="pres">
      <dgm:prSet presAssocID="{36CC45A4-4B6A-534E-9F12-BB83C7A06C05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E8868A1-F4DC-944E-A37E-82A0F6F45F8B}" type="pres">
      <dgm:prSet presAssocID="{D3C49A4D-FC75-3440-AE63-2C681C909AF5}" presName="spacing" presStyleCnt="0"/>
      <dgm:spPr/>
    </dgm:pt>
    <dgm:pt modelId="{CC1F0AC0-122D-294A-8922-75A078D2B88C}" type="pres">
      <dgm:prSet presAssocID="{BAA039E4-D2D2-564C-840C-A136F806C6E7}" presName="composite" presStyleCnt="0"/>
      <dgm:spPr/>
    </dgm:pt>
    <dgm:pt modelId="{92635E98-F021-B14A-B788-3D1E04792D89}" type="pres">
      <dgm:prSet presAssocID="{BAA039E4-D2D2-564C-840C-A136F806C6E7}" presName="imgShp" presStyleLbl="fgImgPlace1" presStyleIdx="1" presStyleCnt="4"/>
      <dgm:spPr/>
    </dgm:pt>
    <dgm:pt modelId="{1A451EC9-2A0D-9C4A-B525-F659E7A08D91}" type="pres">
      <dgm:prSet presAssocID="{BAA039E4-D2D2-564C-840C-A136F806C6E7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B14266-9741-014F-BB5A-138D8BEF29D8}" type="pres">
      <dgm:prSet presAssocID="{C5EAD0E4-DC55-F240-8B82-497E22ACB911}" presName="spacing" presStyleCnt="0"/>
      <dgm:spPr/>
    </dgm:pt>
    <dgm:pt modelId="{16DC289D-BAD5-594F-829E-3EB55F60ADB9}" type="pres">
      <dgm:prSet presAssocID="{EDF5BDB1-4267-1D41-B68B-8128A17706EA}" presName="composite" presStyleCnt="0"/>
      <dgm:spPr/>
    </dgm:pt>
    <dgm:pt modelId="{FC9F3B6C-EEE6-9243-867B-22F34EA12A65}" type="pres">
      <dgm:prSet presAssocID="{EDF5BDB1-4267-1D41-B68B-8128A17706EA}" presName="imgShp" presStyleLbl="fgImgPlace1" presStyleIdx="2" presStyleCnt="4"/>
      <dgm:spPr/>
    </dgm:pt>
    <dgm:pt modelId="{C1130BB3-882D-094F-A8CA-51929997936A}" type="pres">
      <dgm:prSet presAssocID="{EDF5BDB1-4267-1D41-B68B-8128A17706EA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06B5B99-5A04-544B-96FA-C1FBC2F16025}" type="pres">
      <dgm:prSet presAssocID="{E394AD2E-F6F9-9940-AC4D-2B88B1CD49B0}" presName="spacing" presStyleCnt="0"/>
      <dgm:spPr/>
    </dgm:pt>
    <dgm:pt modelId="{7D39CDF4-2238-424C-A10E-D2BCB5240A27}" type="pres">
      <dgm:prSet presAssocID="{01F5F949-342B-964F-8A96-AFD8E6AD0949}" presName="composite" presStyleCnt="0"/>
      <dgm:spPr/>
    </dgm:pt>
    <dgm:pt modelId="{48310535-EDAC-B14A-8FFE-EAD43829D5F4}" type="pres">
      <dgm:prSet presAssocID="{01F5F949-342B-964F-8A96-AFD8E6AD0949}" presName="imgShp" presStyleLbl="fgImgPlace1" presStyleIdx="3" presStyleCnt="4"/>
      <dgm:spPr/>
    </dgm:pt>
    <dgm:pt modelId="{4739CE99-6516-9647-9E85-658C74FF3CA8}" type="pres">
      <dgm:prSet presAssocID="{01F5F949-342B-964F-8A96-AFD8E6AD0949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972004A-6A15-454A-8DF3-16B54E56264A}" srcId="{C863E282-7212-0C40-A6DF-A2666CF876E7}" destId="{BAA039E4-D2D2-564C-840C-A136F806C6E7}" srcOrd="1" destOrd="0" parTransId="{433E911B-DED3-C942-8A21-DCD4542A1F43}" sibTransId="{C5EAD0E4-DC55-F240-8B82-497E22ACB911}"/>
    <dgm:cxn modelId="{EE53BDF3-71E8-6B43-A8A2-1EF82E15A679}" type="presOf" srcId="{BAA039E4-D2D2-564C-840C-A136F806C6E7}" destId="{1A451EC9-2A0D-9C4A-B525-F659E7A08D91}" srcOrd="0" destOrd="0" presId="urn:microsoft.com/office/officeart/2005/8/layout/vList3#1"/>
    <dgm:cxn modelId="{47A064BB-D483-4B4B-90F5-E3BE93AE760C}" type="presOf" srcId="{36CC45A4-4B6A-534E-9F12-BB83C7A06C05}" destId="{1A2940C0-0B8F-EF48-BC93-CBB12B78D793}" srcOrd="0" destOrd="0" presId="urn:microsoft.com/office/officeart/2005/8/layout/vList3#1"/>
    <dgm:cxn modelId="{EE075455-051C-8747-B325-9AF81882D6B5}" srcId="{C863E282-7212-0C40-A6DF-A2666CF876E7}" destId="{36CC45A4-4B6A-534E-9F12-BB83C7A06C05}" srcOrd="0" destOrd="0" parTransId="{79C8121C-E9E3-AC43-99DE-5401304ADE74}" sibTransId="{D3C49A4D-FC75-3440-AE63-2C681C909AF5}"/>
    <dgm:cxn modelId="{1B7EA2E7-A3DE-9C43-A001-4C442700BBFB}" srcId="{C863E282-7212-0C40-A6DF-A2666CF876E7}" destId="{01F5F949-342B-964F-8A96-AFD8E6AD0949}" srcOrd="3" destOrd="0" parTransId="{09223A43-33FB-5F4C-9A61-BE08B5413325}" sibTransId="{85AD561C-C2AC-ED41-9BB4-EA48A2EE3E45}"/>
    <dgm:cxn modelId="{338EB7E9-5ECE-7B43-B716-4AFCCA266E78}" srcId="{C863E282-7212-0C40-A6DF-A2666CF876E7}" destId="{EDF5BDB1-4267-1D41-B68B-8128A17706EA}" srcOrd="2" destOrd="0" parTransId="{66465279-AA30-FF42-A8F7-EB899380DA7A}" sibTransId="{E394AD2E-F6F9-9940-AC4D-2B88B1CD49B0}"/>
    <dgm:cxn modelId="{D6F55776-7E21-7846-B437-7B3AE4DF0265}" type="presOf" srcId="{01F5F949-342B-964F-8A96-AFD8E6AD0949}" destId="{4739CE99-6516-9647-9E85-658C74FF3CA8}" srcOrd="0" destOrd="0" presId="urn:microsoft.com/office/officeart/2005/8/layout/vList3#1"/>
    <dgm:cxn modelId="{C8D7817D-BA74-7C49-AD8A-2DD9B313671B}" type="presOf" srcId="{EDF5BDB1-4267-1D41-B68B-8128A17706EA}" destId="{C1130BB3-882D-094F-A8CA-51929997936A}" srcOrd="0" destOrd="0" presId="urn:microsoft.com/office/officeart/2005/8/layout/vList3#1"/>
    <dgm:cxn modelId="{862F0AA4-D09B-A24A-BF9F-AAD7FCAB65D1}" type="presOf" srcId="{C863E282-7212-0C40-A6DF-A2666CF876E7}" destId="{D670284A-E660-CD49-8107-3D2AC98A618E}" srcOrd="0" destOrd="0" presId="urn:microsoft.com/office/officeart/2005/8/layout/vList3#1"/>
    <dgm:cxn modelId="{1D223322-EB2D-644A-8CA2-5706820485CB}" type="presParOf" srcId="{D670284A-E660-CD49-8107-3D2AC98A618E}" destId="{62C046BE-B897-7B4A-8710-0D017218C340}" srcOrd="0" destOrd="0" presId="urn:microsoft.com/office/officeart/2005/8/layout/vList3#1"/>
    <dgm:cxn modelId="{7705AEE8-867B-7542-B2AB-269EBC7A4BEF}" type="presParOf" srcId="{62C046BE-B897-7B4A-8710-0D017218C340}" destId="{19C1C9C1-4CF2-A448-BA98-8AF157C12256}" srcOrd="0" destOrd="0" presId="urn:microsoft.com/office/officeart/2005/8/layout/vList3#1"/>
    <dgm:cxn modelId="{4FE29BE7-98BA-4849-91A5-7A29CC9FD40C}" type="presParOf" srcId="{62C046BE-B897-7B4A-8710-0D017218C340}" destId="{1A2940C0-0B8F-EF48-BC93-CBB12B78D793}" srcOrd="1" destOrd="0" presId="urn:microsoft.com/office/officeart/2005/8/layout/vList3#1"/>
    <dgm:cxn modelId="{E318EDE1-03A1-6146-9568-5244F433C89B}" type="presParOf" srcId="{D670284A-E660-CD49-8107-3D2AC98A618E}" destId="{1E8868A1-F4DC-944E-A37E-82A0F6F45F8B}" srcOrd="1" destOrd="0" presId="urn:microsoft.com/office/officeart/2005/8/layout/vList3#1"/>
    <dgm:cxn modelId="{6D748966-5876-9749-B2F7-01B2A9CB4C37}" type="presParOf" srcId="{D670284A-E660-CD49-8107-3D2AC98A618E}" destId="{CC1F0AC0-122D-294A-8922-75A078D2B88C}" srcOrd="2" destOrd="0" presId="urn:microsoft.com/office/officeart/2005/8/layout/vList3#1"/>
    <dgm:cxn modelId="{1248A8AA-98BC-7F4D-B9A9-E07C1C3A3A15}" type="presParOf" srcId="{CC1F0AC0-122D-294A-8922-75A078D2B88C}" destId="{92635E98-F021-B14A-B788-3D1E04792D89}" srcOrd="0" destOrd="0" presId="urn:microsoft.com/office/officeart/2005/8/layout/vList3#1"/>
    <dgm:cxn modelId="{3F91FC03-8744-7B44-80E6-5A1B588980A2}" type="presParOf" srcId="{CC1F0AC0-122D-294A-8922-75A078D2B88C}" destId="{1A451EC9-2A0D-9C4A-B525-F659E7A08D91}" srcOrd="1" destOrd="0" presId="urn:microsoft.com/office/officeart/2005/8/layout/vList3#1"/>
    <dgm:cxn modelId="{AEEB4ED1-257E-7644-868E-3E87B62DDFB2}" type="presParOf" srcId="{D670284A-E660-CD49-8107-3D2AC98A618E}" destId="{B7B14266-9741-014F-BB5A-138D8BEF29D8}" srcOrd="3" destOrd="0" presId="urn:microsoft.com/office/officeart/2005/8/layout/vList3#1"/>
    <dgm:cxn modelId="{9BD91A94-5EA2-484F-9EA5-267FBDB423B0}" type="presParOf" srcId="{D670284A-E660-CD49-8107-3D2AC98A618E}" destId="{16DC289D-BAD5-594F-829E-3EB55F60ADB9}" srcOrd="4" destOrd="0" presId="urn:microsoft.com/office/officeart/2005/8/layout/vList3#1"/>
    <dgm:cxn modelId="{A5BE8E85-94D6-4644-BC24-B0FD0A1E78FF}" type="presParOf" srcId="{16DC289D-BAD5-594F-829E-3EB55F60ADB9}" destId="{FC9F3B6C-EEE6-9243-867B-22F34EA12A65}" srcOrd="0" destOrd="0" presId="urn:microsoft.com/office/officeart/2005/8/layout/vList3#1"/>
    <dgm:cxn modelId="{3FAAAD16-4A74-514E-82C0-DCBE62134BCD}" type="presParOf" srcId="{16DC289D-BAD5-594F-829E-3EB55F60ADB9}" destId="{C1130BB3-882D-094F-A8CA-51929997936A}" srcOrd="1" destOrd="0" presId="urn:microsoft.com/office/officeart/2005/8/layout/vList3#1"/>
    <dgm:cxn modelId="{DBA7D263-28A1-354E-829E-3F8A9B5627B7}" type="presParOf" srcId="{D670284A-E660-CD49-8107-3D2AC98A618E}" destId="{C06B5B99-5A04-544B-96FA-C1FBC2F16025}" srcOrd="5" destOrd="0" presId="urn:microsoft.com/office/officeart/2005/8/layout/vList3#1"/>
    <dgm:cxn modelId="{DC01D246-4D46-434F-84A4-A10E8BBB913B}" type="presParOf" srcId="{D670284A-E660-CD49-8107-3D2AC98A618E}" destId="{7D39CDF4-2238-424C-A10E-D2BCB5240A27}" srcOrd="6" destOrd="0" presId="urn:microsoft.com/office/officeart/2005/8/layout/vList3#1"/>
    <dgm:cxn modelId="{6A2CA354-0524-4E44-89F3-BA80DA2D1C6C}" type="presParOf" srcId="{7D39CDF4-2238-424C-A10E-D2BCB5240A27}" destId="{48310535-EDAC-B14A-8FFE-EAD43829D5F4}" srcOrd="0" destOrd="0" presId="urn:microsoft.com/office/officeart/2005/8/layout/vList3#1"/>
    <dgm:cxn modelId="{CFA2958A-9AC6-2F48-965D-CFD58126E7EE}" type="presParOf" srcId="{7D39CDF4-2238-424C-A10E-D2BCB5240A27}" destId="{4739CE99-6516-9647-9E85-658C74FF3CA8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863E282-7212-0C40-A6DF-A2666CF876E7}" type="doc">
      <dgm:prSet loTypeId="urn:microsoft.com/office/officeart/2005/8/layout/vList3#2" loCatId="" qsTypeId="urn:microsoft.com/office/officeart/2005/8/quickstyle/simple4" qsCatId="simple" csTypeId="urn:microsoft.com/office/officeart/2005/8/colors/accent1_2" csCatId="accent1" phldr="1"/>
      <dgm:spPr/>
    </dgm:pt>
    <dgm:pt modelId="{36CC45A4-4B6A-534E-9F12-BB83C7A06C05}">
      <dgm:prSet phldrT="[Texto]" custT="1"/>
      <dgm:spPr/>
      <dgm:t>
        <a:bodyPr/>
        <a:lstStyle/>
        <a:p>
          <a:r>
            <a:rPr lang="es-MX" sz="1400" dirty="0" smtClean="0"/>
            <a:t>En el Amazonas Colombiano encontraron que las personas no reconocen el término malaria, sino paludismo y en dos áreas de la Amazonía colombiana, no diferencian entre malaria, dengue y fiebre amarilla. </a:t>
          </a:r>
          <a:endParaRPr lang="es-ES" sz="1400" dirty="0"/>
        </a:p>
      </dgm:t>
    </dgm:pt>
    <dgm:pt modelId="{79C8121C-E9E3-AC43-99DE-5401304ADE74}" type="parTrans" cxnId="{EE075455-051C-8747-B325-9AF81882D6B5}">
      <dgm:prSet/>
      <dgm:spPr/>
      <dgm:t>
        <a:bodyPr/>
        <a:lstStyle/>
        <a:p>
          <a:endParaRPr lang="es-ES" sz="2000"/>
        </a:p>
      </dgm:t>
    </dgm:pt>
    <dgm:pt modelId="{D3C49A4D-FC75-3440-AE63-2C681C909AF5}" type="sibTrans" cxnId="{EE075455-051C-8747-B325-9AF81882D6B5}">
      <dgm:prSet/>
      <dgm:spPr/>
      <dgm:t>
        <a:bodyPr/>
        <a:lstStyle/>
        <a:p>
          <a:endParaRPr lang="es-ES" sz="2000"/>
        </a:p>
      </dgm:t>
    </dgm:pt>
    <dgm:pt modelId="{BAA039E4-D2D2-564C-840C-A136F806C6E7}">
      <dgm:prSet custT="1"/>
      <dgm:spPr/>
      <dgm:t>
        <a:bodyPr/>
        <a:lstStyle/>
        <a:p>
          <a:r>
            <a:rPr lang="es-MX" sz="1400" dirty="0" smtClean="0"/>
            <a:t>Sobre el reconocimiento de signos y síntomas de la malaria, uno de los estudios revela que los síntomas que la comunidad asocia con la malaria son la fiebre, el dolor de cabeza, escalofrío, vómito, anemia, sueño y pérdida de apetito. </a:t>
          </a:r>
          <a:endParaRPr lang="es-ES" sz="1400" dirty="0"/>
        </a:p>
      </dgm:t>
    </dgm:pt>
    <dgm:pt modelId="{433E911B-DED3-C942-8A21-DCD4542A1F43}" type="parTrans" cxnId="{F972004A-6A15-454A-8DF3-16B54E56264A}">
      <dgm:prSet/>
      <dgm:spPr/>
      <dgm:t>
        <a:bodyPr/>
        <a:lstStyle/>
        <a:p>
          <a:endParaRPr lang="es-ES" sz="2000"/>
        </a:p>
      </dgm:t>
    </dgm:pt>
    <dgm:pt modelId="{C5EAD0E4-DC55-F240-8B82-497E22ACB911}" type="sibTrans" cxnId="{F972004A-6A15-454A-8DF3-16B54E56264A}">
      <dgm:prSet/>
      <dgm:spPr/>
      <dgm:t>
        <a:bodyPr/>
        <a:lstStyle/>
        <a:p>
          <a:endParaRPr lang="es-ES" sz="2000"/>
        </a:p>
      </dgm:t>
    </dgm:pt>
    <dgm:pt modelId="{EDF5BDB1-4267-1D41-B68B-8128A17706EA}">
      <dgm:prSet custT="1"/>
      <dgm:spPr/>
      <dgm:t>
        <a:bodyPr/>
        <a:lstStyle/>
        <a:p>
          <a:r>
            <a:rPr lang="es-MX" sz="1400" dirty="0" smtClean="0"/>
            <a:t>La automedicación es una práctica corriente en Colombia (4) y en México más de un 40% se automedican </a:t>
          </a:r>
          <a:endParaRPr lang="es-ES" sz="1400" dirty="0"/>
        </a:p>
      </dgm:t>
    </dgm:pt>
    <dgm:pt modelId="{66465279-AA30-FF42-A8F7-EB899380DA7A}" type="parTrans" cxnId="{338EB7E9-5ECE-7B43-B716-4AFCCA266E78}">
      <dgm:prSet/>
      <dgm:spPr/>
      <dgm:t>
        <a:bodyPr/>
        <a:lstStyle/>
        <a:p>
          <a:endParaRPr lang="es-ES" sz="2000"/>
        </a:p>
      </dgm:t>
    </dgm:pt>
    <dgm:pt modelId="{E394AD2E-F6F9-9940-AC4D-2B88B1CD49B0}" type="sibTrans" cxnId="{338EB7E9-5ECE-7B43-B716-4AFCCA266E78}">
      <dgm:prSet/>
      <dgm:spPr/>
      <dgm:t>
        <a:bodyPr/>
        <a:lstStyle/>
        <a:p>
          <a:endParaRPr lang="es-ES" sz="2000"/>
        </a:p>
      </dgm:t>
    </dgm:pt>
    <dgm:pt modelId="{D670284A-E660-CD49-8107-3D2AC98A618E}" type="pres">
      <dgm:prSet presAssocID="{C863E282-7212-0C40-A6DF-A2666CF876E7}" presName="linearFlow" presStyleCnt="0">
        <dgm:presLayoutVars>
          <dgm:dir/>
          <dgm:resizeHandles val="exact"/>
        </dgm:presLayoutVars>
      </dgm:prSet>
      <dgm:spPr/>
    </dgm:pt>
    <dgm:pt modelId="{62C046BE-B897-7B4A-8710-0D017218C340}" type="pres">
      <dgm:prSet presAssocID="{36CC45A4-4B6A-534E-9F12-BB83C7A06C05}" presName="composite" presStyleCnt="0"/>
      <dgm:spPr/>
    </dgm:pt>
    <dgm:pt modelId="{19C1C9C1-4CF2-A448-BA98-8AF157C12256}" type="pres">
      <dgm:prSet presAssocID="{36CC45A4-4B6A-534E-9F12-BB83C7A06C05}" presName="imgShp" presStyleLbl="fgImgPlace1" presStyleIdx="0" presStyleCnt="3"/>
      <dgm:spPr/>
    </dgm:pt>
    <dgm:pt modelId="{1A2940C0-0B8F-EF48-BC93-CBB12B78D793}" type="pres">
      <dgm:prSet presAssocID="{36CC45A4-4B6A-534E-9F12-BB83C7A06C0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E8868A1-F4DC-944E-A37E-82A0F6F45F8B}" type="pres">
      <dgm:prSet presAssocID="{D3C49A4D-FC75-3440-AE63-2C681C909AF5}" presName="spacing" presStyleCnt="0"/>
      <dgm:spPr/>
    </dgm:pt>
    <dgm:pt modelId="{CC1F0AC0-122D-294A-8922-75A078D2B88C}" type="pres">
      <dgm:prSet presAssocID="{BAA039E4-D2D2-564C-840C-A136F806C6E7}" presName="composite" presStyleCnt="0"/>
      <dgm:spPr/>
    </dgm:pt>
    <dgm:pt modelId="{92635E98-F021-B14A-B788-3D1E04792D89}" type="pres">
      <dgm:prSet presAssocID="{BAA039E4-D2D2-564C-840C-A136F806C6E7}" presName="imgShp" presStyleLbl="fgImgPlace1" presStyleIdx="1" presStyleCnt="3"/>
      <dgm:spPr/>
    </dgm:pt>
    <dgm:pt modelId="{1A451EC9-2A0D-9C4A-B525-F659E7A08D91}" type="pres">
      <dgm:prSet presAssocID="{BAA039E4-D2D2-564C-840C-A136F806C6E7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B14266-9741-014F-BB5A-138D8BEF29D8}" type="pres">
      <dgm:prSet presAssocID="{C5EAD0E4-DC55-F240-8B82-497E22ACB911}" presName="spacing" presStyleCnt="0"/>
      <dgm:spPr/>
    </dgm:pt>
    <dgm:pt modelId="{16DC289D-BAD5-594F-829E-3EB55F60ADB9}" type="pres">
      <dgm:prSet presAssocID="{EDF5BDB1-4267-1D41-B68B-8128A17706EA}" presName="composite" presStyleCnt="0"/>
      <dgm:spPr/>
    </dgm:pt>
    <dgm:pt modelId="{FC9F3B6C-EEE6-9243-867B-22F34EA12A65}" type="pres">
      <dgm:prSet presAssocID="{EDF5BDB1-4267-1D41-B68B-8128A17706EA}" presName="imgShp" presStyleLbl="fgImgPlace1" presStyleIdx="2" presStyleCnt="3"/>
      <dgm:spPr/>
    </dgm:pt>
    <dgm:pt modelId="{C1130BB3-882D-094F-A8CA-51929997936A}" type="pres">
      <dgm:prSet presAssocID="{EDF5BDB1-4267-1D41-B68B-8128A17706EA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972004A-6A15-454A-8DF3-16B54E56264A}" srcId="{C863E282-7212-0C40-A6DF-A2666CF876E7}" destId="{BAA039E4-D2D2-564C-840C-A136F806C6E7}" srcOrd="1" destOrd="0" parTransId="{433E911B-DED3-C942-8A21-DCD4542A1F43}" sibTransId="{C5EAD0E4-DC55-F240-8B82-497E22ACB911}"/>
    <dgm:cxn modelId="{B31EF084-8B7F-A546-AE87-E380E07F9DD2}" type="presOf" srcId="{EDF5BDB1-4267-1D41-B68B-8128A17706EA}" destId="{C1130BB3-882D-094F-A8CA-51929997936A}" srcOrd="0" destOrd="0" presId="urn:microsoft.com/office/officeart/2005/8/layout/vList3#2"/>
    <dgm:cxn modelId="{EE075455-051C-8747-B325-9AF81882D6B5}" srcId="{C863E282-7212-0C40-A6DF-A2666CF876E7}" destId="{36CC45A4-4B6A-534E-9F12-BB83C7A06C05}" srcOrd="0" destOrd="0" parTransId="{79C8121C-E9E3-AC43-99DE-5401304ADE74}" sibTransId="{D3C49A4D-FC75-3440-AE63-2C681C909AF5}"/>
    <dgm:cxn modelId="{EFAB9A34-A109-1544-8535-1E73A86C13D2}" type="presOf" srcId="{BAA039E4-D2D2-564C-840C-A136F806C6E7}" destId="{1A451EC9-2A0D-9C4A-B525-F659E7A08D91}" srcOrd="0" destOrd="0" presId="urn:microsoft.com/office/officeart/2005/8/layout/vList3#2"/>
    <dgm:cxn modelId="{97B26D06-6DE3-4143-B591-9011F8B1EB3D}" type="presOf" srcId="{36CC45A4-4B6A-534E-9F12-BB83C7A06C05}" destId="{1A2940C0-0B8F-EF48-BC93-CBB12B78D793}" srcOrd="0" destOrd="0" presId="urn:microsoft.com/office/officeart/2005/8/layout/vList3#2"/>
    <dgm:cxn modelId="{338EB7E9-5ECE-7B43-B716-4AFCCA266E78}" srcId="{C863E282-7212-0C40-A6DF-A2666CF876E7}" destId="{EDF5BDB1-4267-1D41-B68B-8128A17706EA}" srcOrd="2" destOrd="0" parTransId="{66465279-AA30-FF42-A8F7-EB899380DA7A}" sibTransId="{E394AD2E-F6F9-9940-AC4D-2B88B1CD49B0}"/>
    <dgm:cxn modelId="{4C263019-0E79-234A-A854-86AED12B17C4}" type="presOf" srcId="{C863E282-7212-0C40-A6DF-A2666CF876E7}" destId="{D670284A-E660-CD49-8107-3D2AC98A618E}" srcOrd="0" destOrd="0" presId="urn:microsoft.com/office/officeart/2005/8/layout/vList3#2"/>
    <dgm:cxn modelId="{0EE8177C-EA09-004A-A9B6-8609E7FE87E0}" type="presParOf" srcId="{D670284A-E660-CD49-8107-3D2AC98A618E}" destId="{62C046BE-B897-7B4A-8710-0D017218C340}" srcOrd="0" destOrd="0" presId="urn:microsoft.com/office/officeart/2005/8/layout/vList3#2"/>
    <dgm:cxn modelId="{71DB11D5-8E82-714B-9751-C099C5D581C3}" type="presParOf" srcId="{62C046BE-B897-7B4A-8710-0D017218C340}" destId="{19C1C9C1-4CF2-A448-BA98-8AF157C12256}" srcOrd="0" destOrd="0" presId="urn:microsoft.com/office/officeart/2005/8/layout/vList3#2"/>
    <dgm:cxn modelId="{A4271211-C6CA-494E-8653-93B7C391BAFF}" type="presParOf" srcId="{62C046BE-B897-7B4A-8710-0D017218C340}" destId="{1A2940C0-0B8F-EF48-BC93-CBB12B78D793}" srcOrd="1" destOrd="0" presId="urn:microsoft.com/office/officeart/2005/8/layout/vList3#2"/>
    <dgm:cxn modelId="{9E6D4036-19FD-884A-846D-D50BB50D72D7}" type="presParOf" srcId="{D670284A-E660-CD49-8107-3D2AC98A618E}" destId="{1E8868A1-F4DC-944E-A37E-82A0F6F45F8B}" srcOrd="1" destOrd="0" presId="urn:microsoft.com/office/officeart/2005/8/layout/vList3#2"/>
    <dgm:cxn modelId="{B7B99509-3095-E441-9EBA-36493B4634DF}" type="presParOf" srcId="{D670284A-E660-CD49-8107-3D2AC98A618E}" destId="{CC1F0AC0-122D-294A-8922-75A078D2B88C}" srcOrd="2" destOrd="0" presId="urn:microsoft.com/office/officeart/2005/8/layout/vList3#2"/>
    <dgm:cxn modelId="{D2945ED8-0F12-824C-8546-69A25895BB6A}" type="presParOf" srcId="{CC1F0AC0-122D-294A-8922-75A078D2B88C}" destId="{92635E98-F021-B14A-B788-3D1E04792D89}" srcOrd="0" destOrd="0" presId="urn:microsoft.com/office/officeart/2005/8/layout/vList3#2"/>
    <dgm:cxn modelId="{43CBF909-F197-0E4C-8470-6FE81BBDCCC2}" type="presParOf" srcId="{CC1F0AC0-122D-294A-8922-75A078D2B88C}" destId="{1A451EC9-2A0D-9C4A-B525-F659E7A08D91}" srcOrd="1" destOrd="0" presId="urn:microsoft.com/office/officeart/2005/8/layout/vList3#2"/>
    <dgm:cxn modelId="{3ED0F905-F93B-4E42-868F-CC9D9F5FB6D3}" type="presParOf" srcId="{D670284A-E660-CD49-8107-3D2AC98A618E}" destId="{B7B14266-9741-014F-BB5A-138D8BEF29D8}" srcOrd="3" destOrd="0" presId="urn:microsoft.com/office/officeart/2005/8/layout/vList3#2"/>
    <dgm:cxn modelId="{487F397B-4845-5D4B-B14F-625E9A3A4E5E}" type="presParOf" srcId="{D670284A-E660-CD49-8107-3D2AC98A618E}" destId="{16DC289D-BAD5-594F-829E-3EB55F60ADB9}" srcOrd="4" destOrd="0" presId="urn:microsoft.com/office/officeart/2005/8/layout/vList3#2"/>
    <dgm:cxn modelId="{E36D641D-EB1B-A449-B58F-2A2C0D860A24}" type="presParOf" srcId="{16DC289D-BAD5-594F-829E-3EB55F60ADB9}" destId="{FC9F3B6C-EEE6-9243-867B-22F34EA12A65}" srcOrd="0" destOrd="0" presId="urn:microsoft.com/office/officeart/2005/8/layout/vList3#2"/>
    <dgm:cxn modelId="{912E8933-FB1C-DC4A-98A9-5ADD0FC82BD3}" type="presParOf" srcId="{16DC289D-BAD5-594F-829E-3EB55F60ADB9}" destId="{C1130BB3-882D-094F-A8CA-51929997936A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12B20D-07B8-9A43-B641-6FF0C5C1ECE1}">
      <dsp:nvSpPr>
        <dsp:cNvPr id="0" name=""/>
        <dsp:cNvSpPr/>
      </dsp:nvSpPr>
      <dsp:spPr>
        <a:xfrm>
          <a:off x="2812632" y="2932387"/>
          <a:ext cx="1723871" cy="11166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50" kern="1200" dirty="0" smtClean="0"/>
            <a:t>Acceso a servicios de salud</a:t>
          </a:r>
          <a:endParaRPr lang="es-ES" sz="1050" kern="1200" dirty="0"/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50" kern="1200" dirty="0" smtClean="0"/>
            <a:t>Red de microscopistas</a:t>
          </a:r>
          <a:endParaRPr lang="es-ES" sz="1050" kern="1200" dirty="0"/>
        </a:p>
      </dsp:txBody>
      <dsp:txXfrm>
        <a:off x="3354323" y="3236086"/>
        <a:ext cx="1157650" cy="788448"/>
      </dsp:txXfrm>
    </dsp:sp>
    <dsp:sp modelId="{FD669BAF-3097-6145-97A8-590463BD24C4}">
      <dsp:nvSpPr>
        <dsp:cNvPr id="0" name=""/>
        <dsp:cNvSpPr/>
      </dsp:nvSpPr>
      <dsp:spPr>
        <a:xfrm>
          <a:off x="0" y="2932387"/>
          <a:ext cx="1723871" cy="11166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50" kern="1200" dirty="0" smtClean="0"/>
            <a:t>Alta carga de enfermedad</a:t>
          </a:r>
          <a:endParaRPr lang="es-ES" sz="1050" kern="1200" dirty="0"/>
        </a:p>
      </dsp:txBody>
      <dsp:txXfrm>
        <a:off x="24530" y="3236086"/>
        <a:ext cx="1157650" cy="788448"/>
      </dsp:txXfrm>
    </dsp:sp>
    <dsp:sp modelId="{2CFE9758-7192-A742-BFB5-4787B77DE9BF}">
      <dsp:nvSpPr>
        <dsp:cNvPr id="0" name=""/>
        <dsp:cNvSpPr/>
      </dsp:nvSpPr>
      <dsp:spPr>
        <a:xfrm>
          <a:off x="2812632" y="511161"/>
          <a:ext cx="1723871" cy="11166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50" kern="1200" dirty="0" smtClean="0"/>
            <a:t>Costos de malaria en el sistema de salud</a:t>
          </a:r>
          <a:endParaRPr lang="es-ES" sz="1050" kern="1200" dirty="0"/>
        </a:p>
      </dsp:txBody>
      <dsp:txXfrm>
        <a:off x="3354323" y="535691"/>
        <a:ext cx="1157650" cy="788448"/>
      </dsp:txXfrm>
    </dsp:sp>
    <dsp:sp modelId="{D140EDF5-5695-D347-9D48-3F9A42C07021}">
      <dsp:nvSpPr>
        <dsp:cNvPr id="0" name=""/>
        <dsp:cNvSpPr/>
      </dsp:nvSpPr>
      <dsp:spPr>
        <a:xfrm>
          <a:off x="0" y="559446"/>
          <a:ext cx="1723871" cy="11166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50" kern="1200" dirty="0" smtClean="0"/>
            <a:t>Gasto de bolsillo en malaria</a:t>
          </a:r>
          <a:endParaRPr lang="es-ES" sz="1050" kern="1200" dirty="0"/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50" kern="1200" dirty="0" smtClean="0"/>
            <a:t>NBI</a:t>
          </a:r>
          <a:endParaRPr lang="es-ES" sz="1050" kern="1200" dirty="0"/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50" kern="1200" dirty="0" smtClean="0"/>
            <a:t>Pobreza</a:t>
          </a:r>
          <a:endParaRPr lang="es-ES" sz="1050" kern="1200" dirty="0"/>
        </a:p>
      </dsp:txBody>
      <dsp:txXfrm>
        <a:off x="24530" y="583976"/>
        <a:ext cx="1157650" cy="788448"/>
      </dsp:txXfrm>
    </dsp:sp>
    <dsp:sp modelId="{04827B68-AF70-3947-B29C-504045521483}">
      <dsp:nvSpPr>
        <dsp:cNvPr id="0" name=""/>
        <dsp:cNvSpPr/>
      </dsp:nvSpPr>
      <dsp:spPr>
        <a:xfrm>
          <a:off x="722351" y="758355"/>
          <a:ext cx="1511004" cy="1511004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Mortalidad por malaria	</a:t>
          </a:r>
          <a:endParaRPr lang="es-ES" sz="1400" kern="1200" dirty="0"/>
        </a:p>
      </dsp:txBody>
      <dsp:txXfrm>
        <a:off x="1164914" y="1200918"/>
        <a:ext cx="1068441" cy="1068441"/>
      </dsp:txXfrm>
    </dsp:sp>
    <dsp:sp modelId="{FB82962C-22D1-D146-B67E-4C33A476BAE6}">
      <dsp:nvSpPr>
        <dsp:cNvPr id="0" name=""/>
        <dsp:cNvSpPr/>
      </dsp:nvSpPr>
      <dsp:spPr>
        <a:xfrm rot="5400000">
          <a:off x="2303148" y="758355"/>
          <a:ext cx="1511004" cy="1511004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IPA mayor de 10</a:t>
          </a:r>
          <a:endParaRPr lang="es-ES" sz="1400" kern="1200" dirty="0"/>
        </a:p>
      </dsp:txBody>
      <dsp:txXfrm rot="-5400000">
        <a:off x="2303148" y="1200918"/>
        <a:ext cx="1068441" cy="1068441"/>
      </dsp:txXfrm>
    </dsp:sp>
    <dsp:sp modelId="{656AC674-9E0D-0648-8CBE-8F11CC202583}">
      <dsp:nvSpPr>
        <dsp:cNvPr id="0" name=""/>
        <dsp:cNvSpPr/>
      </dsp:nvSpPr>
      <dsp:spPr>
        <a:xfrm rot="10800000">
          <a:off x="2303148" y="2339152"/>
          <a:ext cx="1511004" cy="1511004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Alta transmisión</a:t>
          </a:r>
          <a:endParaRPr lang="es-ES" sz="1400" kern="1200" dirty="0"/>
        </a:p>
      </dsp:txBody>
      <dsp:txXfrm rot="10800000">
        <a:off x="2303148" y="2339152"/>
        <a:ext cx="1068441" cy="1068441"/>
      </dsp:txXfrm>
    </dsp:sp>
    <dsp:sp modelId="{1D4A65F6-E516-1E42-9EA1-6FC154AB291D}">
      <dsp:nvSpPr>
        <dsp:cNvPr id="0" name=""/>
        <dsp:cNvSpPr/>
      </dsp:nvSpPr>
      <dsp:spPr>
        <a:xfrm rot="16200000">
          <a:off x="722351" y="2339152"/>
          <a:ext cx="1511004" cy="1511004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Malaria complicada</a:t>
          </a:r>
          <a:endParaRPr lang="es-ES" sz="1400" kern="1200" dirty="0"/>
        </a:p>
      </dsp:txBody>
      <dsp:txXfrm rot="5400000">
        <a:off x="1164914" y="2339152"/>
        <a:ext cx="1068441" cy="1068441"/>
      </dsp:txXfrm>
    </dsp:sp>
    <dsp:sp modelId="{10748548-EBCC-A045-B4FF-B6318A0B057E}">
      <dsp:nvSpPr>
        <dsp:cNvPr id="0" name=""/>
        <dsp:cNvSpPr/>
      </dsp:nvSpPr>
      <dsp:spPr>
        <a:xfrm>
          <a:off x="2007403" y="1990190"/>
          <a:ext cx="521697" cy="453650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FBD1EDA-6030-9A4D-84B6-D2B12CB91C6D}">
      <dsp:nvSpPr>
        <dsp:cNvPr id="0" name=""/>
        <dsp:cNvSpPr/>
      </dsp:nvSpPr>
      <dsp:spPr>
        <a:xfrm rot="10800000">
          <a:off x="2007403" y="2164671"/>
          <a:ext cx="521697" cy="453650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CB1D70-6FEB-A040-8F14-D7B6C10CB608}">
      <dsp:nvSpPr>
        <dsp:cNvPr id="0" name=""/>
        <dsp:cNvSpPr/>
      </dsp:nvSpPr>
      <dsp:spPr>
        <a:xfrm>
          <a:off x="0" y="305079"/>
          <a:ext cx="3969046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28F33D-6A9C-9B4B-A1C6-4F089039F2C4}">
      <dsp:nvSpPr>
        <dsp:cNvPr id="0" name=""/>
        <dsp:cNvSpPr/>
      </dsp:nvSpPr>
      <dsp:spPr>
        <a:xfrm>
          <a:off x="198452" y="39399"/>
          <a:ext cx="2778332" cy="5313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5014" tIns="0" rIns="105014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Baja capacidad de planeación, coordinación y gestión </a:t>
          </a:r>
          <a:endParaRPr lang="es-ES" sz="1000" kern="1200" dirty="0"/>
        </a:p>
      </dsp:txBody>
      <dsp:txXfrm>
        <a:off x="224391" y="65338"/>
        <a:ext cx="2726454" cy="479482"/>
      </dsp:txXfrm>
    </dsp:sp>
    <dsp:sp modelId="{55662709-39DF-3B4F-852C-7B8BCB2D5393}">
      <dsp:nvSpPr>
        <dsp:cNvPr id="0" name=""/>
        <dsp:cNvSpPr/>
      </dsp:nvSpPr>
      <dsp:spPr>
        <a:xfrm>
          <a:off x="0" y="1121559"/>
          <a:ext cx="3969046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7744A3-3027-344E-9EAE-D0E3D146B086}">
      <dsp:nvSpPr>
        <dsp:cNvPr id="0" name=""/>
        <dsp:cNvSpPr/>
      </dsp:nvSpPr>
      <dsp:spPr>
        <a:xfrm>
          <a:off x="198452" y="855879"/>
          <a:ext cx="2778332" cy="5313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5014" tIns="0" rIns="105014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Subdesarrollo de la infraestructura de prevención y control </a:t>
          </a:r>
          <a:endParaRPr lang="es-ES" sz="1000" kern="1200" dirty="0"/>
        </a:p>
      </dsp:txBody>
      <dsp:txXfrm>
        <a:off x="224391" y="881818"/>
        <a:ext cx="2726454" cy="479482"/>
      </dsp:txXfrm>
    </dsp:sp>
    <dsp:sp modelId="{1F196803-AB74-0744-8615-7C29CE41325B}">
      <dsp:nvSpPr>
        <dsp:cNvPr id="0" name=""/>
        <dsp:cNvSpPr/>
      </dsp:nvSpPr>
      <dsp:spPr>
        <a:xfrm>
          <a:off x="0" y="1938039"/>
          <a:ext cx="3969046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BD5F68-E153-9743-896B-973D54F5E888}">
      <dsp:nvSpPr>
        <dsp:cNvPr id="0" name=""/>
        <dsp:cNvSpPr/>
      </dsp:nvSpPr>
      <dsp:spPr>
        <a:xfrm>
          <a:off x="198452" y="1672359"/>
          <a:ext cx="2778332" cy="5313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5014" tIns="0" rIns="105014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Cambio climático</a:t>
          </a:r>
          <a:endParaRPr lang="es-ES" sz="1000" kern="1200" dirty="0"/>
        </a:p>
      </dsp:txBody>
      <dsp:txXfrm>
        <a:off x="224391" y="1698298"/>
        <a:ext cx="2726454" cy="479482"/>
      </dsp:txXfrm>
    </dsp:sp>
    <dsp:sp modelId="{D56610AE-8AC4-DB43-9925-34FB1F6ACA83}">
      <dsp:nvSpPr>
        <dsp:cNvPr id="0" name=""/>
        <dsp:cNvSpPr/>
      </dsp:nvSpPr>
      <dsp:spPr>
        <a:xfrm>
          <a:off x="0" y="2754520"/>
          <a:ext cx="3969046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ED1685-3318-924E-B396-C58EAFB02913}">
      <dsp:nvSpPr>
        <dsp:cNvPr id="0" name=""/>
        <dsp:cNvSpPr/>
      </dsp:nvSpPr>
      <dsp:spPr>
        <a:xfrm>
          <a:off x="198452" y="2488840"/>
          <a:ext cx="2778332" cy="5313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5014" tIns="0" rIns="105014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Compromiso social, político e institucional</a:t>
          </a:r>
          <a:endParaRPr lang="es-ES" sz="1000" kern="1200" dirty="0"/>
        </a:p>
      </dsp:txBody>
      <dsp:txXfrm>
        <a:off x="224391" y="2514779"/>
        <a:ext cx="2726454" cy="479482"/>
      </dsp:txXfrm>
    </dsp:sp>
    <dsp:sp modelId="{846BA615-0662-224E-BECD-A4BFFA43284F}">
      <dsp:nvSpPr>
        <dsp:cNvPr id="0" name=""/>
        <dsp:cNvSpPr/>
      </dsp:nvSpPr>
      <dsp:spPr>
        <a:xfrm>
          <a:off x="0" y="3571000"/>
          <a:ext cx="3969046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C39845-4569-1B48-A6CB-CB39AA4AF779}">
      <dsp:nvSpPr>
        <dsp:cNvPr id="0" name=""/>
        <dsp:cNvSpPr/>
      </dsp:nvSpPr>
      <dsp:spPr>
        <a:xfrm>
          <a:off x="198452" y="3305320"/>
          <a:ext cx="2778332" cy="5313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5014" tIns="0" rIns="105014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Migraciones y desplazamiento poblacional</a:t>
          </a:r>
          <a:endParaRPr lang="es-ES" sz="1000" kern="1200" dirty="0"/>
        </a:p>
      </dsp:txBody>
      <dsp:txXfrm>
        <a:off x="224391" y="3331259"/>
        <a:ext cx="2726454" cy="4794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2940C0-0B8F-EF48-BC93-CBB12B78D793}">
      <dsp:nvSpPr>
        <dsp:cNvPr id="0" name=""/>
        <dsp:cNvSpPr/>
      </dsp:nvSpPr>
      <dsp:spPr>
        <a:xfrm rot="10800000">
          <a:off x="1684831" y="1310"/>
          <a:ext cx="5865613" cy="829611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5835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Las personas con mejor conocimiento sobre las medidas preventivas y de control fueron aquellas con </a:t>
          </a:r>
          <a:r>
            <a:rPr lang="es-MX" sz="1400" kern="1200" dirty="0" smtClean="0">
              <a:solidFill>
                <a:srgbClr val="FF0000"/>
              </a:solidFill>
            </a:rPr>
            <a:t>MENOR</a:t>
          </a:r>
          <a:r>
            <a:rPr lang="es-MX" sz="1400" kern="1200" dirty="0" smtClean="0"/>
            <a:t> riesgo de adquirir la enfermedad </a:t>
          </a:r>
          <a:endParaRPr lang="es-ES" sz="1400" kern="1200" dirty="0"/>
        </a:p>
      </dsp:txBody>
      <dsp:txXfrm rot="10800000">
        <a:off x="1892234" y="1310"/>
        <a:ext cx="5658210" cy="829611"/>
      </dsp:txXfrm>
    </dsp:sp>
    <dsp:sp modelId="{19C1C9C1-4CF2-A448-BA98-8AF157C12256}">
      <dsp:nvSpPr>
        <dsp:cNvPr id="0" name=""/>
        <dsp:cNvSpPr/>
      </dsp:nvSpPr>
      <dsp:spPr>
        <a:xfrm>
          <a:off x="1270026" y="1310"/>
          <a:ext cx="829611" cy="82961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A451EC9-2A0D-9C4A-B525-F659E7A08D91}">
      <dsp:nvSpPr>
        <dsp:cNvPr id="0" name=""/>
        <dsp:cNvSpPr/>
      </dsp:nvSpPr>
      <dsp:spPr>
        <a:xfrm rot="10800000">
          <a:off x="1684831" y="1078566"/>
          <a:ext cx="5865613" cy="829611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5835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68% de la población estudiada en el valle de Arbonito indica que la malaria es trasmitida por picadura de mosquito, mientras que en Chiapas, México el 48% así lo reconoce, pero 90% de los integrantes de la comunidad usan mosquitero.</a:t>
          </a:r>
          <a:endParaRPr lang="es-ES" sz="1400" kern="1200" dirty="0"/>
        </a:p>
      </dsp:txBody>
      <dsp:txXfrm rot="10800000">
        <a:off x="1892234" y="1078566"/>
        <a:ext cx="5658210" cy="829611"/>
      </dsp:txXfrm>
    </dsp:sp>
    <dsp:sp modelId="{92635E98-F021-B14A-B788-3D1E04792D89}">
      <dsp:nvSpPr>
        <dsp:cNvPr id="0" name=""/>
        <dsp:cNvSpPr/>
      </dsp:nvSpPr>
      <dsp:spPr>
        <a:xfrm>
          <a:off x="1270026" y="1078566"/>
          <a:ext cx="829611" cy="82961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1130BB3-882D-094F-A8CA-51929997936A}">
      <dsp:nvSpPr>
        <dsp:cNvPr id="0" name=""/>
        <dsp:cNvSpPr/>
      </dsp:nvSpPr>
      <dsp:spPr>
        <a:xfrm rot="10800000">
          <a:off x="1684831" y="2155822"/>
          <a:ext cx="5865613" cy="829611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5835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smtClean="0"/>
            <a:t>El 96% de las personas reconocen el vector como el agente responsable de la trasmisión de la malaria y 80% de las personas entrevistadas declararon que la malaria es diferente de la fiebre, y por tanto también su tratamiento</a:t>
          </a:r>
          <a:endParaRPr lang="es-ES" sz="1400" kern="1200"/>
        </a:p>
      </dsp:txBody>
      <dsp:txXfrm rot="10800000">
        <a:off x="1892234" y="2155822"/>
        <a:ext cx="5658210" cy="829611"/>
      </dsp:txXfrm>
    </dsp:sp>
    <dsp:sp modelId="{FC9F3B6C-EEE6-9243-867B-22F34EA12A65}">
      <dsp:nvSpPr>
        <dsp:cNvPr id="0" name=""/>
        <dsp:cNvSpPr/>
      </dsp:nvSpPr>
      <dsp:spPr>
        <a:xfrm>
          <a:off x="1270026" y="2155822"/>
          <a:ext cx="829611" cy="82961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739CE99-6516-9647-9E85-658C74FF3CA8}">
      <dsp:nvSpPr>
        <dsp:cNvPr id="0" name=""/>
        <dsp:cNvSpPr/>
      </dsp:nvSpPr>
      <dsp:spPr>
        <a:xfrm rot="10800000">
          <a:off x="1684831" y="3233078"/>
          <a:ext cx="5865613" cy="829611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5835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Haití se reportó que en los hogares con mayores ingresos era más probable que tuvieran conocimientos correctos sobre la malaria (OR = 8.3, 95% CI:3.30, 20.64) </a:t>
          </a:r>
          <a:endParaRPr lang="es-ES" sz="1400" kern="1200" dirty="0"/>
        </a:p>
      </dsp:txBody>
      <dsp:txXfrm rot="10800000">
        <a:off x="1892234" y="3233078"/>
        <a:ext cx="5658210" cy="829611"/>
      </dsp:txXfrm>
    </dsp:sp>
    <dsp:sp modelId="{48310535-EDAC-B14A-8FFE-EAD43829D5F4}">
      <dsp:nvSpPr>
        <dsp:cNvPr id="0" name=""/>
        <dsp:cNvSpPr/>
      </dsp:nvSpPr>
      <dsp:spPr>
        <a:xfrm>
          <a:off x="1270026" y="3233078"/>
          <a:ext cx="829611" cy="82961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2940C0-0B8F-EF48-BC93-CBB12B78D793}">
      <dsp:nvSpPr>
        <dsp:cNvPr id="0" name=""/>
        <dsp:cNvSpPr/>
      </dsp:nvSpPr>
      <dsp:spPr>
        <a:xfrm rot="10800000">
          <a:off x="1759857" y="201"/>
          <a:ext cx="5865613" cy="1129713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8172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En el Amazonas Colombiano encontraron que las personas no reconocen el término malaria, sino paludismo y en dos áreas de la Amazonía colombiana, no diferencian entre malaria, dengue y fiebre amarilla. </a:t>
          </a:r>
          <a:endParaRPr lang="es-ES" sz="1400" kern="1200" dirty="0"/>
        </a:p>
      </dsp:txBody>
      <dsp:txXfrm rot="10800000">
        <a:off x="2042285" y="201"/>
        <a:ext cx="5583185" cy="1129713"/>
      </dsp:txXfrm>
    </dsp:sp>
    <dsp:sp modelId="{19C1C9C1-4CF2-A448-BA98-8AF157C12256}">
      <dsp:nvSpPr>
        <dsp:cNvPr id="0" name=""/>
        <dsp:cNvSpPr/>
      </dsp:nvSpPr>
      <dsp:spPr>
        <a:xfrm>
          <a:off x="1195000" y="201"/>
          <a:ext cx="1129713" cy="112971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A451EC9-2A0D-9C4A-B525-F659E7A08D91}">
      <dsp:nvSpPr>
        <dsp:cNvPr id="0" name=""/>
        <dsp:cNvSpPr/>
      </dsp:nvSpPr>
      <dsp:spPr>
        <a:xfrm rot="10800000">
          <a:off x="1759857" y="1467143"/>
          <a:ext cx="5865613" cy="1129713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8172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Sobre el reconocimiento de signos y síntomas de la malaria, uno de los estudios revela que los síntomas que la comunidad asocia con la malaria son la fiebre, el dolor de cabeza, escalofrío, vómito, anemia, sueño y pérdida de apetito. </a:t>
          </a:r>
          <a:endParaRPr lang="es-ES" sz="1400" kern="1200" dirty="0"/>
        </a:p>
      </dsp:txBody>
      <dsp:txXfrm rot="10800000">
        <a:off x="2042285" y="1467143"/>
        <a:ext cx="5583185" cy="1129713"/>
      </dsp:txXfrm>
    </dsp:sp>
    <dsp:sp modelId="{92635E98-F021-B14A-B788-3D1E04792D89}">
      <dsp:nvSpPr>
        <dsp:cNvPr id="0" name=""/>
        <dsp:cNvSpPr/>
      </dsp:nvSpPr>
      <dsp:spPr>
        <a:xfrm>
          <a:off x="1195000" y="1467143"/>
          <a:ext cx="1129713" cy="112971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1130BB3-882D-094F-A8CA-51929997936A}">
      <dsp:nvSpPr>
        <dsp:cNvPr id="0" name=""/>
        <dsp:cNvSpPr/>
      </dsp:nvSpPr>
      <dsp:spPr>
        <a:xfrm rot="10800000">
          <a:off x="1759857" y="2934084"/>
          <a:ext cx="5865613" cy="1129713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8172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La automedicación es una práctica corriente en Colombia (4) y en México más de un 40% se automedican </a:t>
          </a:r>
          <a:endParaRPr lang="es-ES" sz="1400" kern="1200" dirty="0"/>
        </a:p>
      </dsp:txBody>
      <dsp:txXfrm rot="10800000">
        <a:off x="2042285" y="2934084"/>
        <a:ext cx="5583185" cy="1129713"/>
      </dsp:txXfrm>
    </dsp:sp>
    <dsp:sp modelId="{FC9F3B6C-EEE6-9243-867B-22F34EA12A65}">
      <dsp:nvSpPr>
        <dsp:cNvPr id="0" name=""/>
        <dsp:cNvSpPr/>
      </dsp:nvSpPr>
      <dsp:spPr>
        <a:xfrm>
          <a:off x="1195000" y="2934084"/>
          <a:ext cx="1129713" cy="112971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Relationship Id="rId2" Type="http://schemas.openxmlformats.org/officeDocument/2006/relationships/image" Target="../media/image3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C416DF5-CD5C-CC4F-98FE-92D3BDA4127F}" type="datetimeFigureOut">
              <a:rPr lang="es-CO"/>
              <a:pPr>
                <a:defRPr/>
              </a:pPr>
              <a:t>19/02/14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F8DA6E4-792C-5D4F-8C20-B76787253D84}" type="slidenum">
              <a:rPr lang="es-CO"/>
              <a:pPr>
                <a:defRPr/>
              </a:pPr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272792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cs typeface="Arial" charset="0"/>
              </a:defRPr>
            </a:lvl1pPr>
          </a:lstStyle>
          <a:p>
            <a:pPr>
              <a:defRPr/>
            </a:pPr>
            <a:fld id="{C157AB82-BB0B-AD42-A5A9-FCD54B7211D8}" type="datetimeFigureOut">
              <a:rPr lang="es-CO"/>
              <a:pPr>
                <a:defRPr/>
              </a:pPr>
              <a:t>19/02/14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CO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cs typeface="Arial" charset="0"/>
              </a:defRPr>
            </a:lvl1pPr>
          </a:lstStyle>
          <a:p>
            <a:pPr>
              <a:defRPr/>
            </a:pPr>
            <a:fld id="{AE1A77C3-9645-0C43-AED0-81D9C1E2315A}" type="slidenum">
              <a:rPr lang="es-CO"/>
              <a:pPr>
                <a:defRPr/>
              </a:pPr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014532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2BF3A1A-2BC5-E44B-A24B-43C64AA82278}" type="slidenum">
              <a:rPr lang="es-ES" sz="1200">
                <a:latin typeface="Calibri" charset="0"/>
                <a:cs typeface="Arial" charset="0"/>
              </a:rPr>
              <a:pPr eaLnBrk="1" hangingPunct="1"/>
              <a:t>1</a:t>
            </a:fld>
            <a:endParaRPr lang="es-ES" sz="1200">
              <a:latin typeface="Calibri" charset="0"/>
              <a:cs typeface="Arial" charset="0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11E7497-D160-7B48-B47E-65F4A3ED4D7E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z="1000" u="sng" smtClean="0">
                <a:latin typeface="Tahoma" charset="0"/>
                <a:cs typeface="+mn-cs"/>
              </a:rPr>
              <a:t>La llamada por la equidad en </a:t>
            </a:r>
            <a:r>
              <a:rPr lang="ja-JP" altLang="en-US" sz="1000" u="sng" smtClean="0">
                <a:latin typeface="Arial"/>
                <a:cs typeface="+mn-cs"/>
              </a:rPr>
              <a:t>“</a:t>
            </a:r>
            <a:r>
              <a:rPr lang="en-US" sz="1000" u="sng" smtClean="0">
                <a:latin typeface="Tahoma" charset="0"/>
                <a:cs typeface="+mn-cs"/>
              </a:rPr>
              <a:t>Health for All</a:t>
            </a:r>
            <a:r>
              <a:rPr lang="ja-JP" altLang="en-US" sz="1000" u="sng" smtClean="0">
                <a:latin typeface="Arial"/>
                <a:cs typeface="+mn-cs"/>
              </a:rPr>
              <a:t>”</a:t>
            </a:r>
            <a:r>
              <a:rPr lang="en-US" sz="1000" smtClean="0">
                <a:latin typeface="Tahoma" charset="0"/>
                <a:cs typeface="+mn-cs"/>
              </a:rPr>
              <a:t> (1977-2000): El compromiso político para lograr acceso universal a servicios de salud; reconocimento de la salud como un derecho humano fundamental; bases éticas para compromisos internacionales; reconocimiento de la salud como un pre-requisito a desarrollo económico y humano; reconocimiento del rol y responsabilidad del Estado en la protección de la salud de la población; los sistemas de salud tienen un rol esencial: Atención Primaria en Salud es la estrategia para su transformación.</a:t>
            </a:r>
          </a:p>
          <a:p>
            <a:pPr eaLnBrk="1" hangingPunct="1">
              <a:defRPr/>
            </a:pPr>
            <a:r>
              <a:rPr lang="en-US" sz="1000" u="sng" smtClean="0">
                <a:latin typeface="Tahoma" charset="0"/>
                <a:cs typeface="+mn-cs"/>
              </a:rPr>
              <a:t>El </a:t>
            </a:r>
            <a:r>
              <a:rPr lang="ja-JP" altLang="en-US" sz="1000" u="sng" smtClean="0">
                <a:latin typeface="Arial"/>
                <a:cs typeface="+mn-cs"/>
              </a:rPr>
              <a:t>‘</a:t>
            </a:r>
            <a:r>
              <a:rPr lang="en-US" sz="1000" u="sng" smtClean="0">
                <a:latin typeface="Tahoma" charset="0"/>
                <a:cs typeface="+mn-cs"/>
              </a:rPr>
              <a:t>ciclo de reformas</a:t>
            </a:r>
            <a:r>
              <a:rPr lang="ja-JP" altLang="en-US" sz="1000" u="sng" smtClean="0">
                <a:latin typeface="Arial"/>
                <a:cs typeface="+mn-cs"/>
              </a:rPr>
              <a:t>’</a:t>
            </a:r>
            <a:r>
              <a:rPr lang="en-US" sz="1000" u="sng" smtClean="0">
                <a:latin typeface="Tahoma" charset="0"/>
                <a:cs typeface="+mn-cs"/>
              </a:rPr>
              <a:t> en el contexto Latino Americano</a:t>
            </a:r>
            <a:r>
              <a:rPr lang="en-US" sz="1000" smtClean="0">
                <a:latin typeface="Tahoma" charset="0"/>
                <a:cs typeface="+mn-cs"/>
              </a:rPr>
              <a:t>: 1) Retorno a la democracia: democracia representativa; democracia bajo presión económica; </a:t>
            </a:r>
            <a:r>
              <a:rPr lang="ja-JP" altLang="en-US" sz="1000" smtClean="0">
                <a:latin typeface="Arial"/>
                <a:cs typeface="+mn-cs"/>
              </a:rPr>
              <a:t>“</a:t>
            </a:r>
            <a:r>
              <a:rPr lang="en-US" sz="1000" smtClean="0">
                <a:latin typeface="Tahoma" charset="0"/>
                <a:cs typeface="+mn-cs"/>
              </a:rPr>
              <a:t>democracias de baja intensidad</a:t>
            </a:r>
            <a:r>
              <a:rPr lang="ja-JP" altLang="en-US" sz="1000" smtClean="0">
                <a:latin typeface="Arial"/>
                <a:cs typeface="+mn-cs"/>
              </a:rPr>
              <a:t>”</a:t>
            </a:r>
            <a:r>
              <a:rPr lang="en-US" sz="1000" smtClean="0">
                <a:latin typeface="Tahoma" charset="0"/>
                <a:cs typeface="+mn-cs"/>
              </a:rPr>
              <a:t>. 2) El consenso de Washington. 1990: una agenda para las reformas económicas orientadas a mercado. ; enfoque neoliberal: fundamentalismo del mercado; 3) Globalización: interdependencia de países/mercados; amenazas, riesgos y vulnerabilidad económica; límites a la jurisdicción y </a:t>
            </a:r>
            <a:r>
              <a:rPr lang="en-US" smtClean="0">
                <a:cs typeface="+mn-cs"/>
              </a:rPr>
              <a:t>cumplimiento</a:t>
            </a:r>
            <a:r>
              <a:rPr lang="en-US" sz="1000" smtClean="0">
                <a:latin typeface="Tahoma" charset="0"/>
                <a:cs typeface="+mn-cs"/>
              </a:rPr>
              <a:t> de políticas por los estados nacionales</a:t>
            </a:r>
          </a:p>
          <a:p>
            <a:pPr eaLnBrk="1" hangingPunct="1">
              <a:defRPr/>
            </a:pPr>
            <a:r>
              <a:rPr lang="en-US" sz="1000" u="sng" smtClean="0">
                <a:latin typeface="Tahoma" charset="0"/>
                <a:cs typeface="+mn-cs"/>
              </a:rPr>
              <a:t>Reformas del Sector salud en Latino américa y el Caribe:</a:t>
            </a:r>
            <a:r>
              <a:rPr lang="en-US" sz="1000" smtClean="0">
                <a:latin typeface="Tahoma" charset="0"/>
                <a:cs typeface="+mn-cs"/>
              </a:rPr>
              <a:t> La mayoría de los países adoptaron una aproximación orientada al merdado para sus reformas (</a:t>
            </a:r>
            <a:r>
              <a:rPr lang="en-US" sz="1000" i="1" smtClean="0">
                <a:latin typeface="Tahoma" charset="0"/>
                <a:cs typeface="+mn-cs"/>
              </a:rPr>
              <a:t>Inversión en Salud</a:t>
            </a:r>
            <a:r>
              <a:rPr lang="en-US" sz="1000" smtClean="0">
                <a:latin typeface="Tahoma" charset="0"/>
                <a:cs typeface="+mn-cs"/>
              </a:rPr>
              <a:t>, Banco Mundial 1993); </a:t>
            </a:r>
            <a:r>
              <a:rPr lang="ja-JP" altLang="en-US" sz="1000" smtClean="0">
                <a:latin typeface="Arial"/>
                <a:cs typeface="+mn-cs"/>
              </a:rPr>
              <a:t>“</a:t>
            </a:r>
            <a:r>
              <a:rPr lang="en-US" sz="1000" smtClean="0">
                <a:latin typeface="Tahoma" charset="0"/>
                <a:cs typeface="+mn-cs"/>
              </a:rPr>
              <a:t>modelos</a:t>
            </a:r>
            <a:r>
              <a:rPr lang="ja-JP" altLang="en-US" sz="1000" smtClean="0">
                <a:latin typeface="Arial"/>
                <a:cs typeface="+mn-cs"/>
              </a:rPr>
              <a:t>”</a:t>
            </a:r>
            <a:r>
              <a:rPr lang="en-US" sz="1000" smtClean="0">
                <a:latin typeface="Tahoma" charset="0"/>
                <a:cs typeface="+mn-cs"/>
              </a:rPr>
              <a:t>: Chile y Colombia; excepciones: Brasil, Canadá, Cuba; descentralización; substitución de políticas y programas por proyectos financiados por IFIs; debilitamiento de los Ministerios de Salud; participación limitada de la mano de obra social o de salud.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320A12-5810-524E-B17E-27B2E31F14D1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cs typeface="+mn-cs"/>
              </a:rPr>
              <a:t>MAIN MESSAGE: </a:t>
            </a:r>
          </a:p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817DF18-2370-DB49-BFD3-5BC306FF109A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2000" cy="3429000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4988"/>
            <a:ext cx="5486400" cy="411162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cs typeface="+mn-cs"/>
              </a:rPr>
              <a:t>MAIN MESSAGE: </a:t>
            </a:r>
          </a:p>
          <a:p>
            <a:pPr eaLnBrk="1" hangingPunct="1">
              <a:defRPr/>
            </a:pPr>
            <a:endParaRPr lang="en-US" b="1" u="sng" smtClean="0">
              <a:cs typeface="+mn-cs"/>
            </a:endParaRPr>
          </a:p>
          <a:p>
            <a:pPr eaLnBrk="1" hangingPunct="1">
              <a:defRPr/>
            </a:pPr>
            <a:endParaRPr lang="en-US" b="1" u="sng" smtClean="0">
              <a:cs typeface="+mn-cs"/>
            </a:endParaRPr>
          </a:p>
          <a:p>
            <a:pPr eaLnBrk="1" hangingPunct="1">
              <a:defRPr/>
            </a:pPr>
            <a:r>
              <a:rPr lang="en-US" b="1" u="sng" smtClean="0">
                <a:cs typeface="+mn-cs"/>
              </a:rPr>
              <a:t>implications</a:t>
            </a:r>
          </a:p>
          <a:p>
            <a:pPr eaLnBrk="1" hangingPunct="1">
              <a:defRPr/>
            </a:pPr>
            <a:r>
              <a:rPr lang="en-US" smtClean="0">
                <a:cs typeface="+mn-cs"/>
              </a:rPr>
              <a:t>Shift balance of investments to upstream determinants</a:t>
            </a:r>
          </a:p>
          <a:p>
            <a:pPr eaLnBrk="1" hangingPunct="1">
              <a:defRPr/>
            </a:pPr>
            <a:r>
              <a:rPr lang="en-US" smtClean="0">
                <a:cs typeface="+mn-cs"/>
              </a:rPr>
              <a:t>Review existing investments ( policies, development plans etc) with the aim of maximizing their capacity to positively impact health</a:t>
            </a:r>
          </a:p>
          <a:p>
            <a:pPr eaLnBrk="1" hangingPunct="1">
              <a:defRPr/>
            </a:pPr>
            <a:endParaRPr lang="en-US" smtClean="0">
              <a:cs typeface="+mn-cs"/>
            </a:endParaRPr>
          </a:p>
          <a:p>
            <a:pPr eaLnBrk="1" hangingPunct="1">
              <a:defRPr/>
            </a:pPr>
            <a:r>
              <a:rPr lang="en-US" smtClean="0">
                <a:cs typeface="+mn-cs"/>
              </a:rPr>
              <a:t>Examples:</a:t>
            </a:r>
          </a:p>
          <a:p>
            <a:pPr eaLnBrk="1" hangingPunct="1">
              <a:defRPr/>
            </a:pPr>
            <a:r>
              <a:rPr lang="en-US" smtClean="0">
                <a:cs typeface="+mn-cs"/>
              </a:rPr>
              <a:t>??</a:t>
            </a:r>
            <a:endParaRPr lang="en-GB" smtClean="0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530" name="Espace réservé des commentaires 2"/>
          <p:cNvSpPr>
            <a:spLocks noGrp="1"/>
          </p:cNvSpPr>
          <p:nvPr>
            <p:ph type="body" idx="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  <a:defRPr/>
            </a:pPr>
            <a:endParaRPr lang="fr-CA">
              <a:latin typeface="Calibri" charset="0"/>
            </a:endParaRPr>
          </a:p>
        </p:txBody>
      </p:sp>
      <p:sp>
        <p:nvSpPr>
          <p:cNvPr id="2253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fld id="{45A6CA92-FCE4-8941-8C7C-A1ABC63663C6}" type="slidenum">
              <a:rPr lang="fr-CA" sz="1200" smtClean="0">
                <a:latin typeface="Calibri" charset="0"/>
                <a:cs typeface="Arial" charset="0"/>
              </a:rPr>
              <a:pPr eaLnBrk="1" hangingPunct="1">
                <a:defRPr/>
              </a:pPr>
              <a:t>38</a:t>
            </a:fld>
            <a:endParaRPr lang="fr-CA" sz="1200" smtClean="0">
              <a:latin typeface="Calibri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B91C75-8382-AF4B-8A76-2291C18DF4BF}" type="datetimeFigureOut">
              <a:rPr lang="es-CO"/>
              <a:pPr>
                <a:defRPr/>
              </a:pPr>
              <a:t>19/02/14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B615C-85D1-184D-868D-1348A26DA3AB}" type="slidenum">
              <a:rPr lang="es-CO"/>
              <a:pPr>
                <a:defRPr/>
              </a:pPr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28833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FF4E9-3EAF-1D47-B0A4-269DCD7A3A99}" type="datetimeFigureOut">
              <a:rPr lang="es-CO"/>
              <a:pPr>
                <a:defRPr/>
              </a:pPr>
              <a:t>19/02/14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95B62-A188-C649-B4BB-0983F8BAD18C}" type="slidenum">
              <a:rPr lang="es-CO"/>
              <a:pPr>
                <a:defRPr/>
              </a:pPr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9438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38A80-B213-DA4A-ACB5-E54BE510909F}" type="datetimeFigureOut">
              <a:rPr lang="es-CO"/>
              <a:pPr>
                <a:defRPr/>
              </a:pPr>
              <a:t>19/02/14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EFE12-8919-D647-BFFC-E8C597593825}" type="slidenum">
              <a:rPr lang="es-CO"/>
              <a:pPr>
                <a:defRPr/>
              </a:pPr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17621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4FDED-987A-3342-B74F-8827B131B2E4}" type="datetimeFigureOut">
              <a:rPr lang="es-CO"/>
              <a:pPr>
                <a:defRPr/>
              </a:pPr>
              <a:t>19/02/14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31E45-55C6-004A-9A55-F5F3A743532C}" type="slidenum">
              <a:rPr lang="es-CO"/>
              <a:pPr>
                <a:defRPr/>
              </a:pPr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49588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08800-7E6E-224D-8407-2331F6F672AF}" type="datetimeFigureOut">
              <a:rPr lang="es-CO"/>
              <a:pPr>
                <a:defRPr/>
              </a:pPr>
              <a:t>19/02/14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813380-E8DD-9E4C-B2CB-4473A6C98B14}" type="slidenum">
              <a:rPr lang="es-CO"/>
              <a:pPr>
                <a:defRPr/>
              </a:pPr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12132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E566E-231E-344E-A516-93EB698A6A89}" type="datetimeFigureOut">
              <a:rPr lang="es-CO"/>
              <a:pPr>
                <a:defRPr/>
              </a:pPr>
              <a:t>19/02/14</a:t>
            </a:fld>
            <a:endParaRPr lang="es-CO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1916A-F08E-304D-9047-ACB962127165}" type="slidenum">
              <a:rPr lang="es-CO"/>
              <a:pPr>
                <a:defRPr/>
              </a:pPr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463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A423C-F017-584E-A3F4-81986B205E42}" type="datetimeFigureOut">
              <a:rPr lang="es-CO"/>
              <a:pPr>
                <a:defRPr/>
              </a:pPr>
              <a:t>19/02/14</a:t>
            </a:fld>
            <a:endParaRPr lang="es-CO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E967C-C1CC-EC47-8098-EA090506FFF8}" type="slidenum">
              <a:rPr lang="es-CO"/>
              <a:pPr>
                <a:defRPr/>
              </a:pPr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08104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E561E-28B4-CD46-B477-39C37E85ED51}" type="datetimeFigureOut">
              <a:rPr lang="es-CO"/>
              <a:pPr>
                <a:defRPr/>
              </a:pPr>
              <a:t>19/02/14</a:t>
            </a:fld>
            <a:endParaRPr lang="es-CO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923FD-1070-FC40-97A2-232FC947F7EA}" type="slidenum">
              <a:rPr lang="es-CO"/>
              <a:pPr>
                <a:defRPr/>
              </a:pPr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39682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9F0C8-DFBB-C544-B61E-D87DE2D3173F}" type="datetimeFigureOut">
              <a:rPr lang="es-CO"/>
              <a:pPr>
                <a:defRPr/>
              </a:pPr>
              <a:t>19/02/14</a:t>
            </a:fld>
            <a:endParaRPr lang="es-CO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934B5-7E3C-D242-A042-7D12C3C80CE8}" type="slidenum">
              <a:rPr lang="es-CO"/>
              <a:pPr>
                <a:defRPr/>
              </a:pPr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15962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C2F0A-02D3-4443-9BB4-AB0658D3CDBA}" type="datetimeFigureOut">
              <a:rPr lang="es-CO"/>
              <a:pPr>
                <a:defRPr/>
              </a:pPr>
              <a:t>19/02/14</a:t>
            </a:fld>
            <a:endParaRPr lang="es-CO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E0D2D-C091-C04D-939A-4FBB878C3E7E}" type="slidenum">
              <a:rPr lang="es-CO"/>
              <a:pPr>
                <a:defRPr/>
              </a:pPr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462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dirty="0" smtClean="0"/>
              <a:t>Haga clic en el icono para agregar una imagen</a:t>
            </a:r>
            <a:endParaRPr lang="es-CO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5F582-3B86-F344-AD42-6E34ECC62B1E}" type="datetimeFigureOut">
              <a:rPr lang="es-CO"/>
              <a:pPr>
                <a:defRPr/>
              </a:pPr>
              <a:t>19/02/14</a:t>
            </a:fld>
            <a:endParaRPr lang="es-CO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01DC1-12F3-0D4A-B31F-D4F18AE41AA6}" type="slidenum">
              <a:rPr lang="es-CO"/>
              <a:pPr>
                <a:defRPr/>
              </a:pPr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11040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2000" t="25000" r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fld id="{5977AACF-2F1A-9B40-9E69-7636DE63C9DB}" type="datetimeFigureOut">
              <a:rPr lang="es-CO"/>
              <a:pPr>
                <a:defRPr/>
              </a:pPr>
              <a:t>19/02/14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fld id="{C32A1A92-EECC-C649-B69C-72CD986260E1}" type="slidenum">
              <a:rPr lang="es-CO"/>
              <a:pPr>
                <a:defRPr/>
              </a:pPr>
              <a:t>‹Nr.›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oleObject" Target="file:///\\localhost\Users\apple\Documents\CEIS\Macintosh%20HD:Users:apple:Documents:CEIS:Producto%201.%20Carga%20de%20enfermedad%20por%20malaria%20en%20Colombia.docx!OLE_LINK1" TargetMode="External"/><Relationship Id="rId5" Type="http://schemas.openxmlformats.org/officeDocument/2006/relationships/image" Target="../media/image7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oleObject" Target="../embeddings/Presentaci_n_de_Microsoft_PowerPoint_97_-_20033.ppt"/><Relationship Id="rId5" Type="http://schemas.openxmlformats.org/officeDocument/2006/relationships/image" Target="../media/image9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4" Type="http://schemas.openxmlformats.org/officeDocument/2006/relationships/oleObject" Target="../embeddings/Presentaci_n_de_Microsoft_PowerPoint_97_-_20034.ppt"/><Relationship Id="rId5" Type="http://schemas.openxmlformats.org/officeDocument/2006/relationships/image" Target="../media/image10.emf"/><Relationship Id="rId6" Type="http://schemas.openxmlformats.org/officeDocument/2006/relationships/image" Target="../media/image11.jpe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diagramData" Target="../diagrams/data2.xml"/><Relationship Id="rId8" Type="http://schemas.openxmlformats.org/officeDocument/2006/relationships/diagramLayout" Target="../diagrams/layout2.xml"/><Relationship Id="rId9" Type="http://schemas.openxmlformats.org/officeDocument/2006/relationships/diagramQuickStyle" Target="../diagrams/quickStyle2.xml"/><Relationship Id="rId10" Type="http://schemas.openxmlformats.org/officeDocument/2006/relationships/diagramColors" Target="../diagrams/colors2.xml"/><Relationship Id="rId11" Type="http://schemas.microsoft.com/office/2007/relationships/diagramDrawing" Target="../diagrams/drawing2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20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3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diagramData" Target="../diagrams/data3.xml"/><Relationship Id="rId5" Type="http://schemas.openxmlformats.org/officeDocument/2006/relationships/diagramLayout" Target="../diagrams/layout3.xml"/><Relationship Id="rId6" Type="http://schemas.openxmlformats.org/officeDocument/2006/relationships/diagramQuickStyle" Target="../diagrams/quickStyle3.xml"/><Relationship Id="rId7" Type="http://schemas.openxmlformats.org/officeDocument/2006/relationships/diagramColors" Target="../diagrams/colors3.xml"/><Relationship Id="rId8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diagramData" Target="../diagrams/data4.xml"/><Relationship Id="rId5" Type="http://schemas.openxmlformats.org/officeDocument/2006/relationships/diagramLayout" Target="../diagrams/layout4.xml"/><Relationship Id="rId6" Type="http://schemas.openxmlformats.org/officeDocument/2006/relationships/diagramQuickStyle" Target="../diagrams/quickStyle4.xml"/><Relationship Id="rId7" Type="http://schemas.openxmlformats.org/officeDocument/2006/relationships/diagramColors" Target="../diagrams/colors4.xml"/><Relationship Id="rId8" Type="http://schemas.microsoft.com/office/2007/relationships/diagramDrawing" Target="../diagrams/drawing4.xm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23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3.e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oleObject" Target="../embeddings/Documento_de_Microsoft_Word_97_-_20045.doc"/><Relationship Id="rId5" Type="http://schemas.openxmlformats.org/officeDocument/2006/relationships/image" Target="../media/image27.e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4" Type="http://schemas.openxmlformats.org/officeDocument/2006/relationships/oleObject" Target="../embeddings/Documento_de_Microsoft_Word_97_-_20046.doc"/><Relationship Id="rId5" Type="http://schemas.openxmlformats.org/officeDocument/2006/relationships/image" Target="../media/image28.e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4" Type="http://schemas.openxmlformats.org/officeDocument/2006/relationships/image" Target="../media/image31.wmf"/><Relationship Id="rId5" Type="http://schemas.openxmlformats.org/officeDocument/2006/relationships/oleObject" Target="../embeddings/oleObject8.bin"/><Relationship Id="rId6" Type="http://schemas.openxmlformats.org/officeDocument/2006/relationships/image" Target="../media/image32.wmf"/><Relationship Id="rId7" Type="http://schemas.openxmlformats.org/officeDocument/2006/relationships/image" Target="../media/image8.png"/><Relationship Id="rId8" Type="http://schemas.openxmlformats.org/officeDocument/2006/relationships/image" Target="../media/image29.png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oleObject" Target="../embeddings/oleObject1.bin"/><Relationship Id="rId5" Type="http://schemas.openxmlformats.org/officeDocument/2006/relationships/oleObject" Target="../embeddings/Hoja_de_Microsoft_Excel_97_-_20041.xls"/><Relationship Id="rId6" Type="http://schemas.openxmlformats.org/officeDocument/2006/relationships/image" Target="../media/image5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oleObject" Target="../embeddings/Documento_de_Microsoft_Word_97_-_20042.doc"/><Relationship Id="rId5" Type="http://schemas.openxmlformats.org/officeDocument/2006/relationships/image" Target="../media/image6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6"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1341438"/>
            <a:ext cx="5403850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8000" b="1" dirty="0" smtClean="0">
                <a:solidFill>
                  <a:schemeClr val="bg1"/>
                </a:solidFill>
                <a:ea typeface="+mj-ea"/>
                <a:cs typeface="+mj-cs"/>
              </a:rPr>
              <a:t>LEY 715</a:t>
            </a:r>
            <a:r>
              <a:rPr lang="en-US" sz="3600" b="1" dirty="0" smtClean="0">
                <a:solidFill>
                  <a:schemeClr val="bg1"/>
                </a:solidFill>
                <a:ea typeface="+mj-ea"/>
                <a:cs typeface="+mj-cs"/>
              </a:rPr>
              <a:t/>
            </a:r>
            <a:br>
              <a:rPr lang="en-US" sz="3600" b="1" dirty="0" smtClean="0">
                <a:solidFill>
                  <a:schemeClr val="bg1"/>
                </a:solidFill>
                <a:ea typeface="+mj-ea"/>
                <a:cs typeface="+mj-cs"/>
              </a:rPr>
            </a:br>
            <a:r>
              <a:rPr lang="es-CO" sz="2700" b="1" dirty="0" smtClean="0">
                <a:solidFill>
                  <a:schemeClr val="bg1"/>
                </a:solidFill>
                <a:ea typeface="+mj-ea"/>
                <a:cs typeface="+mj-cs"/>
              </a:rPr>
              <a:t>Diciembre</a:t>
            </a:r>
            <a:r>
              <a:rPr lang="en-US" sz="2700" b="1" dirty="0" smtClean="0">
                <a:solidFill>
                  <a:schemeClr val="bg1"/>
                </a:solidFill>
                <a:ea typeface="+mj-ea"/>
                <a:cs typeface="+mj-cs"/>
              </a:rPr>
              <a:t> 21 de 2001</a:t>
            </a:r>
            <a:endParaRPr lang="en-US" sz="270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90" r="32477" b="40698"/>
          <a:stretch>
            <a:fillRect/>
          </a:stretch>
        </p:blipFill>
        <p:spPr bwMode="auto">
          <a:xfrm>
            <a:off x="7019925" y="6381750"/>
            <a:ext cx="178593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7970" t="11111" r="4344" b="11108"/>
          <a:stretch>
            <a:fillRect/>
          </a:stretch>
        </p:blipFill>
        <p:spPr bwMode="auto">
          <a:xfrm>
            <a:off x="323528" y="1052736"/>
            <a:ext cx="5616624" cy="21342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6 Rectángulo"/>
          <p:cNvSpPr/>
          <p:nvPr/>
        </p:nvSpPr>
        <p:spPr>
          <a:xfrm>
            <a:off x="827088" y="4581525"/>
            <a:ext cx="4681537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s-CO" sz="2800" dirty="0">
                <a:solidFill>
                  <a:schemeClr val="bg1"/>
                </a:solidFill>
                <a:latin typeface="+mn-lt"/>
                <a:ea typeface="Times New Roman" pitchFamily="18" charset="0"/>
                <a:cs typeface="Arial" pitchFamily="34" charset="0"/>
              </a:rPr>
              <a:t>Alexandra Porras R</a:t>
            </a:r>
          </a:p>
          <a:p>
            <a:pPr algn="ctr" eaLnBrk="0" hangingPunct="0">
              <a:defRPr/>
            </a:pPr>
            <a:r>
              <a:rPr lang="es-CO" sz="2800" dirty="0">
                <a:solidFill>
                  <a:schemeClr val="bg1"/>
                </a:solidFill>
                <a:latin typeface="+mn-lt"/>
                <a:ea typeface="Times New Roman" pitchFamily="18" charset="0"/>
                <a:cs typeface="Arial" pitchFamily="34" charset="0"/>
              </a:rPr>
              <a:t>Gabriel Carrasquilla </a:t>
            </a:r>
            <a:r>
              <a:rPr lang="es-CO" sz="2800" dirty="0" smtClean="0">
                <a:solidFill>
                  <a:schemeClr val="bg1"/>
                </a:solidFill>
                <a:latin typeface="+mn-lt"/>
                <a:ea typeface="Times New Roman" pitchFamily="18" charset="0"/>
                <a:cs typeface="Arial" pitchFamily="34" charset="0"/>
              </a:rPr>
              <a:t>G</a:t>
            </a:r>
            <a:endParaRPr lang="es-CO" sz="2800" dirty="0">
              <a:solidFill>
                <a:schemeClr val="bg1"/>
              </a:solidFill>
              <a:latin typeface="+mn-lt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7" t="76172" r="10645" b="15039"/>
          <a:stretch>
            <a:fillRect/>
          </a:stretch>
        </p:blipFill>
        <p:spPr bwMode="auto">
          <a:xfrm>
            <a:off x="2786063" y="6000750"/>
            <a:ext cx="6143625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7" t="76172" r="43604" b="15039"/>
          <a:stretch>
            <a:fillRect/>
          </a:stretch>
        </p:blipFill>
        <p:spPr bwMode="auto">
          <a:xfrm>
            <a:off x="0" y="6000750"/>
            <a:ext cx="2928938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" t="11111" r="4344" b="11108"/>
          <a:stretch>
            <a:fillRect/>
          </a:stretch>
        </p:blipFill>
        <p:spPr bwMode="auto">
          <a:xfrm>
            <a:off x="142875" y="6286500"/>
            <a:ext cx="134778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CuadroTexto 2"/>
          <p:cNvSpPr txBox="1">
            <a:spLocks noChangeArrowheads="1"/>
          </p:cNvSpPr>
          <p:nvPr/>
        </p:nvSpPr>
        <p:spPr bwMode="auto">
          <a:xfrm>
            <a:off x="1042988" y="2781300"/>
            <a:ext cx="71294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2800" dirty="0" smtClean="0"/>
              <a:t>2. Epidemiología de malaria en Colombia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4149474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1320886"/>
              </p:ext>
            </p:extLst>
          </p:nvPr>
        </p:nvGraphicFramePr>
        <p:xfrm>
          <a:off x="323528" y="980728"/>
          <a:ext cx="8496944" cy="4381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971600" y="116632"/>
            <a:ext cx="73448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Numero de casos de malaria en Colombia por especie parasitaria, 1990 a 2012</a:t>
            </a:r>
            <a:endParaRPr lang="es-ES" sz="2800" dirty="0"/>
          </a:p>
        </p:txBody>
      </p:sp>
      <p:sp>
        <p:nvSpPr>
          <p:cNvPr id="7" name="CuadroTexto 6"/>
          <p:cNvSpPr txBox="1"/>
          <p:nvPr/>
        </p:nvSpPr>
        <p:spPr>
          <a:xfrm>
            <a:off x="1115616" y="5589240"/>
            <a:ext cx="76328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 smtClean="0"/>
              <a:t>Fuente: </a:t>
            </a:r>
            <a:r>
              <a:rPr lang="es-ES" sz="900" dirty="0"/>
              <a:t>S</a:t>
            </a:r>
            <a:r>
              <a:rPr lang="es-ES" sz="900" dirty="0" smtClean="0"/>
              <a:t>istema de vigilancia de Colombia. SIVIGILA. Instituto Nacional de Salud</a:t>
            </a:r>
            <a:endParaRPr lang="es-ES" sz="900" dirty="0"/>
          </a:p>
        </p:txBody>
      </p:sp>
    </p:spTree>
    <p:extLst>
      <p:ext uri="{BB962C8B-B14F-4D97-AF65-F5344CB8AC3E}">
        <p14:creationId xmlns:p14="http://schemas.microsoft.com/office/powerpoint/2010/main" val="14260061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79388" y="44624"/>
            <a:ext cx="8683625" cy="951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s-ES_tradnl" sz="2800" b="1" dirty="0">
                <a:cs typeface="+mn-cs"/>
              </a:rPr>
              <a:t>Situación actual de la Malaria en Colombia: población a riesgo por municipio.</a:t>
            </a:r>
          </a:p>
        </p:txBody>
      </p:sp>
      <p:graphicFrame>
        <p:nvGraphicFramePr>
          <p:cNvPr id="9535" name="Group 3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710795"/>
              </p:ext>
            </p:extLst>
          </p:nvPr>
        </p:nvGraphicFramePr>
        <p:xfrm>
          <a:off x="468313" y="1134545"/>
          <a:ext cx="8424863" cy="4238671"/>
        </p:xfrm>
        <a:graphic>
          <a:graphicData uri="http://schemas.openxmlformats.org/drawingml/2006/table">
            <a:tbl>
              <a:tblPr/>
              <a:tblGrid>
                <a:gridCol w="1455738"/>
                <a:gridCol w="530225"/>
                <a:gridCol w="530225"/>
                <a:gridCol w="530225"/>
                <a:gridCol w="530225"/>
                <a:gridCol w="530225"/>
                <a:gridCol w="1411287"/>
                <a:gridCol w="2906713"/>
              </a:tblGrid>
              <a:tr h="61159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Departamento</a:t>
                      </a:r>
                      <a:endParaRPr kumimoji="0" lang="es-MX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# municipios</a:t>
                      </a:r>
                      <a:endParaRPr kumimoji="0" lang="es-MX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Población en riesgo</a:t>
                      </a:r>
                      <a:endParaRPr kumimoji="0" lang="es-E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% de casos que aporta cada departamento</a:t>
                      </a:r>
                      <a:endParaRPr kumimoji="0" lang="es-E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4515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Año 2008</a:t>
                      </a:r>
                      <a:endParaRPr kumimoji="0" lang="es-MX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Año 2009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Año 2010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Año 2011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Año 2012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2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Antioquia</a:t>
                      </a:r>
                      <a:endParaRPr kumimoji="0" lang="es-MX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18</a:t>
                      </a:r>
                      <a:endParaRPr kumimoji="0" lang="es-MX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18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12</a:t>
                      </a:r>
                      <a:endParaRPr kumimoji="0" lang="es-MX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18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18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1.611.752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20.4%</a:t>
                      </a:r>
                      <a:endParaRPr kumimoji="0" lang="es-E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5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Meta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11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5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9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12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9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729.021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4%</a:t>
                      </a:r>
                      <a:endParaRPr kumimoji="0" lang="es-E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5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Guaviare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5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5</a:t>
                      </a:r>
                      <a:endParaRPr kumimoji="0" lang="es-MX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5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5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5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123.560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8%</a:t>
                      </a:r>
                      <a:endParaRPr kumimoji="0" lang="es-E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8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Chocó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21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21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13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15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15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410.116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15%</a:t>
                      </a:r>
                      <a:endParaRPr kumimoji="0" lang="es-E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9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Córdoba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4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4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4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6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4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719.581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10% (con 4 municipios)</a:t>
                      </a:r>
                      <a:endParaRPr kumimoji="0" lang="es-E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2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Nariño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10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10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10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10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10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309.006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11%</a:t>
                      </a:r>
                      <a:endParaRPr kumimoji="0" lang="es-E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2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Valle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1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1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1</a:t>
                      </a:r>
                      <a:endParaRPr kumimoji="0" lang="es-MX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1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1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271.401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5% con 1 municipio</a:t>
                      </a:r>
                      <a:endParaRPr kumimoji="0" lang="es-E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5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Caquetá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3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3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3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3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3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436.859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4%</a:t>
                      </a:r>
                      <a:endParaRPr kumimoji="0" lang="es-E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5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Cauca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2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2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2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2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2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65.426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3% con 2 municipios</a:t>
                      </a:r>
                      <a:endParaRPr kumimoji="0" lang="es-E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2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Putumayo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5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3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4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3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2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350.705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3%</a:t>
                      </a:r>
                      <a:endParaRPr kumimoji="0" lang="es-E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5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Total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80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72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63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75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69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5.027.427</a:t>
                      </a:r>
                      <a:endParaRPr kumimoji="0" lang="es-MX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Arial" charset="0"/>
                        </a:rPr>
                        <a:t>83.4%</a:t>
                      </a:r>
                      <a:endParaRPr kumimoji="0" lang="es-E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899592" y="5718448"/>
            <a:ext cx="76328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 smtClean="0"/>
              <a:t>Fuente: </a:t>
            </a:r>
            <a:r>
              <a:rPr lang="es-ES" sz="900" dirty="0"/>
              <a:t>S</a:t>
            </a:r>
            <a:r>
              <a:rPr lang="es-ES" sz="900" dirty="0" smtClean="0"/>
              <a:t>istema de vigilancia de Colombia. SIVIGILA. Instituto Nacional de Salud</a:t>
            </a:r>
            <a:endParaRPr lang="es-ES" sz="900" dirty="0"/>
          </a:p>
        </p:txBody>
      </p:sp>
    </p:spTree>
    <p:extLst>
      <p:ext uri="{BB962C8B-B14F-4D97-AF65-F5344CB8AC3E}">
        <p14:creationId xmlns:p14="http://schemas.microsoft.com/office/powerpoint/2010/main" val="3084461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014" y="6298214"/>
            <a:ext cx="2658985" cy="559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8683410"/>
              </p:ext>
            </p:extLst>
          </p:nvPr>
        </p:nvGraphicFramePr>
        <p:xfrm>
          <a:off x="539552" y="1340768"/>
          <a:ext cx="8280920" cy="4176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08" name="Documento" r:id="rId4" imgW="5741640" imgH="2770200" progId="Word.Document.12">
                  <p:link updateAutomatic="1"/>
                </p:oleObj>
              </mc:Choice>
              <mc:Fallback>
                <p:oleObj name="Documento" r:id="rId4" imgW="5741640" imgH="2770200" progId="Word.Document.12">
                  <p:link updateAutomatic="1"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340768"/>
                        <a:ext cx="8280920" cy="41764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683568" y="188640"/>
            <a:ext cx="78488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Cálculo de carga de enfermedad por malaria en Colombia, 2000- 2012</a:t>
            </a:r>
            <a:endParaRPr lang="es-ES" sz="2800" dirty="0"/>
          </a:p>
        </p:txBody>
      </p:sp>
      <p:sp>
        <p:nvSpPr>
          <p:cNvPr id="8" name="CuadroTexto 7"/>
          <p:cNvSpPr txBox="1"/>
          <p:nvPr/>
        </p:nvSpPr>
        <p:spPr>
          <a:xfrm>
            <a:off x="1403648" y="5651956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 smtClean="0"/>
              <a:t>Fuente: Porras A et al. Publicación sometida. Proyecto evaluación de estrategias de prevención y control de malaria. Fundación Santa Fe de Bogotá. 2013</a:t>
            </a:r>
            <a:endParaRPr lang="es-ES" sz="900" dirty="0"/>
          </a:p>
        </p:txBody>
      </p:sp>
    </p:spTree>
    <p:extLst>
      <p:ext uri="{BB962C8B-B14F-4D97-AF65-F5344CB8AC3E}">
        <p14:creationId xmlns:p14="http://schemas.microsoft.com/office/powerpoint/2010/main" val="699263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115616" y="5790456"/>
            <a:ext cx="76328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 smtClean="0"/>
              <a:t>Fuente: </a:t>
            </a:r>
            <a:r>
              <a:rPr lang="es-ES" sz="900" dirty="0"/>
              <a:t>S</a:t>
            </a:r>
            <a:r>
              <a:rPr lang="es-ES" sz="900" dirty="0" smtClean="0"/>
              <a:t>istema de vigilancia entomológica de Colombia. Instituto Nacional de Salud</a:t>
            </a:r>
            <a:endParaRPr lang="es-ES" sz="900" dirty="0"/>
          </a:p>
        </p:txBody>
      </p:sp>
      <p:sp>
        <p:nvSpPr>
          <p:cNvPr id="2" name="CuadroTexto 1"/>
          <p:cNvSpPr txBox="1"/>
          <p:nvPr/>
        </p:nvSpPr>
        <p:spPr>
          <a:xfrm>
            <a:off x="971600" y="260648"/>
            <a:ext cx="72728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Distribución de los vectores de malaria en Colombia, 2011</a:t>
            </a:r>
            <a:endParaRPr lang="es-ES" sz="2800" dirty="0"/>
          </a:p>
        </p:txBody>
      </p:sp>
      <p:grpSp>
        <p:nvGrpSpPr>
          <p:cNvPr id="6" name="Agrupar 5"/>
          <p:cNvGrpSpPr/>
          <p:nvPr/>
        </p:nvGrpSpPr>
        <p:grpSpPr>
          <a:xfrm>
            <a:off x="971600" y="1340768"/>
            <a:ext cx="7344816" cy="4248472"/>
            <a:chOff x="971600" y="1340768"/>
            <a:chExt cx="7344816" cy="4248472"/>
          </a:xfrm>
        </p:grpSpPr>
        <p:graphicFrame>
          <p:nvGraphicFramePr>
            <p:cNvPr id="3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60968716"/>
                </p:ext>
              </p:extLst>
            </p:nvPr>
          </p:nvGraphicFramePr>
          <p:xfrm>
            <a:off x="971600" y="1340768"/>
            <a:ext cx="7344816" cy="42484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954" name="Diapositiva" r:id="rId4" imgW="4510871" imgH="3428869" progId="PowerPoint.Show.8">
                    <p:embed/>
                  </p:oleObj>
                </mc:Choice>
                <mc:Fallback>
                  <p:oleObj name="Diapositiva" r:id="rId4" imgW="4510871" imgH="3428869" progId="PowerPoint.Show.8">
                    <p:embed/>
                    <p:pic>
                      <p:nvPicPr>
                        <p:cNvPr id="0" name="Picture 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71600" y="1340768"/>
                          <a:ext cx="7344816" cy="42484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CuadroTexto 4"/>
            <p:cNvSpPr txBox="1"/>
            <p:nvPr/>
          </p:nvSpPr>
          <p:spPr>
            <a:xfrm>
              <a:off x="1259632" y="1412776"/>
              <a:ext cx="6768752" cy="369332"/>
            </a:xfrm>
            <a:prstGeom prst="rect">
              <a:avLst/>
            </a:prstGeom>
            <a:solidFill>
              <a:srgbClr val="000090"/>
            </a:solidFill>
          </p:spPr>
          <p:txBody>
            <a:bodyPr wrap="square" rtlCol="0">
              <a:spAutoFit/>
            </a:bodyPr>
            <a:lstStyle/>
            <a:p>
              <a:endParaRPr lang="es-ES" dirty="0"/>
            </a:p>
          </p:txBody>
        </p:sp>
      </p:grpSp>
    </p:spTree>
    <p:extLst>
      <p:ext uri="{BB962C8B-B14F-4D97-AF65-F5344CB8AC3E}">
        <p14:creationId xmlns:p14="http://schemas.microsoft.com/office/powerpoint/2010/main" val="2945093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1331640" y="188640"/>
            <a:ext cx="66967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Municipios de riesgo de malaria en la costa pacífica Colombiana</a:t>
            </a:r>
            <a:endParaRPr lang="es-ES" sz="2800" dirty="0"/>
          </a:p>
        </p:txBody>
      </p:sp>
      <p:grpSp>
        <p:nvGrpSpPr>
          <p:cNvPr id="9" name="Agrupar 8"/>
          <p:cNvGrpSpPr/>
          <p:nvPr/>
        </p:nvGrpSpPr>
        <p:grpSpPr>
          <a:xfrm>
            <a:off x="395536" y="1268760"/>
            <a:ext cx="5976664" cy="4608512"/>
            <a:chOff x="539552" y="1196752"/>
            <a:chExt cx="8065393" cy="4608512"/>
          </a:xfrm>
        </p:grpSpPr>
        <p:graphicFrame>
          <p:nvGraphicFramePr>
            <p:cNvPr id="6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70590674"/>
                </p:ext>
              </p:extLst>
            </p:nvPr>
          </p:nvGraphicFramePr>
          <p:xfrm>
            <a:off x="611560" y="1268760"/>
            <a:ext cx="7993385" cy="4536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977" name="Diapositiva" r:id="rId4" imgW="4518787" imgH="3391015" progId="PowerPoint.Show.8">
                    <p:embed/>
                  </p:oleObj>
                </mc:Choice>
                <mc:Fallback>
                  <p:oleObj name="Diapositiva" r:id="rId4" imgW="4518787" imgH="3391015" progId="PowerPoint.Show.8">
                    <p:embed/>
                    <p:pic>
                      <p:nvPicPr>
                        <p:cNvPr id="0" name="Picture 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1560" y="1268760"/>
                          <a:ext cx="7993385" cy="45365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CuadroTexto 7"/>
            <p:cNvSpPr txBox="1"/>
            <p:nvPr/>
          </p:nvSpPr>
          <p:spPr>
            <a:xfrm>
              <a:off x="539552" y="1196752"/>
              <a:ext cx="7632848" cy="57606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s-ES" dirty="0"/>
            </a:p>
          </p:txBody>
        </p:sp>
      </p:grpSp>
      <p:pic>
        <p:nvPicPr>
          <p:cNvPr id="10" name="Picture 2" descr="paisaje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636912"/>
            <a:ext cx="1680746" cy="2038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06058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ura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6012160" cy="475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755576" y="188640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Municipios de riesgo de malaria en la región de Urabá, Bajo Cauca y Sinú, Colombia</a:t>
            </a:r>
            <a:endParaRPr lang="es-ES" sz="2800" dirty="0"/>
          </a:p>
        </p:txBody>
      </p:sp>
      <p:pic>
        <p:nvPicPr>
          <p:cNvPr id="6" name="Picture 2" descr="cordob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356992"/>
            <a:ext cx="2291747" cy="159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048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orinoqu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484784"/>
            <a:ext cx="5328592" cy="4323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303213" y="14922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s-ES"/>
          </a:p>
        </p:txBody>
      </p:sp>
      <p:sp>
        <p:nvSpPr>
          <p:cNvPr id="6" name="CuadroTexto 5"/>
          <p:cNvSpPr txBox="1"/>
          <p:nvPr/>
        </p:nvSpPr>
        <p:spPr>
          <a:xfrm>
            <a:off x="755576" y="188640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Municipios de riesgo de malaria en la región de Orinoquía, Colombia</a:t>
            </a:r>
            <a:endParaRPr lang="es-ES" sz="2800" dirty="0"/>
          </a:p>
        </p:txBody>
      </p:sp>
      <p:pic>
        <p:nvPicPr>
          <p:cNvPr id="7" name="Picture 4" descr="vich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212976"/>
            <a:ext cx="2651975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708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cent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" y="1340768"/>
            <a:ext cx="5864270" cy="4539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755576" y="188640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Municipios de riesgo de malaria en la región centro oriente, Colombia</a:t>
            </a:r>
            <a:endParaRPr lang="es-ES" sz="2800" dirty="0"/>
          </a:p>
        </p:txBody>
      </p:sp>
      <p:pic>
        <p:nvPicPr>
          <p:cNvPr id="7" name="Picture 2" descr="amazon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194" y="3429000"/>
            <a:ext cx="2555775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053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atlant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5616624" cy="4611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paisaje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068960"/>
            <a:ext cx="2771800" cy="1759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755576" y="188640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Municipios de riesgo de malaria en la región costa atlántica, Colombia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34298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7" t="76172" r="10645" b="15039"/>
          <a:stretch>
            <a:fillRect/>
          </a:stretch>
        </p:blipFill>
        <p:spPr bwMode="auto">
          <a:xfrm>
            <a:off x="2786063" y="6000750"/>
            <a:ext cx="6143625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7" t="76172" r="43604" b="15039"/>
          <a:stretch>
            <a:fillRect/>
          </a:stretch>
        </p:blipFill>
        <p:spPr bwMode="auto">
          <a:xfrm>
            <a:off x="0" y="6000750"/>
            <a:ext cx="2928938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" t="11111" r="4344" b="11108"/>
          <a:stretch>
            <a:fillRect/>
          </a:stretch>
        </p:blipFill>
        <p:spPr bwMode="auto">
          <a:xfrm>
            <a:off x="142875" y="6286500"/>
            <a:ext cx="134778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CuadroTexto 2"/>
          <p:cNvSpPr txBox="1">
            <a:spLocks noChangeArrowheads="1"/>
          </p:cNvSpPr>
          <p:nvPr/>
        </p:nvSpPr>
        <p:spPr bwMode="auto">
          <a:xfrm>
            <a:off x="539552" y="836613"/>
            <a:ext cx="8136904" cy="4832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es-ES" sz="2800" dirty="0"/>
              <a:t>Contenido</a:t>
            </a:r>
          </a:p>
          <a:p>
            <a:pPr algn="just" eaLnBrk="1" hangingPunct="1"/>
            <a:endParaRPr lang="es-ES" sz="2800" dirty="0"/>
          </a:p>
          <a:p>
            <a:pPr algn="just" eaLnBrk="1" hangingPunct="1">
              <a:buFontTx/>
              <a:buAutoNum type="arabicPeriod"/>
            </a:pPr>
            <a:r>
              <a:rPr lang="es-ES" sz="2800" dirty="0" smtClean="0"/>
              <a:t> Determinantes Sociales y ambientales</a:t>
            </a:r>
          </a:p>
          <a:p>
            <a:pPr algn="just" eaLnBrk="1" hangingPunct="1">
              <a:buFontTx/>
              <a:buAutoNum type="arabicPeriod"/>
            </a:pPr>
            <a:endParaRPr lang="es-ES" sz="2800" dirty="0"/>
          </a:p>
          <a:p>
            <a:pPr algn="just" eaLnBrk="1" hangingPunct="1">
              <a:buFontTx/>
              <a:buAutoNum type="arabicPeriod"/>
            </a:pPr>
            <a:r>
              <a:rPr lang="es-ES" sz="2800" dirty="0" smtClean="0"/>
              <a:t> Epidemiología de malaria en Colombia</a:t>
            </a:r>
          </a:p>
          <a:p>
            <a:pPr algn="just" eaLnBrk="1" hangingPunct="1">
              <a:buFontTx/>
              <a:buAutoNum type="arabicPeriod"/>
            </a:pPr>
            <a:endParaRPr lang="es-ES" sz="2800" dirty="0" smtClean="0"/>
          </a:p>
          <a:p>
            <a:pPr algn="just" eaLnBrk="1" hangingPunct="1">
              <a:buFontTx/>
              <a:buAutoNum type="arabicPeriod"/>
            </a:pPr>
            <a:r>
              <a:rPr lang="es-ES" sz="2800" dirty="0" smtClean="0"/>
              <a:t>Determinantes </a:t>
            </a:r>
            <a:r>
              <a:rPr lang="es-ES" sz="2800" dirty="0"/>
              <a:t>sociales y ambientales de malaria</a:t>
            </a:r>
          </a:p>
          <a:p>
            <a:pPr algn="just" eaLnBrk="1" hangingPunct="1">
              <a:buFontTx/>
              <a:buAutoNum type="arabicPeriod"/>
            </a:pPr>
            <a:endParaRPr lang="es-ES" sz="2800" dirty="0" smtClean="0"/>
          </a:p>
          <a:p>
            <a:pPr algn="just" eaLnBrk="1" hangingPunct="1">
              <a:buFontTx/>
              <a:buAutoNum type="arabicPeriod"/>
            </a:pPr>
            <a:r>
              <a:rPr lang="es-ES" sz="2800" dirty="0" smtClean="0"/>
              <a:t>Estudios relacionados con determinantes sociales y ambientales de malaria en Colombia</a:t>
            </a:r>
            <a:endParaRPr lang="es-E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7" t="76172" r="10645" b="15039"/>
          <a:stretch>
            <a:fillRect/>
          </a:stretch>
        </p:blipFill>
        <p:spPr bwMode="auto">
          <a:xfrm>
            <a:off x="2786063" y="6000750"/>
            <a:ext cx="6143625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7" t="76172" r="43604" b="15039"/>
          <a:stretch>
            <a:fillRect/>
          </a:stretch>
        </p:blipFill>
        <p:spPr bwMode="auto">
          <a:xfrm>
            <a:off x="0" y="6000750"/>
            <a:ext cx="2928938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" t="11111" r="4344" b="11108"/>
          <a:stretch>
            <a:fillRect/>
          </a:stretch>
        </p:blipFill>
        <p:spPr bwMode="auto">
          <a:xfrm>
            <a:off x="142875" y="6286500"/>
            <a:ext cx="134778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CuadroTexto 2"/>
          <p:cNvSpPr txBox="1">
            <a:spLocks noChangeArrowheads="1"/>
          </p:cNvSpPr>
          <p:nvPr/>
        </p:nvSpPr>
        <p:spPr bwMode="auto">
          <a:xfrm>
            <a:off x="1115616" y="2780928"/>
            <a:ext cx="712946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2800" dirty="0" smtClean="0"/>
              <a:t>3. Determinantes sociales y ambientales de malaria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2759833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680690985"/>
              </p:ext>
            </p:extLst>
          </p:nvPr>
        </p:nvGraphicFramePr>
        <p:xfrm>
          <a:off x="251520" y="836712"/>
          <a:ext cx="4536504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82170360"/>
              </p:ext>
            </p:extLst>
          </p:nvPr>
        </p:nvGraphicFramePr>
        <p:xfrm>
          <a:off x="4779418" y="1093192"/>
          <a:ext cx="396904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1907704" y="260648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Determinantes de malaria 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792501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7" t="76172" r="10645" b="15039"/>
          <a:stretch>
            <a:fillRect/>
          </a:stretch>
        </p:blipFill>
        <p:spPr bwMode="auto">
          <a:xfrm>
            <a:off x="2786063" y="6000750"/>
            <a:ext cx="6143625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7" t="76172" r="43604" b="15039"/>
          <a:stretch>
            <a:fillRect/>
          </a:stretch>
        </p:blipFill>
        <p:spPr bwMode="auto">
          <a:xfrm>
            <a:off x="0" y="6000750"/>
            <a:ext cx="2928938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" t="11111" r="4344" b="11108"/>
          <a:stretch>
            <a:fillRect/>
          </a:stretch>
        </p:blipFill>
        <p:spPr bwMode="auto">
          <a:xfrm>
            <a:off x="142875" y="6286500"/>
            <a:ext cx="134778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611560" y="5651956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00" dirty="0">
                <a:latin typeface="Helvetica"/>
              </a:rPr>
              <a:t>Fernando Llanos </a:t>
            </a:r>
            <a:r>
              <a:rPr lang="es-ES" sz="900" dirty="0" err="1">
                <a:latin typeface="Helvetica"/>
              </a:rPr>
              <a:t>Zavalaga</a:t>
            </a:r>
            <a:r>
              <a:rPr lang="es-ES" sz="900" dirty="0">
                <a:latin typeface="Helvetica"/>
              </a:rPr>
              <a:t>, Armando </a:t>
            </a:r>
            <a:r>
              <a:rPr lang="es-ES" sz="900" dirty="0" err="1">
                <a:latin typeface="Helvetica"/>
              </a:rPr>
              <a:t>Cotrina</a:t>
            </a:r>
            <a:r>
              <a:rPr lang="es-ES" sz="900" dirty="0">
                <a:latin typeface="Helvetica"/>
              </a:rPr>
              <a:t> R., Pilar Campana S. Factores asociados a la adherencia al tratamiento de Malaria en Piura y Tumbes - Perú Revista Peruana de Medicina Experimental y Salud Pública, vol. 18, núm. 4, julio-diciembre, 2001, pp. 63-70, Instituto Nacional de Salud </a:t>
            </a:r>
            <a:r>
              <a:rPr lang="es-ES" sz="900" dirty="0" err="1">
                <a:latin typeface="Helvetica"/>
              </a:rPr>
              <a:t>Peru</a:t>
            </a:r>
            <a:endParaRPr lang="es-ES" sz="9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764704"/>
            <a:ext cx="7416824" cy="4464496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907704" y="260648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Determinantes de malaria 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838893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7" t="76172" r="10645" b="15039"/>
          <a:stretch>
            <a:fillRect/>
          </a:stretch>
        </p:blipFill>
        <p:spPr bwMode="auto">
          <a:xfrm>
            <a:off x="2786063" y="6000750"/>
            <a:ext cx="6143625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7" t="76172" r="43604" b="15039"/>
          <a:stretch>
            <a:fillRect/>
          </a:stretch>
        </p:blipFill>
        <p:spPr bwMode="auto">
          <a:xfrm>
            <a:off x="0" y="6000750"/>
            <a:ext cx="2928938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" t="11111" r="4344" b="11108"/>
          <a:stretch>
            <a:fillRect/>
          </a:stretch>
        </p:blipFill>
        <p:spPr bwMode="auto">
          <a:xfrm>
            <a:off x="142875" y="6286500"/>
            <a:ext cx="134778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CuadroTexto 2"/>
          <p:cNvSpPr txBox="1">
            <a:spLocks noChangeArrowheads="1"/>
          </p:cNvSpPr>
          <p:nvPr/>
        </p:nvSpPr>
        <p:spPr bwMode="auto">
          <a:xfrm>
            <a:off x="1042988" y="2781300"/>
            <a:ext cx="712946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2800" dirty="0" smtClean="0"/>
              <a:t>4. Estudios relacionados </a:t>
            </a:r>
            <a:r>
              <a:rPr lang="es-ES" sz="2800" dirty="0"/>
              <a:t>con determinantes sociales y ambientales de </a:t>
            </a:r>
            <a:r>
              <a:rPr lang="es-ES" sz="2800" dirty="0" smtClean="0"/>
              <a:t>malaria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619876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300" y="1052736"/>
            <a:ext cx="5867400" cy="40132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043608" y="5590401"/>
            <a:ext cx="74168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00" b="1" dirty="0"/>
              <a:t>Relaciones entre la aparición de casos de malaria y el clima en Colombia</a:t>
            </a:r>
            <a:r>
              <a:rPr lang="es-ES" sz="1000" b="1" dirty="0" smtClean="0"/>
              <a:t>. </a:t>
            </a:r>
            <a:r>
              <a:rPr lang="es-ES" sz="1000" dirty="0" smtClean="0"/>
              <a:t>Por</a:t>
            </a:r>
            <a:r>
              <a:rPr lang="es-ES" sz="1000" dirty="0"/>
              <a:t>: Jairo Alberto García Giraldo Ingeniero Geógrafo, </a:t>
            </a:r>
            <a:r>
              <a:rPr lang="es-ES" sz="1000" dirty="0" err="1"/>
              <a:t>Msc</a:t>
            </a:r>
            <a:r>
              <a:rPr lang="es-ES" sz="1000" dirty="0"/>
              <a:t> en Meteorología.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907704" y="260648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Determinantes de malaria 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049481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7" t="76172" r="10645" b="15039"/>
          <a:stretch>
            <a:fillRect/>
          </a:stretch>
        </p:blipFill>
        <p:spPr bwMode="auto">
          <a:xfrm>
            <a:off x="2786063" y="6000750"/>
            <a:ext cx="6143625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7" t="76172" r="43604" b="15039"/>
          <a:stretch>
            <a:fillRect/>
          </a:stretch>
        </p:blipFill>
        <p:spPr bwMode="auto">
          <a:xfrm>
            <a:off x="0" y="6000750"/>
            <a:ext cx="2928938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" t="11111" r="4344" b="11108"/>
          <a:stretch>
            <a:fillRect/>
          </a:stretch>
        </p:blipFill>
        <p:spPr bwMode="auto">
          <a:xfrm>
            <a:off x="142875" y="6286500"/>
            <a:ext cx="134778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980728"/>
            <a:ext cx="5486400" cy="411416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ángulo 1"/>
          <p:cNvSpPr/>
          <p:nvPr/>
        </p:nvSpPr>
        <p:spPr>
          <a:xfrm>
            <a:off x="467544" y="5444207"/>
            <a:ext cx="7992888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050" i="1" dirty="0"/>
              <a:t>SITUACIÓN DE LA INVESTIGACIÓN EN MALARIA EN AMÉRICA LATINA Y EL CARIBE: REVISIÓN SISTEMÁTICA DE LA </a:t>
            </a:r>
            <a:r>
              <a:rPr lang="es-ES_tradnl" sz="1050" i="1" dirty="0" smtClean="0"/>
              <a:t>LITERATURA. </a:t>
            </a:r>
            <a:r>
              <a:rPr lang="es-ES_tradnl" sz="1050" dirty="0" smtClean="0"/>
              <a:t>Gabriel Carrasquilla, Laura Bernal, Luz </a:t>
            </a:r>
            <a:r>
              <a:rPr lang="es-ES_tradnl" sz="1050" dirty="0"/>
              <a:t>Helena </a:t>
            </a:r>
            <a:r>
              <a:rPr lang="es-ES_tradnl" sz="1050" dirty="0" smtClean="0"/>
              <a:t>Cano, María </a:t>
            </a:r>
            <a:r>
              <a:rPr lang="es-ES_tradnl" sz="1050" dirty="0"/>
              <a:t>Angélica </a:t>
            </a:r>
            <a:r>
              <a:rPr lang="es-ES_tradnl" sz="1050" dirty="0" smtClean="0"/>
              <a:t>Cendales, Juan </a:t>
            </a:r>
            <a:r>
              <a:rPr lang="es-ES_tradnl" sz="1050" dirty="0"/>
              <a:t>Pablo </a:t>
            </a:r>
            <a:r>
              <a:rPr lang="es-ES_tradnl" sz="1050" dirty="0" smtClean="0"/>
              <a:t>Pimentel</a:t>
            </a:r>
          </a:p>
          <a:p>
            <a:r>
              <a:rPr lang="es-ES_tradnl" sz="1050" i="1" dirty="0"/>
              <a:t>Elaborado </a:t>
            </a:r>
            <a:r>
              <a:rPr lang="es-ES_tradnl" sz="1050" i="1" dirty="0" smtClean="0"/>
              <a:t>para: </a:t>
            </a:r>
            <a:r>
              <a:rPr lang="es-ES_tradnl" sz="1050" dirty="0" smtClean="0"/>
              <a:t>Organización </a:t>
            </a:r>
            <a:r>
              <a:rPr lang="es-ES_tradnl" sz="1050" dirty="0"/>
              <a:t>Panamericana de Salud - </a:t>
            </a:r>
            <a:r>
              <a:rPr lang="es-ES_tradnl" sz="1050" dirty="0" smtClean="0"/>
              <a:t>OPS</a:t>
            </a:r>
            <a:endParaRPr lang="es-ES_tradnl" sz="1050" dirty="0"/>
          </a:p>
        </p:txBody>
      </p:sp>
      <p:sp>
        <p:nvSpPr>
          <p:cNvPr id="7" name="CuadroTexto 6"/>
          <p:cNvSpPr txBox="1"/>
          <p:nvPr/>
        </p:nvSpPr>
        <p:spPr>
          <a:xfrm>
            <a:off x="395536" y="44624"/>
            <a:ext cx="83529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Revisión sistemática de literatura para Determinantes de malaria 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488536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7" t="76172" r="10645" b="15039"/>
          <a:stretch>
            <a:fillRect/>
          </a:stretch>
        </p:blipFill>
        <p:spPr bwMode="auto">
          <a:xfrm>
            <a:off x="2786063" y="6000750"/>
            <a:ext cx="6143625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7" t="76172" r="43604" b="15039"/>
          <a:stretch>
            <a:fillRect/>
          </a:stretch>
        </p:blipFill>
        <p:spPr bwMode="auto">
          <a:xfrm>
            <a:off x="0" y="6000750"/>
            <a:ext cx="2928938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" t="11111" r="4344" b="11108"/>
          <a:stretch>
            <a:fillRect/>
          </a:stretch>
        </p:blipFill>
        <p:spPr bwMode="auto">
          <a:xfrm>
            <a:off x="142875" y="6286500"/>
            <a:ext cx="134778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467544" y="5444207"/>
            <a:ext cx="7992888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050" i="1" dirty="0"/>
              <a:t>SITUACIÓN DE LA INVESTIGACIÓN EN MALARIA EN AMÉRICA LATINA Y EL CARIBE: REVISIÓN SISTEMÁTICA DE LA </a:t>
            </a:r>
            <a:r>
              <a:rPr lang="es-ES_tradnl" sz="1050" i="1" dirty="0" smtClean="0"/>
              <a:t>LITERATURA. </a:t>
            </a:r>
            <a:r>
              <a:rPr lang="es-ES_tradnl" sz="1050" dirty="0" smtClean="0"/>
              <a:t>Gabriel Carrasquilla, Laura Bernal, Luz </a:t>
            </a:r>
            <a:r>
              <a:rPr lang="es-ES_tradnl" sz="1050" dirty="0"/>
              <a:t>Helena </a:t>
            </a:r>
            <a:r>
              <a:rPr lang="es-ES_tradnl" sz="1050" dirty="0" smtClean="0"/>
              <a:t>Cano, María </a:t>
            </a:r>
            <a:r>
              <a:rPr lang="es-ES_tradnl" sz="1050" dirty="0"/>
              <a:t>Angélica </a:t>
            </a:r>
            <a:r>
              <a:rPr lang="es-ES_tradnl" sz="1050" dirty="0" smtClean="0"/>
              <a:t>Cendales, Juan </a:t>
            </a:r>
            <a:r>
              <a:rPr lang="es-ES_tradnl" sz="1050" dirty="0"/>
              <a:t>Pablo </a:t>
            </a:r>
            <a:r>
              <a:rPr lang="es-ES_tradnl" sz="1050" dirty="0" smtClean="0"/>
              <a:t>Pimentel</a:t>
            </a:r>
          </a:p>
          <a:p>
            <a:r>
              <a:rPr lang="es-ES_tradnl" sz="1050" i="1" dirty="0"/>
              <a:t>Elaborado </a:t>
            </a:r>
            <a:r>
              <a:rPr lang="es-ES_tradnl" sz="1050" i="1" dirty="0" smtClean="0"/>
              <a:t>para: </a:t>
            </a:r>
            <a:r>
              <a:rPr lang="es-ES_tradnl" sz="1050" dirty="0" smtClean="0"/>
              <a:t>Organización </a:t>
            </a:r>
            <a:r>
              <a:rPr lang="es-ES_tradnl" sz="1050" dirty="0"/>
              <a:t>Panamericana de Salud - </a:t>
            </a:r>
            <a:r>
              <a:rPr lang="es-ES_tradnl" sz="1050" dirty="0" smtClean="0"/>
              <a:t>OPS</a:t>
            </a:r>
            <a:endParaRPr lang="es-ES_tradnl" sz="1050" dirty="0"/>
          </a:p>
        </p:txBody>
      </p:sp>
      <p:sp>
        <p:nvSpPr>
          <p:cNvPr id="7" name="CuadroTexto 6"/>
          <p:cNvSpPr txBox="1"/>
          <p:nvPr/>
        </p:nvSpPr>
        <p:spPr>
          <a:xfrm>
            <a:off x="395536" y="44624"/>
            <a:ext cx="83529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Revisión sistemática de literatura para Determinantes de malaria </a:t>
            </a:r>
            <a:endParaRPr lang="es-ES" sz="2800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009840736"/>
              </p:ext>
            </p:extLst>
          </p:nvPr>
        </p:nvGraphicFramePr>
        <p:xfrm>
          <a:off x="179512" y="1196752"/>
          <a:ext cx="882047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74445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7" t="76172" r="10645" b="15039"/>
          <a:stretch>
            <a:fillRect/>
          </a:stretch>
        </p:blipFill>
        <p:spPr bwMode="auto">
          <a:xfrm>
            <a:off x="2786063" y="6000750"/>
            <a:ext cx="6143625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7" t="76172" r="43604" b="15039"/>
          <a:stretch>
            <a:fillRect/>
          </a:stretch>
        </p:blipFill>
        <p:spPr bwMode="auto">
          <a:xfrm>
            <a:off x="0" y="6000750"/>
            <a:ext cx="2928938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" t="11111" r="4344" b="11108"/>
          <a:stretch>
            <a:fillRect/>
          </a:stretch>
        </p:blipFill>
        <p:spPr bwMode="auto">
          <a:xfrm>
            <a:off x="142875" y="6286500"/>
            <a:ext cx="134778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467544" y="5444207"/>
            <a:ext cx="7992888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050" i="1" dirty="0"/>
              <a:t>SITUACIÓN DE LA INVESTIGACIÓN EN MALARIA EN AMÉRICA LATINA Y EL CARIBE: REVISIÓN SISTEMÁTICA DE LA </a:t>
            </a:r>
            <a:r>
              <a:rPr lang="es-ES_tradnl" sz="1050" i="1" dirty="0" smtClean="0"/>
              <a:t>LITERATURA. </a:t>
            </a:r>
            <a:r>
              <a:rPr lang="es-ES_tradnl" sz="1050" dirty="0" smtClean="0"/>
              <a:t>Gabriel Carrasquilla, Laura Bernal, Luz </a:t>
            </a:r>
            <a:r>
              <a:rPr lang="es-ES_tradnl" sz="1050" dirty="0"/>
              <a:t>Helena </a:t>
            </a:r>
            <a:r>
              <a:rPr lang="es-ES_tradnl" sz="1050" dirty="0" smtClean="0"/>
              <a:t>Cano, María </a:t>
            </a:r>
            <a:r>
              <a:rPr lang="es-ES_tradnl" sz="1050" dirty="0"/>
              <a:t>Angélica </a:t>
            </a:r>
            <a:r>
              <a:rPr lang="es-ES_tradnl" sz="1050" dirty="0" smtClean="0"/>
              <a:t>Cendales, Juan </a:t>
            </a:r>
            <a:r>
              <a:rPr lang="es-ES_tradnl" sz="1050" dirty="0"/>
              <a:t>Pablo </a:t>
            </a:r>
            <a:r>
              <a:rPr lang="es-ES_tradnl" sz="1050" dirty="0" smtClean="0"/>
              <a:t>Pimentel</a:t>
            </a:r>
          </a:p>
          <a:p>
            <a:r>
              <a:rPr lang="es-ES_tradnl" sz="1050" i="1" dirty="0"/>
              <a:t>Elaborado </a:t>
            </a:r>
            <a:r>
              <a:rPr lang="es-ES_tradnl" sz="1050" i="1" dirty="0" smtClean="0"/>
              <a:t>para: </a:t>
            </a:r>
            <a:r>
              <a:rPr lang="es-ES_tradnl" sz="1050" dirty="0" smtClean="0"/>
              <a:t>Organización </a:t>
            </a:r>
            <a:r>
              <a:rPr lang="es-ES_tradnl" sz="1050" dirty="0"/>
              <a:t>Panamericana de Salud - </a:t>
            </a:r>
            <a:r>
              <a:rPr lang="es-ES_tradnl" sz="1050" dirty="0" smtClean="0"/>
              <a:t>OPS</a:t>
            </a:r>
            <a:endParaRPr lang="es-ES_tradnl" sz="1050" dirty="0"/>
          </a:p>
        </p:txBody>
      </p:sp>
      <p:sp>
        <p:nvSpPr>
          <p:cNvPr id="7" name="CuadroTexto 6"/>
          <p:cNvSpPr txBox="1"/>
          <p:nvPr/>
        </p:nvSpPr>
        <p:spPr>
          <a:xfrm>
            <a:off x="395536" y="44624"/>
            <a:ext cx="83529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Revisión sistemática de literatura para Determinantes de malaria </a:t>
            </a:r>
            <a:endParaRPr lang="es-ES" sz="2800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4165635230"/>
              </p:ext>
            </p:extLst>
          </p:nvPr>
        </p:nvGraphicFramePr>
        <p:xfrm>
          <a:off x="179512" y="1196752"/>
          <a:ext cx="882047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50228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7" t="76172" r="10645" b="15039"/>
          <a:stretch>
            <a:fillRect/>
          </a:stretch>
        </p:blipFill>
        <p:spPr bwMode="auto">
          <a:xfrm>
            <a:off x="2786063" y="6000750"/>
            <a:ext cx="6143625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7" t="76172" r="43604" b="15039"/>
          <a:stretch>
            <a:fillRect/>
          </a:stretch>
        </p:blipFill>
        <p:spPr bwMode="auto">
          <a:xfrm>
            <a:off x="0" y="6000750"/>
            <a:ext cx="2928938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" t="11111" r="4344" b="11108"/>
          <a:stretch>
            <a:fillRect/>
          </a:stretch>
        </p:blipFill>
        <p:spPr bwMode="auto">
          <a:xfrm>
            <a:off x="142875" y="6286500"/>
            <a:ext cx="134778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1340768"/>
            <a:ext cx="7632848" cy="367240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611560" y="5559623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b="1" dirty="0"/>
              <a:t>Borrero E, Carrasquilla G, Alexander N. </a:t>
            </a:r>
            <a:r>
              <a:rPr lang="es-ES" sz="1200" dirty="0"/>
              <a:t>Descentralización y reforma: ¿Cuál es su impacto sobre la incidencia de malaria en los municipios colombianos?. Biomédica. 2011;31(Sp. 4).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899592" y="260648"/>
            <a:ext cx="70567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Ejemplo: efecto de la descentralización en Colombia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031707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500" y="836712"/>
            <a:ext cx="4432300" cy="475252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95536" y="5682734"/>
            <a:ext cx="84249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00" dirty="0"/>
              <a:t>Sánchez Bonilla </a:t>
            </a:r>
            <a:r>
              <a:rPr lang="es-ES" sz="800" dirty="0" err="1"/>
              <a:t>Yendry</a:t>
            </a:r>
            <a:r>
              <a:rPr lang="es-ES" sz="800" dirty="0"/>
              <a:t>, Alejandro Chamizo García Horacio. Los determinantes socio-ambientales de la malaria en la localidad de </a:t>
            </a:r>
            <a:r>
              <a:rPr lang="es-ES" sz="800" dirty="0" err="1"/>
              <a:t>Matina</a:t>
            </a:r>
            <a:r>
              <a:rPr lang="es-ES" sz="800" dirty="0"/>
              <a:t> en Costa Rica. Rev. </a:t>
            </a:r>
            <a:r>
              <a:rPr lang="es-ES" sz="800" dirty="0" err="1"/>
              <a:t>costarric</a:t>
            </a:r>
            <a:r>
              <a:rPr lang="es-ES" sz="800" dirty="0"/>
              <a:t>. salud pública  [revista en la Internet]. 2012  Dic [citado  2014  Feb  11] ;  21(2): 50-57. Disponible en: http://</a:t>
            </a:r>
            <a:r>
              <a:rPr lang="es-ES" sz="800" dirty="0" err="1"/>
              <a:t>www.scielo.sa.cr</a:t>
            </a:r>
            <a:r>
              <a:rPr lang="es-ES" sz="800" dirty="0"/>
              <a:t>/</a:t>
            </a:r>
            <a:r>
              <a:rPr lang="es-ES" sz="800" dirty="0" err="1"/>
              <a:t>scielo.php?script</a:t>
            </a:r>
            <a:r>
              <a:rPr lang="es-ES" sz="800" dirty="0"/>
              <a:t>=</a:t>
            </a:r>
            <a:r>
              <a:rPr lang="es-ES" sz="800" dirty="0" err="1"/>
              <a:t>sci_arttext&amp;pid</a:t>
            </a:r>
            <a:r>
              <a:rPr lang="es-ES" sz="800" dirty="0"/>
              <a:t>=S1409-14292012000200002&amp;lng=es.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043608" y="-27384"/>
            <a:ext cx="70567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Ejemplo: determinantes socio ambientales en Costa Rica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764166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7" t="76172" r="10645" b="15039"/>
          <a:stretch>
            <a:fillRect/>
          </a:stretch>
        </p:blipFill>
        <p:spPr bwMode="auto">
          <a:xfrm>
            <a:off x="2786063" y="6000750"/>
            <a:ext cx="6143625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7" t="76172" r="43604" b="15039"/>
          <a:stretch>
            <a:fillRect/>
          </a:stretch>
        </p:blipFill>
        <p:spPr bwMode="auto">
          <a:xfrm>
            <a:off x="0" y="6000750"/>
            <a:ext cx="2928938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" t="11111" r="4344" b="11108"/>
          <a:stretch>
            <a:fillRect/>
          </a:stretch>
        </p:blipFill>
        <p:spPr bwMode="auto">
          <a:xfrm>
            <a:off x="142875" y="6286500"/>
            <a:ext cx="134778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CuadroTexto 2"/>
          <p:cNvSpPr txBox="1">
            <a:spLocks noChangeArrowheads="1"/>
          </p:cNvSpPr>
          <p:nvPr/>
        </p:nvSpPr>
        <p:spPr bwMode="auto">
          <a:xfrm>
            <a:off x="1042988" y="2781300"/>
            <a:ext cx="71294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" sz="2800" dirty="0" smtClean="0"/>
              <a:t>1. Determinantes Sociales y ambientales</a:t>
            </a:r>
            <a:endParaRPr lang="es-E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412776"/>
            <a:ext cx="8352928" cy="324036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043608" y="5559623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err="1" smtClean="0"/>
              <a:t>Mateus</a:t>
            </a:r>
            <a:r>
              <a:rPr lang="es-ES" sz="1200" dirty="0" smtClean="0"/>
              <a:t> JC. </a:t>
            </a:r>
            <a:r>
              <a:rPr lang="es-ES" sz="1200" dirty="0" err="1"/>
              <a:t>Carasquilla</a:t>
            </a:r>
            <a:r>
              <a:rPr lang="es-ES" sz="1200" dirty="0"/>
              <a:t> G. </a:t>
            </a:r>
            <a:r>
              <a:rPr lang="es-ES" sz="1200" dirty="0" err="1"/>
              <a:t>Predictors</a:t>
            </a:r>
            <a:r>
              <a:rPr lang="es-ES" sz="1200" dirty="0"/>
              <a:t> of local malaria </a:t>
            </a:r>
            <a:r>
              <a:rPr lang="es-ES" sz="1200" dirty="0" err="1"/>
              <a:t>outbreaks</a:t>
            </a:r>
            <a:r>
              <a:rPr lang="es-ES" sz="1200" dirty="0" smtClean="0"/>
              <a:t>: </a:t>
            </a:r>
            <a:r>
              <a:rPr lang="es-ES" sz="1200" dirty="0" err="1" smtClean="0"/>
              <a:t>an</a:t>
            </a:r>
            <a:r>
              <a:rPr lang="es-ES" sz="1200" dirty="0" smtClean="0"/>
              <a:t> </a:t>
            </a:r>
            <a:r>
              <a:rPr lang="es-ES" sz="1200" dirty="0" err="1"/>
              <a:t>approach</a:t>
            </a:r>
            <a:r>
              <a:rPr lang="es-ES" sz="1200" dirty="0"/>
              <a:t> </a:t>
            </a:r>
            <a:r>
              <a:rPr lang="es-ES" sz="1200" dirty="0" err="1"/>
              <a:t>to</a:t>
            </a:r>
            <a:r>
              <a:rPr lang="es-ES" sz="1200" dirty="0"/>
              <a:t> </a:t>
            </a:r>
            <a:r>
              <a:rPr lang="es-ES" sz="1200" dirty="0" err="1"/>
              <a:t>the</a:t>
            </a:r>
            <a:r>
              <a:rPr lang="es-ES" sz="1200" dirty="0"/>
              <a:t> </a:t>
            </a:r>
            <a:r>
              <a:rPr lang="es-ES" sz="1200" dirty="0" err="1"/>
              <a:t>development</a:t>
            </a:r>
            <a:r>
              <a:rPr lang="es-ES" sz="1200" dirty="0"/>
              <a:t> of </a:t>
            </a:r>
            <a:r>
              <a:rPr lang="es-ES" sz="1200" dirty="0" err="1"/>
              <a:t>an</a:t>
            </a:r>
            <a:r>
              <a:rPr lang="es-ES" sz="1200" dirty="0"/>
              <a:t> </a:t>
            </a:r>
            <a:r>
              <a:rPr lang="es-ES" sz="1200" dirty="0" err="1"/>
              <a:t>early</a:t>
            </a:r>
            <a:r>
              <a:rPr lang="es-ES" sz="1200" dirty="0"/>
              <a:t> </a:t>
            </a:r>
            <a:r>
              <a:rPr lang="es-ES" sz="1200" dirty="0" err="1"/>
              <a:t>warning</a:t>
            </a:r>
            <a:r>
              <a:rPr lang="es-ES" sz="1200" dirty="0"/>
              <a:t> </a:t>
            </a:r>
            <a:r>
              <a:rPr lang="es-ES" sz="1200" dirty="0" err="1"/>
              <a:t>system</a:t>
            </a:r>
            <a:r>
              <a:rPr lang="es-ES" sz="1200" dirty="0"/>
              <a:t> in </a:t>
            </a:r>
            <a:r>
              <a:rPr lang="es-ES" sz="1200" dirty="0" smtClean="0"/>
              <a:t>Colombia. </a:t>
            </a:r>
            <a:r>
              <a:rPr lang="es-ES" sz="1200" dirty="0" err="1" smtClean="0"/>
              <a:t>Mem</a:t>
            </a:r>
            <a:r>
              <a:rPr lang="es-ES" sz="1200" dirty="0" smtClean="0"/>
              <a:t> </a:t>
            </a:r>
            <a:r>
              <a:rPr lang="es-ES" sz="1200" dirty="0" err="1"/>
              <a:t>Inst</a:t>
            </a:r>
            <a:r>
              <a:rPr lang="es-ES" sz="1200" dirty="0"/>
              <a:t> Oswaldo Cruz, Rio de Janeiro, Vol. 106(</a:t>
            </a:r>
            <a:r>
              <a:rPr lang="es-ES" sz="1200" dirty="0" err="1"/>
              <a:t>Suppl</a:t>
            </a:r>
            <a:r>
              <a:rPr lang="es-ES" sz="1200" dirty="0"/>
              <a:t>. I), 2011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899592" y="260648"/>
            <a:ext cx="70567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Ejemplo: factores asociados a brotes en Colombia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4689687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7" r="22603" b="4651"/>
          <a:stretch>
            <a:fillRect/>
          </a:stretch>
        </p:blipFill>
        <p:spPr bwMode="auto">
          <a:xfrm>
            <a:off x="1295400" y="1628800"/>
            <a:ext cx="66294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0" y="5687670"/>
            <a:ext cx="8892480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0" hangingPunct="0"/>
            <a:r>
              <a:rPr lang="en-US" sz="8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Nieto T, Méndez F, </a:t>
            </a:r>
            <a:r>
              <a:rPr lang="en-US" sz="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Carrasquilla</a:t>
            </a:r>
            <a:r>
              <a:rPr lang="en-US" sz="8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 G. </a:t>
            </a:r>
            <a:r>
              <a:rPr lang="en-US" sz="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Knowled</a:t>
            </a:r>
            <a:r>
              <a:rPr lang="en-US" sz="8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, beliefs and practices relevant for malaria control in </a:t>
            </a:r>
            <a:r>
              <a:rPr lang="en-US" sz="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endemic urban </a:t>
            </a:r>
            <a:r>
              <a:rPr lang="en-US" sz="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área</a:t>
            </a:r>
            <a:r>
              <a:rPr lang="en-US" sz="8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 of the Colombian Pacific. </a:t>
            </a:r>
            <a:r>
              <a:rPr lang="es-CO" sz="8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Social Science &amp; Medicine. 49,5: 601 – 609.</a:t>
            </a:r>
            <a:r>
              <a:rPr lang="es-CO" sz="11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1431925" y="5013176"/>
            <a:ext cx="6432550" cy="654050"/>
          </a:xfrm>
          <a:prstGeom prst="rect">
            <a:avLst/>
          </a:prstGeom>
          <a:solidFill>
            <a:srgbClr val="FFFFFF"/>
          </a:solidFill>
          <a:ln w="12700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0" hangingPunct="0"/>
            <a:r>
              <a:rPr lang="es-CO" sz="1800" b="1" dirty="0">
                <a:solidFill>
                  <a:srgbClr val="003300"/>
                </a:solidFill>
              </a:rPr>
              <a:t>71% de las personas con sintomas en el mes anterior </a:t>
            </a:r>
          </a:p>
          <a:p>
            <a:pPr algn="ctr" eaLnBrk="0" hangingPunct="0"/>
            <a:r>
              <a:rPr lang="es-CO" sz="1800" b="1" dirty="0">
                <a:solidFill>
                  <a:srgbClr val="003300"/>
                </a:solidFill>
              </a:rPr>
              <a:t>se habian automedicado y 70% de ellas no habian terminado tto</a:t>
            </a:r>
            <a:endParaRPr lang="es-ES" sz="1800" b="1" dirty="0">
              <a:solidFill>
                <a:srgbClr val="003300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51520" y="116632"/>
            <a:ext cx="85689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Ejemplo: pensando en intervenciones efectivas en prevención y control. El mundo de la Malaria - Colombia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534943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5577273"/>
              </p:ext>
            </p:extLst>
          </p:nvPr>
        </p:nvGraphicFramePr>
        <p:xfrm>
          <a:off x="107950" y="1762323"/>
          <a:ext cx="8580438" cy="3034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Documento" r:id="rId4" imgW="8054640" imgH="4041000" progId="Word.Document.8">
                  <p:embed/>
                </p:oleObj>
              </mc:Choice>
              <mc:Fallback>
                <p:oleObj name="Documento" r:id="rId4" imgW="8054640" imgH="4041000" progId="Word.Document.8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" y="1762323"/>
                        <a:ext cx="8580438" cy="303482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251520" y="5301208"/>
            <a:ext cx="82076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0" hangingPunct="0"/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Méndez F,  </a:t>
            </a:r>
            <a:r>
              <a:rPr lang="en-US" sz="1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Carrasquilla</a:t>
            </a:r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 G, Muñoz A. Risk factors associated with malaria infection in a urban setting. </a:t>
            </a:r>
          </a:p>
          <a:p>
            <a:pPr eaLnBrk="0" hangingPunct="0"/>
            <a:r>
              <a:rPr lang="en-US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Transactions of the Royal Society of Tropical Medicine and Hygiene (2000) 94, 367-371.</a:t>
            </a:r>
            <a:r>
              <a:rPr lang="es-CO" sz="14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51520" y="116632"/>
            <a:ext cx="85689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Ejemplo: pensando en intervenciones efectivas en prevención y control. El mundo de la Malaria - Colombia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644702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0" y="1752600"/>
            <a:ext cx="9144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150000"/>
            </a:pPr>
            <a:endParaRPr lang="es-MX" sz="500">
              <a:solidFill>
                <a:srgbClr val="FFFF00"/>
              </a:solidFill>
              <a:latin typeface="Arial" charset="0"/>
            </a:endParaRPr>
          </a:p>
          <a:p>
            <a:pPr>
              <a:buSzPct val="150000"/>
            </a:pPr>
            <a:endParaRPr lang="es-MX" sz="500" b="1">
              <a:solidFill>
                <a:srgbClr val="FFFF66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2560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6654677"/>
              </p:ext>
            </p:extLst>
          </p:nvPr>
        </p:nvGraphicFramePr>
        <p:xfrm>
          <a:off x="323528" y="1484784"/>
          <a:ext cx="8377238" cy="454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356" name="Documento" r:id="rId4" imgW="8548560" imgH="5448960" progId="Word.Document.8">
                  <p:embed/>
                </p:oleObj>
              </mc:Choice>
              <mc:Fallback>
                <p:oleObj name="Documento" r:id="rId4" imgW="8548560" imgH="5448960" progId="Word.Document.8">
                  <p:embed/>
                  <p:pic>
                    <p:nvPicPr>
                      <p:cNvPr id="0" name="Picture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1484784"/>
                        <a:ext cx="8377238" cy="4540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251520" y="116632"/>
            <a:ext cx="85689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Ejemplo: pensando en intervenciones efectivas en prevención y control. El mundo de la Malaria - Colombia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863378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0" y="1752600"/>
            <a:ext cx="9144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150000"/>
            </a:pPr>
            <a:endParaRPr lang="es-MX" sz="500">
              <a:solidFill>
                <a:srgbClr val="FFFF00"/>
              </a:solidFill>
              <a:latin typeface="Arial" charset="0"/>
            </a:endParaRPr>
          </a:p>
          <a:p>
            <a:pPr>
              <a:buSzPct val="150000"/>
            </a:pPr>
            <a:endParaRPr lang="es-MX" sz="500" b="1">
              <a:solidFill>
                <a:srgbClr val="FFFF66"/>
              </a:solidFill>
              <a:latin typeface="Arial" charset="0"/>
              <a:cs typeface="Arial" charset="0"/>
            </a:endParaRP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1981200" y="6169025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762000" eaLnBrk="0" hangingPunct="0"/>
            <a:endParaRPr lang="es-ES" sz="120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17488" y="2041684"/>
            <a:ext cx="8915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762000" eaLnBrk="0" hangingPunct="0"/>
            <a:r>
              <a:rPr lang="es-ES_tradnl" sz="1400" b="1" dirty="0">
                <a:solidFill>
                  <a:schemeClr val="folHlink"/>
                </a:solidFill>
                <a:latin typeface="Arial" charset="0"/>
              </a:rPr>
              <a:t>    Razón Estandarizada de Morbilidad en Barrios del Programa y en los</a:t>
            </a:r>
          </a:p>
          <a:p>
            <a:pPr algn="ctr" defTabSz="762000" eaLnBrk="0" hangingPunct="0"/>
            <a:r>
              <a:rPr lang="es-ES_tradnl" sz="1400" b="1" dirty="0">
                <a:solidFill>
                  <a:schemeClr val="folHlink"/>
                </a:solidFill>
                <a:latin typeface="Arial" charset="0"/>
              </a:rPr>
              <a:t>    demás Barrios de Buenaventura. 1992-</a:t>
            </a:r>
            <a:r>
              <a:rPr lang="es-ES_tradnl" sz="1400" b="1" dirty="0" smtClean="0">
                <a:solidFill>
                  <a:schemeClr val="folHlink"/>
                </a:solidFill>
                <a:latin typeface="Arial" charset="0"/>
              </a:rPr>
              <a:t>1997</a:t>
            </a:r>
            <a:endParaRPr lang="es-ES" sz="1400" b="1" dirty="0">
              <a:solidFill>
                <a:schemeClr val="folHlink"/>
              </a:solidFill>
              <a:latin typeface="Arial" charset="0"/>
            </a:endParaRPr>
          </a:p>
        </p:txBody>
      </p:sp>
      <p:graphicFrame>
        <p:nvGraphicFramePr>
          <p:cNvPr id="2" name="Object 8">
            <a:hlinkClick r:id="" action="ppaction://ole?verb=0"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9420914"/>
              </p:ext>
            </p:extLst>
          </p:nvPr>
        </p:nvGraphicFramePr>
        <p:xfrm>
          <a:off x="971600" y="1628800"/>
          <a:ext cx="7388225" cy="416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608989" y="5301208"/>
            <a:ext cx="591533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0" hangingPunct="0"/>
            <a:r>
              <a:rPr lang="en-US" sz="10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Méndez F,  </a:t>
            </a:r>
            <a:r>
              <a:rPr lang="en-US" sz="1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Carrasquilla</a:t>
            </a:r>
            <a:r>
              <a:rPr lang="en-US" sz="10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 G, Muñoz A. Risk factors associated with malaria infection in a urban setting. </a:t>
            </a:r>
          </a:p>
          <a:p>
            <a:pPr eaLnBrk="0" hangingPunct="0"/>
            <a:r>
              <a:rPr lang="en-US" sz="10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Transactions of the Royal Society of Tropical Medicine and Hygiene (2000) 94, 367-371.</a:t>
            </a:r>
            <a:r>
              <a:rPr lang="es-CO" sz="10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395536" y="99789"/>
            <a:ext cx="85689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Ejemplo: pensando en intervenciones efectivas en prevención y control. El mundo de la Malaria - Colombia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992264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0" y="1752600"/>
            <a:ext cx="9144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150000"/>
            </a:pPr>
            <a:endParaRPr lang="es-MX" sz="500">
              <a:solidFill>
                <a:srgbClr val="FFFF00"/>
              </a:solidFill>
              <a:latin typeface="Arial" charset="0"/>
            </a:endParaRPr>
          </a:p>
          <a:p>
            <a:pPr>
              <a:buSzPct val="150000"/>
            </a:pPr>
            <a:endParaRPr lang="es-MX" sz="500" b="1">
              <a:solidFill>
                <a:srgbClr val="FFFF66"/>
              </a:solidFill>
              <a:latin typeface="Arial" charset="0"/>
              <a:cs typeface="Arial" charset="0"/>
            </a:endParaRP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1981200" y="6169025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762000" eaLnBrk="0" hangingPunct="0"/>
            <a:endParaRPr lang="es-ES" sz="120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2057400"/>
            <a:ext cx="8915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762000" eaLnBrk="0" hangingPunct="0"/>
            <a:r>
              <a:rPr lang="es-ES_tradnl" sz="2000" b="1">
                <a:solidFill>
                  <a:schemeClr val="folHlink"/>
                </a:solidFill>
                <a:latin typeface="Arial" charset="0"/>
              </a:rPr>
              <a:t>     </a:t>
            </a:r>
            <a:endParaRPr lang="es-ES" sz="2000" b="1">
              <a:solidFill>
                <a:schemeClr val="folHlink"/>
              </a:solidFill>
              <a:latin typeface="Arial" charset="0"/>
            </a:endParaRPr>
          </a:p>
        </p:txBody>
      </p:sp>
      <p:graphicFrame>
        <p:nvGraphicFramePr>
          <p:cNvPr id="29704" name="Group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75644"/>
              </p:ext>
            </p:extLst>
          </p:nvPr>
        </p:nvGraphicFramePr>
        <p:xfrm>
          <a:off x="304800" y="1752601"/>
          <a:ext cx="8534400" cy="1432559"/>
        </p:xfrm>
        <a:graphic>
          <a:graphicData uri="http://schemas.openxmlformats.org/drawingml/2006/table">
            <a:tbl>
              <a:tblPr/>
              <a:tblGrid>
                <a:gridCol w="914400"/>
                <a:gridCol w="2438400"/>
                <a:gridCol w="3352800"/>
                <a:gridCol w="1828800"/>
              </a:tblGrid>
              <a:tr h="2678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Zona</a:t>
                      </a:r>
                      <a:endParaRPr kumimoji="0" lang="es-E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Costo institucional </a:t>
                      </a:r>
                      <a:r>
                        <a:rPr kumimoji="0" lang="es-ES_tradnl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2 </a:t>
                      </a:r>
                      <a:r>
                        <a:rPr kumimoji="0" lang="es-ES_tradn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por cada 10.000 hab.</a:t>
                      </a:r>
                      <a:endParaRPr kumimoji="0" lang="es-E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Casos evitados por cada 10.000 hab ( </a:t>
                      </a:r>
                      <a:r>
                        <a:rPr kumimoji="0" lang="es-CO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IC</a:t>
                      </a:r>
                      <a:r>
                        <a:rPr kumimoji="0" lang="es-CO" sz="1400" b="1" i="0" u="none" strike="noStrike" cap="none" normalizeH="0" baseline="-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95% </a:t>
                      </a:r>
                      <a:r>
                        <a:rPr kumimoji="0" lang="es-CO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)</a:t>
                      </a:r>
                      <a:endParaRPr kumimoji="0" lang="es-E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Razón costo-efectividad</a:t>
                      </a:r>
                      <a:endParaRPr kumimoji="0" lang="es-E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7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ZI</a:t>
                      </a:r>
                      <a:endParaRPr kumimoji="0" lang="es-E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34’809.482</a:t>
                      </a:r>
                      <a:endParaRPr kumimoji="0" lang="es-E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264.6    </a:t>
                      </a:r>
                      <a:r>
                        <a:rPr kumimoji="0" lang="es-CO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( 275.13 -- 254.05 )</a:t>
                      </a:r>
                      <a:r>
                        <a:rPr kumimoji="0" lang="es-CO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 </a:t>
                      </a:r>
                      <a:endParaRPr kumimoji="0" lang="es-E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131.550</a:t>
                      </a:r>
                      <a:endParaRPr kumimoji="0" lang="es-E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09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ZNI</a:t>
                      </a:r>
                      <a:endParaRPr kumimoji="0" lang="es-E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5’374.512</a:t>
                      </a:r>
                      <a:endParaRPr kumimoji="0" lang="es-E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12.9    </a:t>
                      </a:r>
                      <a:r>
                        <a:rPr kumimoji="0" lang="es-CO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 - 6.03 -- 31.81 )</a:t>
                      </a:r>
                      <a:r>
                        <a:rPr kumimoji="0" lang="es-CO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 </a:t>
                      </a:r>
                      <a:endParaRPr kumimoji="0" lang="es-E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417.276</a:t>
                      </a:r>
                      <a:endParaRPr kumimoji="0" lang="es-E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729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Costo-efectividad incremental por cada 10.000 habitantes</a:t>
                      </a:r>
                      <a:endParaRPr kumimoji="0" lang="es-E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116.931</a:t>
                      </a:r>
                      <a:endParaRPr kumimoji="0" lang="es-E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729" name="Group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4581867"/>
              </p:ext>
            </p:extLst>
          </p:nvPr>
        </p:nvGraphicFramePr>
        <p:xfrm>
          <a:off x="990600" y="3933057"/>
          <a:ext cx="7086600" cy="919830"/>
        </p:xfrm>
        <a:graphic>
          <a:graphicData uri="http://schemas.openxmlformats.org/drawingml/2006/table">
            <a:tbl>
              <a:tblPr/>
              <a:tblGrid>
                <a:gridCol w="1143000"/>
                <a:gridCol w="3048000"/>
                <a:gridCol w="2895600"/>
              </a:tblGrid>
              <a:tr h="327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Zona</a:t>
                      </a:r>
                      <a:endParaRPr kumimoji="0" lang="es-ES" sz="1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Promedio </a:t>
                      </a:r>
                      <a:r>
                        <a:rPr kumimoji="0" lang="es-ES_tradnl" sz="12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2 </a:t>
                      </a:r>
                      <a:endParaRPr kumimoji="0" lang="es-ES" sz="1200" b="1" i="0" u="none" strike="noStrike" cap="none" normalizeH="0" baseline="30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IC</a:t>
                      </a:r>
                      <a:r>
                        <a:rPr kumimoji="0" lang="es-CO" sz="1200" b="1" i="0" u="none" strike="noStrike" cap="none" normalizeH="0" baseline="-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95%</a:t>
                      </a:r>
                      <a:endParaRPr kumimoji="0" lang="es-ES" sz="1200" b="1" i="0" u="none" strike="noStrike" cap="none" normalizeH="0" baseline="-30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ZI</a:t>
                      </a:r>
                      <a:endParaRPr kumimoji="0" lang="es-ES" sz="1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73.454,9</a:t>
                      </a:r>
                      <a:endParaRPr kumimoji="0" lang="es-ES" sz="1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( 65.131,37 – 81.778,50 )</a:t>
                      </a:r>
                      <a:endParaRPr kumimoji="0" lang="es-ES" sz="1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85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ZNI</a:t>
                      </a:r>
                      <a:endParaRPr kumimoji="0" lang="es-ES" sz="1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99.135,9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( 88.014,76 – 110.257,09 )</a:t>
                      </a:r>
                      <a:endParaRPr kumimoji="0" lang="es-E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748" name="Text Box 52"/>
          <p:cNvSpPr txBox="1">
            <a:spLocks noChangeArrowheads="1"/>
          </p:cNvSpPr>
          <p:nvPr/>
        </p:nvSpPr>
        <p:spPr bwMode="auto">
          <a:xfrm>
            <a:off x="533400" y="3429000"/>
            <a:ext cx="83820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s-ES_tradnl" sz="1400" b="1">
                <a:solidFill>
                  <a:srgbClr val="000000"/>
                </a:solidFill>
                <a:latin typeface="Arial" charset="0"/>
              </a:rPr>
              <a:t>Cuadro 2. Costo  familiar promedio por caso de malaria según zona</a:t>
            </a:r>
            <a:endParaRPr lang="es-ES" sz="14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9749" name="Text Box 53"/>
          <p:cNvSpPr txBox="1">
            <a:spLocks noChangeArrowheads="1"/>
          </p:cNvSpPr>
          <p:nvPr/>
        </p:nvSpPr>
        <p:spPr bwMode="auto">
          <a:xfrm>
            <a:off x="323528" y="4869160"/>
            <a:ext cx="8686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just"/>
            <a:r>
              <a:rPr lang="es-ES_tradnl" sz="1800" b="1" baseline="30000" dirty="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s-ES_tradnl" sz="1200" b="1" dirty="0">
                <a:solidFill>
                  <a:srgbClr val="000000"/>
                </a:solidFill>
                <a:latin typeface="Arial" charset="0"/>
              </a:rPr>
              <a:t> Los costos están expresados en pesos de 1998.</a:t>
            </a:r>
          </a:p>
        </p:txBody>
      </p:sp>
      <p:sp>
        <p:nvSpPr>
          <p:cNvPr id="29752" name="Text Box 56"/>
          <p:cNvSpPr txBox="1">
            <a:spLocks noChangeArrowheads="1"/>
          </p:cNvSpPr>
          <p:nvPr/>
        </p:nvSpPr>
        <p:spPr bwMode="auto">
          <a:xfrm>
            <a:off x="228600" y="5229200"/>
            <a:ext cx="8519864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0" hangingPunct="0"/>
            <a:r>
              <a:rPr lang="es-CO" sz="9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Girón SL,  Mateus JC, Evaluación Económica de dos estrategia de intervención para el </a:t>
            </a:r>
            <a:r>
              <a:rPr lang="es-CO" sz="9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control  </a:t>
            </a:r>
            <a:r>
              <a:rPr lang="es-CO" sz="9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malaria</a:t>
            </a:r>
            <a:r>
              <a:rPr lang="es-MX" sz="9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 </a:t>
            </a:r>
            <a:r>
              <a:rPr lang="es-CO" sz="9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 el área urbana de Buenaventura. Reporte Final. Fundación FES – Secretaría </a:t>
            </a:r>
            <a:r>
              <a:rPr lang="es-CO" sz="9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Departamental de </a:t>
            </a:r>
            <a:r>
              <a:rPr lang="es-CO" sz="9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Salud. Febrero 2002.</a:t>
            </a:r>
          </a:p>
          <a:p>
            <a:pPr eaLnBrk="0" hangingPunct="0"/>
            <a:endParaRPr lang="es-CO" sz="900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251520" y="116632"/>
            <a:ext cx="85689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Ejemplo: pensando en intervenciones efectivas en prevención y control. El mundo de la Malaria - Colombia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542021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457200" y="989856"/>
            <a:ext cx="8229600" cy="1143000"/>
          </a:xfrm>
        </p:spPr>
        <p:txBody>
          <a:bodyPr/>
          <a:lstStyle/>
          <a:p>
            <a:r>
              <a:rPr lang="es-CO" sz="3200" dirty="0" smtClean="0">
                <a:latin typeface="Garamond" charset="0"/>
              </a:rPr>
              <a:t>Modelos multinivel</a:t>
            </a:r>
            <a:endParaRPr lang="es-CO" sz="3200" dirty="0">
              <a:latin typeface="Garamond" charset="0"/>
            </a:endParaRP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237931"/>
          </a:xfrm>
        </p:spPr>
        <p:txBody>
          <a:bodyPr/>
          <a:lstStyle/>
          <a:p>
            <a:endParaRPr lang="es-CO" sz="2000" dirty="0" smtClean="0">
              <a:latin typeface="Verdana" charset="0"/>
            </a:endParaRPr>
          </a:p>
          <a:p>
            <a:pPr marL="0" indent="0">
              <a:buNone/>
            </a:pPr>
            <a:r>
              <a:rPr lang="es-CO" sz="2000" dirty="0" smtClean="0">
                <a:latin typeface="Verdana" charset="0"/>
              </a:rPr>
              <a:t>El </a:t>
            </a:r>
            <a:r>
              <a:rPr lang="es-CO" sz="2000" dirty="0">
                <a:latin typeface="Verdana" charset="0"/>
              </a:rPr>
              <a:t>caso más simple, dos niveles: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11188" y="4293096"/>
            <a:ext cx="2592387" cy="1081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014" y="6298214"/>
            <a:ext cx="2658985" cy="559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333673"/>
            <a:ext cx="6485015" cy="524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Agrupar 2"/>
          <p:cNvGrpSpPr/>
          <p:nvPr/>
        </p:nvGrpSpPr>
        <p:grpSpPr>
          <a:xfrm>
            <a:off x="611188" y="2132856"/>
            <a:ext cx="8064500" cy="3705285"/>
            <a:chOff x="611188" y="2563813"/>
            <a:chExt cx="8064500" cy="3705285"/>
          </a:xfrm>
        </p:grpSpPr>
        <p:sp>
          <p:nvSpPr>
            <p:cNvPr id="4" name="Rounded Rectangle 3"/>
            <p:cNvSpPr/>
            <p:nvPr/>
          </p:nvSpPr>
          <p:spPr>
            <a:xfrm>
              <a:off x="3348038" y="3213100"/>
              <a:ext cx="2592387" cy="10795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CO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355975" y="4724400"/>
              <a:ext cx="2592388" cy="108108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CO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6084888" y="4724400"/>
              <a:ext cx="2590800" cy="108108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CO"/>
            </a:p>
          </p:txBody>
        </p:sp>
        <p:sp>
          <p:nvSpPr>
            <p:cNvPr id="29704" name="TextBox 10"/>
            <p:cNvSpPr txBox="1">
              <a:spLocks noChangeArrowheads="1"/>
            </p:cNvSpPr>
            <p:nvPr/>
          </p:nvSpPr>
          <p:spPr bwMode="auto">
            <a:xfrm>
              <a:off x="3419475" y="3216275"/>
              <a:ext cx="2520950" cy="1076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CO" sz="3200"/>
                <a:t>Población total</a:t>
              </a:r>
            </a:p>
          </p:txBody>
        </p:sp>
        <p:cxnSp>
          <p:nvCxnSpPr>
            <p:cNvPr id="12" name="Elbow Connector 11"/>
            <p:cNvCxnSpPr>
              <a:stCxn id="4" idx="2"/>
              <a:endCxn id="5" idx="0"/>
            </p:cNvCxnSpPr>
            <p:nvPr/>
          </p:nvCxnSpPr>
          <p:spPr>
            <a:xfrm rot="5400000">
              <a:off x="3060081" y="3139901"/>
              <a:ext cx="431453" cy="2736850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Elbow Connector 12"/>
            <p:cNvCxnSpPr>
              <a:stCxn id="4" idx="2"/>
              <a:endCxn id="7" idx="0"/>
            </p:cNvCxnSpPr>
            <p:nvPr/>
          </p:nvCxnSpPr>
          <p:spPr>
            <a:xfrm rot="16200000" flipH="1">
              <a:off x="5795963" y="3140075"/>
              <a:ext cx="431800" cy="2736850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Elbow Connector 13"/>
            <p:cNvCxnSpPr>
              <a:stCxn id="4" idx="2"/>
              <a:endCxn id="6" idx="0"/>
            </p:cNvCxnSpPr>
            <p:nvPr/>
          </p:nvCxnSpPr>
          <p:spPr>
            <a:xfrm rot="16200000" flipH="1">
              <a:off x="4432301" y="4503737"/>
              <a:ext cx="431800" cy="9525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708" name="Picture 8" descr="MCj03436070000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54" t="5762" r="33954" b="5762"/>
            <a:stretch>
              <a:fillRect/>
            </a:stretch>
          </p:blipFill>
          <p:spPr bwMode="auto">
            <a:xfrm>
              <a:off x="1470025" y="4868863"/>
              <a:ext cx="293688" cy="86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09" name="Picture 13" descr="MCj03436070000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54" t="5762" r="33954" b="5762"/>
            <a:stretch>
              <a:fillRect/>
            </a:stretch>
          </p:blipFill>
          <p:spPr bwMode="auto">
            <a:xfrm>
              <a:off x="900113" y="4868863"/>
              <a:ext cx="292100" cy="86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0" name="Picture 8" descr="MCj03436070000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54" t="5762" r="33954" b="5762"/>
            <a:stretch>
              <a:fillRect/>
            </a:stretch>
          </p:blipFill>
          <p:spPr bwMode="auto">
            <a:xfrm>
              <a:off x="2622550" y="4868863"/>
              <a:ext cx="293688" cy="86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1" name="Picture 13" descr="MCj03436070000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54" t="5762" r="33954" b="5762"/>
            <a:stretch>
              <a:fillRect/>
            </a:stretch>
          </p:blipFill>
          <p:spPr bwMode="auto">
            <a:xfrm>
              <a:off x="2051050" y="4868863"/>
              <a:ext cx="293688" cy="86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2" name="Picture 8" descr="MCj03436070000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54" t="5762" r="33954" b="5762"/>
            <a:stretch>
              <a:fillRect/>
            </a:stretch>
          </p:blipFill>
          <p:spPr bwMode="auto">
            <a:xfrm>
              <a:off x="4206875" y="4868863"/>
              <a:ext cx="293688" cy="86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3" name="Picture 13" descr="MCj03436070000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54" t="5762" r="33954" b="5762"/>
            <a:stretch>
              <a:fillRect/>
            </a:stretch>
          </p:blipFill>
          <p:spPr bwMode="auto">
            <a:xfrm>
              <a:off x="3635375" y="4868863"/>
              <a:ext cx="293688" cy="86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4" name="Picture 8" descr="MCj03436070000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54" t="5762" r="33954" b="5762"/>
            <a:stretch>
              <a:fillRect/>
            </a:stretch>
          </p:blipFill>
          <p:spPr bwMode="auto">
            <a:xfrm>
              <a:off x="5359400" y="4868863"/>
              <a:ext cx="292100" cy="86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5" name="Picture 13" descr="MCj03436070000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54" t="5762" r="33954" b="5762"/>
            <a:stretch>
              <a:fillRect/>
            </a:stretch>
          </p:blipFill>
          <p:spPr bwMode="auto">
            <a:xfrm>
              <a:off x="4787900" y="4868863"/>
              <a:ext cx="293688" cy="86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6" name="Picture 8" descr="MCj03436070000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54" t="5762" r="33954" b="5762"/>
            <a:stretch>
              <a:fillRect/>
            </a:stretch>
          </p:blipFill>
          <p:spPr bwMode="auto">
            <a:xfrm>
              <a:off x="6943725" y="4868863"/>
              <a:ext cx="292100" cy="86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7" name="Picture 13" descr="MCj03436070000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54" t="5762" r="33954" b="5762"/>
            <a:stretch>
              <a:fillRect/>
            </a:stretch>
          </p:blipFill>
          <p:spPr bwMode="auto">
            <a:xfrm>
              <a:off x="6372225" y="4868863"/>
              <a:ext cx="293688" cy="86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8" name="Picture 8" descr="MCj03436070000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54" t="5762" r="33954" b="5762"/>
            <a:stretch>
              <a:fillRect/>
            </a:stretch>
          </p:blipFill>
          <p:spPr bwMode="auto">
            <a:xfrm>
              <a:off x="8096250" y="4868863"/>
              <a:ext cx="292100" cy="86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9" name="Picture 13" descr="MCj03436070000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54" t="5762" r="33954" b="5762"/>
            <a:stretch>
              <a:fillRect/>
            </a:stretch>
          </p:blipFill>
          <p:spPr bwMode="auto">
            <a:xfrm>
              <a:off x="7524750" y="4868863"/>
              <a:ext cx="292100" cy="86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TextBox 26"/>
            <p:cNvSpPr txBox="1">
              <a:spLocks noChangeArrowheads="1"/>
            </p:cNvSpPr>
            <p:nvPr/>
          </p:nvSpPr>
          <p:spPr bwMode="auto">
            <a:xfrm>
              <a:off x="611188" y="5868988"/>
              <a:ext cx="25209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CO" sz="2000" dirty="0"/>
                <a:t>Grupo j=1</a:t>
              </a:r>
            </a:p>
          </p:txBody>
        </p:sp>
        <p:sp>
          <p:nvSpPr>
            <p:cNvPr id="28" name="TextBox 27"/>
            <p:cNvSpPr txBox="1">
              <a:spLocks noChangeArrowheads="1"/>
            </p:cNvSpPr>
            <p:nvPr/>
          </p:nvSpPr>
          <p:spPr bwMode="auto">
            <a:xfrm>
              <a:off x="3419475" y="5848350"/>
              <a:ext cx="25209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CO" sz="2000" dirty="0"/>
                <a:t>Grupo j=2</a:t>
              </a:r>
            </a:p>
          </p:txBody>
        </p:sp>
        <p:sp>
          <p:nvSpPr>
            <p:cNvPr id="29" name="TextBox 28"/>
            <p:cNvSpPr txBox="1">
              <a:spLocks noChangeArrowheads="1"/>
            </p:cNvSpPr>
            <p:nvPr/>
          </p:nvSpPr>
          <p:spPr bwMode="auto">
            <a:xfrm>
              <a:off x="6154738" y="5848350"/>
              <a:ext cx="25209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CO" sz="2000" dirty="0"/>
                <a:t>Grupo j=3</a:t>
              </a:r>
            </a:p>
          </p:txBody>
        </p:sp>
        <p:sp>
          <p:nvSpPr>
            <p:cNvPr id="30" name="TextBox 29"/>
            <p:cNvSpPr txBox="1">
              <a:spLocks noChangeArrowheads="1"/>
            </p:cNvSpPr>
            <p:nvPr/>
          </p:nvSpPr>
          <p:spPr bwMode="auto">
            <a:xfrm rot="-5400000">
              <a:off x="-233362" y="3624263"/>
              <a:ext cx="252095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CO" sz="2000"/>
                <a:t>Individuo i=1</a:t>
              </a:r>
            </a:p>
          </p:txBody>
        </p:sp>
        <p:sp>
          <p:nvSpPr>
            <p:cNvPr id="31" name="TextBox 30"/>
            <p:cNvSpPr txBox="1">
              <a:spLocks noChangeArrowheads="1"/>
            </p:cNvSpPr>
            <p:nvPr/>
          </p:nvSpPr>
          <p:spPr bwMode="auto">
            <a:xfrm rot="-5400000">
              <a:off x="342900" y="3624263"/>
              <a:ext cx="252095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CO" sz="2000"/>
                <a:t>Individuo i=2</a:t>
              </a:r>
            </a:p>
          </p:txBody>
        </p:sp>
        <p:sp>
          <p:nvSpPr>
            <p:cNvPr id="32" name="TextBox 31"/>
            <p:cNvSpPr txBox="1">
              <a:spLocks noChangeArrowheads="1"/>
            </p:cNvSpPr>
            <p:nvPr/>
          </p:nvSpPr>
          <p:spPr bwMode="auto">
            <a:xfrm rot="-5400000">
              <a:off x="950913" y="3625850"/>
              <a:ext cx="252095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CO" sz="2000"/>
                <a:t>Individuo i=3</a:t>
              </a:r>
            </a:p>
          </p:txBody>
        </p:sp>
        <p:sp>
          <p:nvSpPr>
            <p:cNvPr id="33" name="TextBox 32"/>
            <p:cNvSpPr txBox="1">
              <a:spLocks noChangeArrowheads="1"/>
            </p:cNvSpPr>
            <p:nvPr/>
          </p:nvSpPr>
          <p:spPr bwMode="auto">
            <a:xfrm rot="-5400000">
              <a:off x="1527175" y="3625850"/>
              <a:ext cx="252095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CO" sz="2000"/>
                <a:t>Individuo i=4</a:t>
              </a:r>
            </a:p>
          </p:txBody>
        </p:sp>
      </p:grpSp>
      <p:sp>
        <p:nvSpPr>
          <p:cNvPr id="37" name="CuadroTexto 36"/>
          <p:cNvSpPr txBox="1"/>
          <p:nvPr/>
        </p:nvSpPr>
        <p:spPr>
          <a:xfrm>
            <a:off x="251520" y="116632"/>
            <a:ext cx="85689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Ejemplo: Utilizando herramientas estadísticas y epidemiológicas para evaluar intervenciones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108042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O" sz="2400" dirty="0">
                <a:latin typeface="Verdana" charset="0"/>
              </a:rPr>
              <a:t>Regresión lineal simple:</a:t>
            </a:r>
          </a:p>
          <a:p>
            <a:endParaRPr lang="es-CO" sz="2400" dirty="0">
              <a:latin typeface="Verdana" charset="0"/>
            </a:endParaRPr>
          </a:p>
          <a:p>
            <a:endParaRPr lang="es-CO" sz="2400" dirty="0">
              <a:latin typeface="Verdana" charset="0"/>
            </a:endParaRPr>
          </a:p>
          <a:p>
            <a:endParaRPr lang="es-CO" sz="2400" dirty="0">
              <a:latin typeface="Verdana" charset="0"/>
            </a:endParaRPr>
          </a:p>
          <a:p>
            <a:r>
              <a:rPr lang="es-CO" sz="2400" dirty="0">
                <a:latin typeface="Verdana" charset="0"/>
              </a:rPr>
              <a:t>Modelos lineales multinivel</a:t>
            </a:r>
          </a:p>
          <a:p>
            <a:pPr>
              <a:buFont typeface="Wingdings" charset="0"/>
              <a:buNone/>
            </a:pPr>
            <a:r>
              <a:rPr lang="es-CO" sz="2400" dirty="0">
                <a:latin typeface="Verdana" charset="0"/>
              </a:rPr>
              <a:t>	(modelo de nivel individual):</a:t>
            </a:r>
          </a:p>
          <a:p>
            <a:endParaRPr lang="es-CO" sz="2400" dirty="0">
              <a:latin typeface="Verdana" charset="0"/>
            </a:endParaRPr>
          </a:p>
        </p:txBody>
      </p:sp>
      <p:sp>
        <p:nvSpPr>
          <p:cNvPr id="410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CO"/>
          </a:p>
        </p:txBody>
      </p:sp>
      <p:graphicFrame>
        <p:nvGraphicFramePr>
          <p:cNvPr id="409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1327412"/>
              </p:ext>
            </p:extLst>
          </p:nvPr>
        </p:nvGraphicFramePr>
        <p:xfrm>
          <a:off x="3347864" y="2204864"/>
          <a:ext cx="2879899" cy="6123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841" name="Equation" r:id="rId3" imgW="1079201" imgH="228738" progId="Equation.3">
                  <p:embed/>
                </p:oleObj>
              </mc:Choice>
              <mc:Fallback>
                <p:oleObj name="Equation" r:id="rId3" imgW="1079201" imgH="228738" progId="Equation.3">
                  <p:embed/>
                  <p:pic>
                    <p:nvPicPr>
                      <p:cNvPr id="0" name="Picture 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4" y="2204864"/>
                        <a:ext cx="2879899" cy="6123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CO"/>
          </a:p>
        </p:txBody>
      </p:sp>
      <p:graphicFrame>
        <p:nvGraphicFramePr>
          <p:cNvPr id="409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9245262"/>
              </p:ext>
            </p:extLst>
          </p:nvPr>
        </p:nvGraphicFramePr>
        <p:xfrm>
          <a:off x="3493175" y="4725815"/>
          <a:ext cx="3666449" cy="66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842" name="EcuaciÛn" r:id="rId5" imgW="1319821" imgH="241269" progId="Equation.3">
                  <p:embed/>
                </p:oleObj>
              </mc:Choice>
              <mc:Fallback>
                <p:oleObj name="EcuaciÛn" r:id="rId5" imgW="1319821" imgH="241269" progId="Equation.3">
                  <p:embed/>
                  <p:pic>
                    <p:nvPicPr>
                      <p:cNvPr id="0" name="Picture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3175" y="4725815"/>
                        <a:ext cx="3666449" cy="662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014" y="6298214"/>
            <a:ext cx="2658985" cy="559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333673"/>
            <a:ext cx="6485015" cy="524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251520" y="116632"/>
            <a:ext cx="85689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Ejemplo: Utilizando herramientas estadísticas y epidemiológicas para evaluar intervenciones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711795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Espace réservé du numéro de diapositiv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7201380-A5F0-654C-AF6F-370AAFF03D3B}" type="slidenum">
              <a:rPr lang="fr-CA" sz="1200">
                <a:solidFill>
                  <a:srgbClr val="4A566A"/>
                </a:solidFill>
                <a:latin typeface="Constantia" charset="0"/>
                <a:cs typeface="Arial" charset="0"/>
              </a:rPr>
              <a:pPr eaLnBrk="1" hangingPunct="1"/>
              <a:t>38</a:t>
            </a:fld>
            <a:endParaRPr lang="fr-CA" sz="1200">
              <a:solidFill>
                <a:srgbClr val="4A566A"/>
              </a:solidFill>
              <a:latin typeface="Constantia" charset="0"/>
              <a:cs typeface="Arial" charset="0"/>
            </a:endParaRPr>
          </a:p>
        </p:txBody>
      </p:sp>
      <p:sp>
        <p:nvSpPr>
          <p:cNvPr id="64515" name="CuadroTexto 4"/>
          <p:cNvSpPr txBox="1">
            <a:spLocks noChangeArrowheads="1"/>
          </p:cNvSpPr>
          <p:nvPr/>
        </p:nvSpPr>
        <p:spPr bwMode="auto">
          <a:xfrm>
            <a:off x="712788" y="106838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s-ES" sz="1800"/>
          </a:p>
        </p:txBody>
      </p:sp>
      <p:sp>
        <p:nvSpPr>
          <p:cNvPr id="3" name="Rectángulo 2"/>
          <p:cNvSpPr/>
          <p:nvPr/>
        </p:nvSpPr>
        <p:spPr>
          <a:xfrm>
            <a:off x="1043608" y="1384316"/>
            <a:ext cx="7056784" cy="4708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Mixed-effects ML regression                     Number of </a:t>
            </a:r>
            <a:r>
              <a:rPr lang="en-US" sz="1200" dirty="0" err="1"/>
              <a:t>obs</a:t>
            </a:r>
            <a:r>
              <a:rPr lang="en-US" sz="1200" dirty="0"/>
              <a:t>      =       100</a:t>
            </a:r>
          </a:p>
          <a:p>
            <a:r>
              <a:rPr lang="en-US" sz="1200" dirty="0"/>
              <a:t>Group variable: child                           </a:t>
            </a:r>
          </a:p>
          <a:p>
            <a:r>
              <a:rPr lang="en-US" sz="1200" dirty="0" smtClean="0"/>
              <a:t>Wald </a:t>
            </a:r>
            <a:r>
              <a:rPr lang="en-US" sz="1200" dirty="0"/>
              <a:t>chi2(4)       =   3848.90</a:t>
            </a:r>
          </a:p>
          <a:p>
            <a:r>
              <a:rPr lang="en-US" sz="1200" dirty="0"/>
              <a:t>Log likelihood =  -237.9709                     </a:t>
            </a:r>
            <a:r>
              <a:rPr lang="en-US" sz="1200" dirty="0" err="1"/>
              <a:t>Prob</a:t>
            </a:r>
            <a:r>
              <a:rPr lang="en-US" sz="1200" dirty="0"/>
              <a:t> &gt; chi2        =    0.0000</a:t>
            </a:r>
          </a:p>
          <a:p>
            <a:endParaRPr lang="en-US" sz="1200" dirty="0"/>
          </a:p>
          <a:p>
            <a:r>
              <a:rPr lang="en-US" sz="1200" dirty="0"/>
              <a:t>------------------------------------------------------------------------------</a:t>
            </a:r>
          </a:p>
          <a:p>
            <a:r>
              <a:rPr lang="en-US" sz="1200" dirty="0"/>
              <a:t>     </a:t>
            </a:r>
            <a:r>
              <a:rPr lang="en-US" sz="1200" dirty="0" err="1" smtClean="0"/>
              <a:t>Escenario</a:t>
            </a:r>
            <a:r>
              <a:rPr lang="en-US" sz="1200" dirty="0" smtClean="0"/>
              <a:t> 3|      </a:t>
            </a:r>
            <a:r>
              <a:rPr lang="en-US" sz="1200" dirty="0" err="1"/>
              <a:t>Coef</a:t>
            </a:r>
            <a:r>
              <a:rPr lang="en-US" sz="1200" dirty="0"/>
              <a:t>.   Std. Err.      z    P&gt;|z|     [95% Conf. Interval]</a:t>
            </a:r>
          </a:p>
          <a:p>
            <a:r>
              <a:rPr lang="en-US" sz="1200" dirty="0"/>
              <a:t>-------------+----------------------------------------------------------------</a:t>
            </a:r>
          </a:p>
          <a:p>
            <a:r>
              <a:rPr lang="en-US" sz="1200" dirty="0"/>
              <a:t> </a:t>
            </a:r>
            <a:r>
              <a:rPr lang="en-US" sz="1200" dirty="0" err="1" smtClean="0"/>
              <a:t>Muerte</a:t>
            </a:r>
            <a:r>
              <a:rPr lang="en-US" sz="1200" dirty="0" smtClean="0"/>
              <a:t>	     </a:t>
            </a:r>
            <a:r>
              <a:rPr lang="en-US" sz="1200" dirty="0"/>
              <a:t>|   5.706858   .3212331    17.77   0.000     5.077253    6.336463</a:t>
            </a:r>
          </a:p>
          <a:p>
            <a:r>
              <a:rPr lang="en-US" sz="1200" dirty="0"/>
              <a:t> </a:t>
            </a:r>
            <a:r>
              <a:rPr lang="en-US" sz="1200" dirty="0" err="1" smtClean="0"/>
              <a:t>Incidencia</a:t>
            </a:r>
            <a:r>
              <a:rPr lang="en-US" sz="1200" dirty="0" smtClean="0"/>
              <a:t>     |   </a:t>
            </a:r>
            <a:r>
              <a:rPr lang="en-US" sz="1200" dirty="0"/>
              <a:t>6.749285   .5678653    11.89   0.000      5.63629     7.86228</a:t>
            </a:r>
          </a:p>
          <a:p>
            <a:r>
              <a:rPr lang="en-US" sz="1200" dirty="0"/>
              <a:t> </a:t>
            </a:r>
            <a:r>
              <a:rPr lang="en-US" sz="1200" dirty="0" err="1" smtClean="0"/>
              <a:t>Casos</a:t>
            </a:r>
            <a:r>
              <a:rPr lang="en-US" sz="1200" dirty="0" smtClean="0"/>
              <a:t>             |    </a:t>
            </a:r>
            <a:r>
              <a:rPr lang="en-US" sz="1200" dirty="0"/>
              <a:t>4.295715   1.489057     2.88   0.004     1.377216    7.214213</a:t>
            </a:r>
          </a:p>
          <a:p>
            <a:r>
              <a:rPr lang="en-US" sz="1200" dirty="0" err="1" smtClean="0"/>
              <a:t>Relacion</a:t>
            </a:r>
            <a:r>
              <a:rPr lang="en-US" sz="1200" dirty="0" smtClean="0"/>
              <a:t>         |   </a:t>
            </a:r>
            <a:r>
              <a:rPr lang="en-US" sz="1200" dirty="0"/>
              <a:t>10.79286   1.489057     7.25   0.000     7.874359    13.71136</a:t>
            </a:r>
          </a:p>
          <a:p>
            <a:r>
              <a:rPr lang="en-US" sz="1200" dirty="0"/>
              <a:t>       _cons </a:t>
            </a:r>
            <a:r>
              <a:rPr lang="en-US" sz="1200" dirty="0" smtClean="0"/>
              <a:t>      |   </a:t>
            </a:r>
            <a:r>
              <a:rPr lang="en-US" sz="1200" dirty="0"/>
              <a:t>122.7804   1.144559   107.27   0.000     120.5371    125.0237</a:t>
            </a:r>
          </a:p>
          <a:p>
            <a:r>
              <a:rPr lang="en-US" sz="1200" dirty="0"/>
              <a:t>------------------------------------------------------------------------------</a:t>
            </a:r>
          </a:p>
          <a:p>
            <a:endParaRPr lang="en-US" sz="1200" dirty="0"/>
          </a:p>
          <a:p>
            <a:r>
              <a:rPr lang="en-US" sz="1200" dirty="0"/>
              <a:t>------------------------------------------------------------------------------</a:t>
            </a:r>
          </a:p>
          <a:p>
            <a:r>
              <a:rPr lang="en-US" sz="1200" dirty="0"/>
              <a:t>  Random-effects Parameters  |   Estimate   Std. Err.     [95% Conf. Interval]</a:t>
            </a:r>
          </a:p>
          <a:p>
            <a:r>
              <a:rPr lang="en-US" sz="1200" dirty="0"/>
              <a:t>-----------------------------+------------------------------------------------</a:t>
            </a:r>
          </a:p>
          <a:p>
            <a:r>
              <a:rPr lang="en-US" sz="1200" dirty="0"/>
              <a:t>child:               (empty) |</a:t>
            </a:r>
          </a:p>
          <a:p>
            <a:r>
              <a:rPr lang="en-US" sz="1200" dirty="0"/>
              <a:t>-----------------------------+------------------------------------------------</a:t>
            </a:r>
          </a:p>
          <a:p>
            <a:r>
              <a:rPr lang="en-US" sz="1200" dirty="0"/>
              <a:t>Residual: Exchangeable       |</a:t>
            </a:r>
          </a:p>
          <a:p>
            <a:r>
              <a:rPr lang="en-US" sz="1200" dirty="0"/>
              <a:t>                       </a:t>
            </a:r>
            <a:r>
              <a:rPr lang="en-US" sz="1200" dirty="0" err="1"/>
              <a:t>sd</a:t>
            </a:r>
            <a:r>
              <a:rPr lang="en-US" sz="1200" dirty="0"/>
              <a:t>(e) |   3.282565   .3558474       2.65423    4.059645</a:t>
            </a:r>
          </a:p>
          <a:p>
            <a:r>
              <a:rPr lang="en-US" sz="1200" dirty="0"/>
              <a:t>                     </a:t>
            </a:r>
            <a:r>
              <a:rPr lang="en-US" sz="1200" dirty="0" err="1"/>
              <a:t>corr</a:t>
            </a:r>
            <a:r>
              <a:rPr lang="en-US" sz="1200" dirty="0"/>
              <a:t>(e) |   .5810212   .0984802      .3562794    .7422127</a:t>
            </a:r>
          </a:p>
          <a:p>
            <a:r>
              <a:rPr lang="en-US" sz="1200" dirty="0"/>
              <a:t>------------------------------------------------------------------------------</a:t>
            </a:r>
          </a:p>
          <a:p>
            <a:r>
              <a:rPr lang="en-US" sz="1200" dirty="0"/>
              <a:t>LR test vs. linear regression:       chi2(1) =    45.57   </a:t>
            </a:r>
            <a:r>
              <a:rPr lang="en-US" sz="1200" dirty="0" err="1"/>
              <a:t>Prob</a:t>
            </a:r>
            <a:r>
              <a:rPr lang="en-US" sz="1200" dirty="0"/>
              <a:t> &gt; chi2 = 0.0000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014" y="6298214"/>
            <a:ext cx="2658985" cy="559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333673"/>
            <a:ext cx="6485015" cy="524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uadroTexto 9"/>
          <p:cNvSpPr txBox="1"/>
          <p:nvPr/>
        </p:nvSpPr>
        <p:spPr>
          <a:xfrm>
            <a:off x="251520" y="116632"/>
            <a:ext cx="85689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Ejemplo: Utilizando herramientas estadísticas y epidemiológicas para evaluar intervenciones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7759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785786" y="2071678"/>
            <a:ext cx="7358114" cy="193899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s-ES" sz="1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ea typeface="+mn-ea"/>
                <a:cs typeface="Arial" charset="0"/>
              </a:rPr>
              <a:t>GRACIAS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746" name="Group 2"/>
          <p:cNvGrpSpPr>
            <a:grpSpLocks/>
          </p:cNvGrpSpPr>
          <p:nvPr/>
        </p:nvGrpSpPr>
        <p:grpSpPr bwMode="auto">
          <a:xfrm>
            <a:off x="1920875" y="1700808"/>
            <a:ext cx="5148263" cy="517525"/>
            <a:chOff x="1210" y="1393"/>
            <a:chExt cx="3243" cy="326"/>
          </a:xfrm>
        </p:grpSpPr>
        <p:sp>
          <p:nvSpPr>
            <p:cNvPr id="159747" name="Text Box 3"/>
            <p:cNvSpPr txBox="1">
              <a:spLocks noChangeArrowheads="1"/>
            </p:cNvSpPr>
            <p:nvPr/>
          </p:nvSpPr>
          <p:spPr bwMode="auto">
            <a:xfrm>
              <a:off x="1210" y="1393"/>
              <a:ext cx="1180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66">
                      <a:alpha val="500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CC006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400" b="0">
                  <a:solidFill>
                    <a:srgbClr val="996600"/>
                  </a:solidFill>
                  <a:latin typeface="Tahoma" charset="0"/>
                  <a:cs typeface="+mn-cs"/>
                </a:rPr>
                <a:t>DEMOCRATIZACION  &amp; descentralización</a:t>
              </a:r>
            </a:p>
          </p:txBody>
        </p:sp>
        <p:sp>
          <p:nvSpPr>
            <p:cNvPr id="159748" name="Line 4"/>
            <p:cNvSpPr>
              <a:spLocks noChangeShapeType="1"/>
            </p:cNvSpPr>
            <p:nvPr/>
          </p:nvSpPr>
          <p:spPr bwMode="auto">
            <a:xfrm flipV="1">
              <a:off x="2310" y="1563"/>
              <a:ext cx="2143" cy="1"/>
            </a:xfrm>
            <a:prstGeom prst="line">
              <a:avLst/>
            </a:prstGeom>
            <a:noFill/>
            <a:ln w="19050">
              <a:solidFill>
                <a:srgbClr val="996600"/>
              </a:solidFill>
              <a:prstDash val="dash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>
                <a:cs typeface="+mn-cs"/>
              </a:endParaRPr>
            </a:p>
          </p:txBody>
        </p:sp>
      </p:grpSp>
      <p:grpSp>
        <p:nvGrpSpPr>
          <p:cNvPr id="159749" name="Group 5"/>
          <p:cNvGrpSpPr>
            <a:grpSpLocks/>
          </p:cNvGrpSpPr>
          <p:nvPr/>
        </p:nvGrpSpPr>
        <p:grpSpPr bwMode="auto">
          <a:xfrm>
            <a:off x="104775" y="4077072"/>
            <a:ext cx="8948738" cy="527050"/>
            <a:chOff x="66" y="2884"/>
            <a:chExt cx="5637" cy="332"/>
          </a:xfrm>
        </p:grpSpPr>
        <p:sp>
          <p:nvSpPr>
            <p:cNvPr id="159750" name="Text Box 6"/>
            <p:cNvSpPr txBox="1">
              <a:spLocks noChangeArrowheads="1"/>
            </p:cNvSpPr>
            <p:nvPr/>
          </p:nvSpPr>
          <p:spPr bwMode="auto">
            <a:xfrm>
              <a:off x="66" y="3000"/>
              <a:ext cx="457" cy="216"/>
            </a:xfrm>
            <a:prstGeom prst="rect">
              <a:avLst/>
            </a:prstGeom>
            <a:noFill/>
            <a:ln w="38100">
              <a:solidFill>
                <a:srgbClr val="CC0066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>
                      <a:alpha val="5000"/>
                    </a:srgbClr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400" b="0">
                  <a:solidFill>
                    <a:srgbClr val="004080"/>
                  </a:solidFill>
                  <a:latin typeface="Tahoma" charset="0"/>
                  <a:cs typeface="+mn-cs"/>
                </a:rPr>
                <a:t>1975</a:t>
              </a:r>
            </a:p>
          </p:txBody>
        </p:sp>
        <p:sp>
          <p:nvSpPr>
            <p:cNvPr id="159751" name="Text Box 7"/>
            <p:cNvSpPr txBox="1">
              <a:spLocks noChangeArrowheads="1"/>
            </p:cNvSpPr>
            <p:nvPr/>
          </p:nvSpPr>
          <p:spPr bwMode="auto">
            <a:xfrm>
              <a:off x="2228" y="3000"/>
              <a:ext cx="503" cy="216"/>
            </a:xfrm>
            <a:prstGeom prst="rect">
              <a:avLst/>
            </a:prstGeom>
            <a:noFill/>
            <a:ln w="38100">
              <a:solidFill>
                <a:srgbClr val="CC0066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>
                      <a:alpha val="5000"/>
                    </a:srgbClr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400" b="0">
                  <a:solidFill>
                    <a:srgbClr val="004080"/>
                  </a:solidFill>
                  <a:latin typeface="Tahoma" charset="0"/>
                  <a:cs typeface="+mn-cs"/>
                </a:rPr>
                <a:t>1990</a:t>
              </a:r>
            </a:p>
          </p:txBody>
        </p:sp>
        <p:sp>
          <p:nvSpPr>
            <p:cNvPr id="159752" name="Text Box 8"/>
            <p:cNvSpPr txBox="1">
              <a:spLocks noChangeArrowheads="1"/>
            </p:cNvSpPr>
            <p:nvPr/>
          </p:nvSpPr>
          <p:spPr bwMode="auto">
            <a:xfrm>
              <a:off x="3628" y="2999"/>
              <a:ext cx="484" cy="216"/>
            </a:xfrm>
            <a:prstGeom prst="rect">
              <a:avLst/>
            </a:prstGeom>
            <a:noFill/>
            <a:ln w="38100">
              <a:solidFill>
                <a:srgbClr val="CC0066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>
                      <a:alpha val="5000"/>
                    </a:srgbClr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400" b="0">
                  <a:solidFill>
                    <a:srgbClr val="004080"/>
                  </a:solidFill>
                  <a:latin typeface="Tahoma" charset="0"/>
                  <a:cs typeface="+mn-cs"/>
                </a:rPr>
                <a:t>2000</a:t>
              </a:r>
            </a:p>
          </p:txBody>
        </p:sp>
        <p:sp>
          <p:nvSpPr>
            <p:cNvPr id="159753" name="Text Box 9"/>
            <p:cNvSpPr txBox="1">
              <a:spLocks noChangeArrowheads="1"/>
            </p:cNvSpPr>
            <p:nvPr/>
          </p:nvSpPr>
          <p:spPr bwMode="auto">
            <a:xfrm>
              <a:off x="5173" y="3000"/>
              <a:ext cx="530" cy="216"/>
            </a:xfrm>
            <a:prstGeom prst="rect">
              <a:avLst/>
            </a:prstGeom>
            <a:noFill/>
            <a:ln w="38100">
              <a:solidFill>
                <a:srgbClr val="CC0066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>
                      <a:alpha val="5000"/>
                    </a:srgbClr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  <a:defRPr/>
              </a:pPr>
              <a:r>
                <a:rPr lang="en-US" sz="1400" b="0">
                  <a:solidFill>
                    <a:srgbClr val="004080"/>
                  </a:solidFill>
                  <a:latin typeface="Tahoma" charset="0"/>
                  <a:cs typeface="+mn-cs"/>
                </a:rPr>
                <a:t>2015</a:t>
              </a:r>
            </a:p>
          </p:txBody>
        </p:sp>
        <p:sp>
          <p:nvSpPr>
            <p:cNvPr id="159754" name="Line 10"/>
            <p:cNvSpPr>
              <a:spLocks noChangeShapeType="1"/>
            </p:cNvSpPr>
            <p:nvPr/>
          </p:nvSpPr>
          <p:spPr bwMode="auto">
            <a:xfrm flipV="1">
              <a:off x="283" y="2952"/>
              <a:ext cx="4270" cy="1"/>
            </a:xfrm>
            <a:prstGeom prst="line">
              <a:avLst/>
            </a:prstGeom>
            <a:noFill/>
            <a:ln w="38100">
              <a:solidFill>
                <a:srgbClr val="008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>
                <a:cs typeface="+mn-cs"/>
              </a:endParaRPr>
            </a:p>
          </p:txBody>
        </p:sp>
        <p:sp>
          <p:nvSpPr>
            <p:cNvPr id="159755" name="Line 11"/>
            <p:cNvSpPr>
              <a:spLocks noChangeShapeType="1"/>
            </p:cNvSpPr>
            <p:nvPr/>
          </p:nvSpPr>
          <p:spPr bwMode="auto">
            <a:xfrm flipV="1">
              <a:off x="4585" y="2953"/>
              <a:ext cx="979" cy="0"/>
            </a:xfrm>
            <a:prstGeom prst="line">
              <a:avLst/>
            </a:prstGeom>
            <a:noFill/>
            <a:ln w="38100">
              <a:solidFill>
                <a:srgbClr val="0080FF"/>
              </a:solidFill>
              <a:prstDash val="sysDot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>
                <a:cs typeface="+mn-cs"/>
              </a:endParaRPr>
            </a:p>
          </p:txBody>
        </p:sp>
        <p:sp>
          <p:nvSpPr>
            <p:cNvPr id="159756" name="Line 12"/>
            <p:cNvSpPr>
              <a:spLocks noChangeShapeType="1"/>
            </p:cNvSpPr>
            <p:nvPr/>
          </p:nvSpPr>
          <p:spPr bwMode="auto">
            <a:xfrm flipH="1">
              <a:off x="284" y="2889"/>
              <a:ext cx="0" cy="130"/>
            </a:xfrm>
            <a:prstGeom prst="line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>
                <a:cs typeface="+mn-cs"/>
              </a:endParaRPr>
            </a:p>
          </p:txBody>
        </p:sp>
        <p:sp>
          <p:nvSpPr>
            <p:cNvPr id="159757" name="Line 13"/>
            <p:cNvSpPr>
              <a:spLocks noChangeShapeType="1"/>
            </p:cNvSpPr>
            <p:nvPr/>
          </p:nvSpPr>
          <p:spPr bwMode="auto">
            <a:xfrm flipH="1">
              <a:off x="2465" y="2884"/>
              <a:ext cx="0" cy="130"/>
            </a:xfrm>
            <a:prstGeom prst="line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>
                <a:cs typeface="+mn-cs"/>
              </a:endParaRPr>
            </a:p>
          </p:txBody>
        </p:sp>
        <p:sp>
          <p:nvSpPr>
            <p:cNvPr id="159758" name="Line 14"/>
            <p:cNvSpPr>
              <a:spLocks noChangeShapeType="1"/>
            </p:cNvSpPr>
            <p:nvPr/>
          </p:nvSpPr>
          <p:spPr bwMode="auto">
            <a:xfrm flipH="1">
              <a:off x="3855" y="2884"/>
              <a:ext cx="0" cy="130"/>
            </a:xfrm>
            <a:prstGeom prst="line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>
                <a:cs typeface="+mn-cs"/>
              </a:endParaRPr>
            </a:p>
          </p:txBody>
        </p:sp>
      </p:grpSp>
      <p:grpSp>
        <p:nvGrpSpPr>
          <p:cNvPr id="159759" name="Group 15"/>
          <p:cNvGrpSpPr>
            <a:grpSpLocks/>
          </p:cNvGrpSpPr>
          <p:nvPr/>
        </p:nvGrpSpPr>
        <p:grpSpPr bwMode="auto">
          <a:xfrm>
            <a:off x="5743575" y="2945408"/>
            <a:ext cx="3124200" cy="425450"/>
            <a:chOff x="3618" y="2177"/>
            <a:chExt cx="1968" cy="268"/>
          </a:xfrm>
        </p:grpSpPr>
        <p:sp>
          <p:nvSpPr>
            <p:cNvPr id="159760" name="Text Box 16"/>
            <p:cNvSpPr txBox="1">
              <a:spLocks noChangeArrowheads="1"/>
            </p:cNvSpPr>
            <p:nvPr/>
          </p:nvSpPr>
          <p:spPr bwMode="auto">
            <a:xfrm>
              <a:off x="3618" y="2177"/>
              <a:ext cx="484" cy="268"/>
            </a:xfrm>
            <a:prstGeom prst="rect">
              <a:avLst/>
            </a:prstGeom>
            <a:noFill/>
            <a:ln w="2857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>
                      <a:alpha val="5000"/>
                    </a:srgbClr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000" b="0">
                  <a:solidFill>
                    <a:srgbClr val="000080"/>
                  </a:solidFill>
                  <a:latin typeface="Tahoma" charset="0"/>
                  <a:cs typeface="+mn-cs"/>
                </a:rPr>
                <a:t>ODM</a:t>
              </a:r>
            </a:p>
          </p:txBody>
        </p:sp>
        <p:sp>
          <p:nvSpPr>
            <p:cNvPr id="159761" name="Line 17"/>
            <p:cNvSpPr>
              <a:spLocks noChangeShapeType="1"/>
            </p:cNvSpPr>
            <p:nvPr/>
          </p:nvSpPr>
          <p:spPr bwMode="auto">
            <a:xfrm>
              <a:off x="4114" y="2301"/>
              <a:ext cx="1472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>
                <a:cs typeface="+mn-cs"/>
              </a:endParaRPr>
            </a:p>
          </p:txBody>
        </p:sp>
      </p:grpSp>
      <p:grpSp>
        <p:nvGrpSpPr>
          <p:cNvPr id="159762" name="Group 18"/>
          <p:cNvGrpSpPr>
            <a:grpSpLocks/>
          </p:cNvGrpSpPr>
          <p:nvPr/>
        </p:nvGrpSpPr>
        <p:grpSpPr bwMode="auto">
          <a:xfrm>
            <a:off x="820738" y="3374033"/>
            <a:ext cx="5303837" cy="644525"/>
            <a:chOff x="517" y="2447"/>
            <a:chExt cx="3341" cy="406"/>
          </a:xfrm>
        </p:grpSpPr>
        <p:sp>
          <p:nvSpPr>
            <p:cNvPr id="159763" name="Text Box 19"/>
            <p:cNvSpPr txBox="1">
              <a:spLocks noChangeArrowheads="1"/>
            </p:cNvSpPr>
            <p:nvPr/>
          </p:nvSpPr>
          <p:spPr bwMode="auto">
            <a:xfrm>
              <a:off x="517" y="2447"/>
              <a:ext cx="420" cy="258"/>
            </a:xfrm>
            <a:prstGeom prst="rect">
              <a:avLst/>
            </a:prstGeom>
            <a:noFill/>
            <a:ln w="12700">
              <a:solidFill>
                <a:srgbClr val="CCEC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>
                      <a:alpha val="5000"/>
                    </a:srgbClr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000" b="0">
                  <a:solidFill>
                    <a:srgbClr val="004080"/>
                  </a:solidFill>
                  <a:latin typeface="Tahoma" charset="0"/>
                  <a:cs typeface="+mn-cs"/>
                </a:rPr>
                <a:t>SPT</a:t>
              </a:r>
            </a:p>
          </p:txBody>
        </p:sp>
        <p:sp>
          <p:nvSpPr>
            <p:cNvPr id="159764" name="Line 20"/>
            <p:cNvSpPr>
              <a:spLocks noChangeShapeType="1"/>
            </p:cNvSpPr>
            <p:nvPr/>
          </p:nvSpPr>
          <p:spPr bwMode="auto">
            <a:xfrm>
              <a:off x="942" y="2580"/>
              <a:ext cx="2916" cy="0"/>
            </a:xfrm>
            <a:prstGeom prst="line">
              <a:avLst/>
            </a:prstGeom>
            <a:noFill/>
            <a:ln w="12700">
              <a:solidFill>
                <a:srgbClr val="CCEC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>
                <a:cs typeface="+mn-cs"/>
              </a:endParaRPr>
            </a:p>
          </p:txBody>
        </p:sp>
        <p:sp>
          <p:nvSpPr>
            <p:cNvPr id="159765" name="Line 21"/>
            <p:cNvSpPr>
              <a:spLocks noChangeShapeType="1"/>
            </p:cNvSpPr>
            <p:nvPr/>
          </p:nvSpPr>
          <p:spPr bwMode="auto">
            <a:xfrm>
              <a:off x="3849" y="2588"/>
              <a:ext cx="0" cy="265"/>
            </a:xfrm>
            <a:prstGeom prst="line">
              <a:avLst/>
            </a:prstGeom>
            <a:noFill/>
            <a:ln w="12700">
              <a:solidFill>
                <a:srgbClr val="CCECFF"/>
              </a:solidFill>
              <a:prstDash val="sysDot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>
                <a:cs typeface="+mn-cs"/>
              </a:endParaRPr>
            </a:p>
          </p:txBody>
        </p:sp>
      </p:grpSp>
      <p:grpSp>
        <p:nvGrpSpPr>
          <p:cNvPr id="159766" name="Group 22"/>
          <p:cNvGrpSpPr>
            <a:grpSpLocks/>
          </p:cNvGrpSpPr>
          <p:nvPr/>
        </p:nvGrpSpPr>
        <p:grpSpPr bwMode="auto">
          <a:xfrm>
            <a:off x="1692275" y="2289770"/>
            <a:ext cx="1800225" cy="1641475"/>
            <a:chOff x="1066" y="1764"/>
            <a:chExt cx="1134" cy="1034"/>
          </a:xfrm>
        </p:grpSpPr>
        <p:sp>
          <p:nvSpPr>
            <p:cNvPr id="159767" name="Text Box 23"/>
            <p:cNvSpPr txBox="1">
              <a:spLocks noChangeArrowheads="1"/>
            </p:cNvSpPr>
            <p:nvPr/>
          </p:nvSpPr>
          <p:spPr bwMode="auto">
            <a:xfrm>
              <a:off x="1066" y="1764"/>
              <a:ext cx="1134" cy="468"/>
            </a:xfrm>
            <a:prstGeom prst="rect">
              <a:avLst/>
            </a:prstGeom>
            <a:noFill/>
            <a:ln w="12700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>
                      <a:alpha val="5000"/>
                    </a:srgbClr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400" b="0">
                  <a:solidFill>
                    <a:schemeClr val="hlink"/>
                  </a:solidFill>
                  <a:latin typeface="Tahoma" charset="0"/>
                  <a:cs typeface="+mn-cs"/>
                </a:rPr>
                <a:t>Estado del Bienestar y Crisis de la Seguridad Social</a:t>
              </a:r>
            </a:p>
          </p:txBody>
        </p:sp>
        <p:sp>
          <p:nvSpPr>
            <p:cNvPr id="159768" name="AutoShape 24"/>
            <p:cNvSpPr>
              <a:spLocks noChangeArrowheads="1"/>
            </p:cNvSpPr>
            <p:nvPr/>
          </p:nvSpPr>
          <p:spPr bwMode="auto">
            <a:xfrm>
              <a:off x="1216" y="2086"/>
              <a:ext cx="805" cy="712"/>
            </a:xfrm>
            <a:prstGeom prst="downArrow">
              <a:avLst>
                <a:gd name="adj1" fmla="val 53537"/>
                <a:gd name="adj2" fmla="val 39046"/>
              </a:avLst>
            </a:prstGeom>
            <a:noFill/>
            <a:ln w="19050">
              <a:solidFill>
                <a:srgbClr val="9966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66">
                      <a:alpha val="5000"/>
                    </a:srgbClr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s-ES">
                <a:solidFill>
                  <a:schemeClr val="hlink"/>
                </a:solidFill>
                <a:cs typeface="+mn-cs"/>
              </a:endParaRPr>
            </a:p>
          </p:txBody>
        </p:sp>
      </p:grpSp>
      <p:grpSp>
        <p:nvGrpSpPr>
          <p:cNvPr id="159769" name="Group 25"/>
          <p:cNvGrpSpPr>
            <a:grpSpLocks/>
          </p:cNvGrpSpPr>
          <p:nvPr/>
        </p:nvGrpSpPr>
        <p:grpSpPr bwMode="auto">
          <a:xfrm>
            <a:off x="3840163" y="2107208"/>
            <a:ext cx="2635250" cy="1990725"/>
            <a:chOff x="2419" y="1649"/>
            <a:chExt cx="1660" cy="1254"/>
          </a:xfrm>
        </p:grpSpPr>
        <p:sp>
          <p:nvSpPr>
            <p:cNvPr id="159770" name="Text Box 26"/>
            <p:cNvSpPr txBox="1">
              <a:spLocks noChangeArrowheads="1"/>
            </p:cNvSpPr>
            <p:nvPr/>
          </p:nvSpPr>
          <p:spPr bwMode="auto">
            <a:xfrm>
              <a:off x="2427" y="1649"/>
              <a:ext cx="1449" cy="5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>
                      <a:alpha val="500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CC006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400">
                  <a:solidFill>
                    <a:srgbClr val="004080"/>
                  </a:solidFill>
                  <a:latin typeface="Tahoma" charset="0"/>
                  <a:cs typeface="+mn-cs"/>
                </a:rPr>
                <a:t>Reformas Económicas y Estatales</a:t>
              </a:r>
              <a:br>
                <a:rPr lang="en-US" sz="1400">
                  <a:solidFill>
                    <a:srgbClr val="004080"/>
                  </a:solidFill>
                  <a:latin typeface="Tahoma" charset="0"/>
                  <a:cs typeface="+mn-cs"/>
                </a:rPr>
              </a:br>
              <a:r>
                <a:rPr lang="en-US" sz="1400">
                  <a:solidFill>
                    <a:srgbClr val="004080"/>
                  </a:solidFill>
                  <a:latin typeface="Tahoma" charset="0"/>
                  <a:cs typeface="+mn-cs"/>
                </a:rPr>
                <a:t>Reformas del Sector Salud</a:t>
              </a:r>
            </a:p>
          </p:txBody>
        </p:sp>
        <p:sp>
          <p:nvSpPr>
            <p:cNvPr id="159771" name="AutoShape 27"/>
            <p:cNvSpPr>
              <a:spLocks noChangeArrowheads="1"/>
            </p:cNvSpPr>
            <p:nvPr/>
          </p:nvSpPr>
          <p:spPr bwMode="auto">
            <a:xfrm>
              <a:off x="2419" y="2026"/>
              <a:ext cx="210" cy="877"/>
            </a:xfrm>
            <a:prstGeom prst="downArrow">
              <a:avLst>
                <a:gd name="adj1" fmla="val 36074"/>
                <a:gd name="adj2" fmla="val 121264"/>
              </a:avLst>
            </a:prstGeom>
            <a:noFill/>
            <a:ln w="19050">
              <a:solidFill>
                <a:srgbClr val="00005C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66">
                      <a:alpha val="5000"/>
                    </a:srgbClr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>
                <a:cs typeface="+mn-cs"/>
              </a:endParaRPr>
            </a:p>
          </p:txBody>
        </p:sp>
        <p:sp>
          <p:nvSpPr>
            <p:cNvPr id="159772" name="Line 28"/>
            <p:cNvSpPr>
              <a:spLocks noChangeShapeType="1"/>
            </p:cNvSpPr>
            <p:nvPr/>
          </p:nvSpPr>
          <p:spPr bwMode="auto">
            <a:xfrm>
              <a:off x="2506" y="2117"/>
              <a:ext cx="1573" cy="12"/>
            </a:xfrm>
            <a:prstGeom prst="line">
              <a:avLst/>
            </a:prstGeom>
            <a:noFill/>
            <a:ln w="12700">
              <a:solidFill>
                <a:srgbClr val="CCFFFF"/>
              </a:solidFill>
              <a:prstDash val="sysDot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>
                <a:cs typeface="+mn-cs"/>
              </a:endParaRPr>
            </a:p>
          </p:txBody>
        </p:sp>
      </p:grpSp>
      <p:grpSp>
        <p:nvGrpSpPr>
          <p:cNvPr id="159773" name="Group 29"/>
          <p:cNvGrpSpPr>
            <a:grpSpLocks/>
          </p:cNvGrpSpPr>
          <p:nvPr/>
        </p:nvGrpSpPr>
        <p:grpSpPr bwMode="auto">
          <a:xfrm>
            <a:off x="3822700" y="1484313"/>
            <a:ext cx="3359150" cy="504825"/>
            <a:chOff x="2325" y="1118"/>
            <a:chExt cx="2116" cy="318"/>
          </a:xfrm>
        </p:grpSpPr>
        <p:sp>
          <p:nvSpPr>
            <p:cNvPr id="159774" name="Rectangle 30"/>
            <p:cNvSpPr>
              <a:spLocks noChangeArrowheads="1"/>
            </p:cNvSpPr>
            <p:nvPr/>
          </p:nvSpPr>
          <p:spPr bwMode="auto">
            <a:xfrm>
              <a:off x="2325" y="1118"/>
              <a:ext cx="1245" cy="3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66">
                      <a:alpha val="500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CC006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400" b="0">
                  <a:solidFill>
                    <a:schemeClr val="bg1"/>
                  </a:solidFill>
                  <a:latin typeface="Tahoma" charset="0"/>
                  <a:cs typeface="+mn-cs"/>
                </a:rPr>
                <a:t>DETERMINANTES SOCIALES</a:t>
              </a:r>
            </a:p>
          </p:txBody>
        </p:sp>
        <p:sp>
          <p:nvSpPr>
            <p:cNvPr id="159775" name="Line 31"/>
            <p:cNvSpPr>
              <a:spLocks noChangeShapeType="1"/>
            </p:cNvSpPr>
            <p:nvPr/>
          </p:nvSpPr>
          <p:spPr bwMode="auto">
            <a:xfrm>
              <a:off x="3533" y="1263"/>
              <a:ext cx="908" cy="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prstDash val="dash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>
                <a:cs typeface="+mn-cs"/>
              </a:endParaRPr>
            </a:p>
          </p:txBody>
        </p:sp>
      </p:grpSp>
      <p:grpSp>
        <p:nvGrpSpPr>
          <p:cNvPr id="159776" name="Group 32"/>
          <p:cNvGrpSpPr>
            <a:grpSpLocks/>
          </p:cNvGrpSpPr>
          <p:nvPr/>
        </p:nvGrpSpPr>
        <p:grpSpPr bwMode="auto">
          <a:xfrm>
            <a:off x="238125" y="4581128"/>
            <a:ext cx="8756650" cy="304800"/>
            <a:chOff x="150" y="3254"/>
            <a:chExt cx="5516" cy="192"/>
          </a:xfrm>
        </p:grpSpPr>
        <p:sp>
          <p:nvSpPr>
            <p:cNvPr id="159777" name="Text Box 33"/>
            <p:cNvSpPr txBox="1">
              <a:spLocks noChangeArrowheads="1"/>
            </p:cNvSpPr>
            <p:nvPr/>
          </p:nvSpPr>
          <p:spPr bwMode="auto">
            <a:xfrm>
              <a:off x="150" y="3254"/>
              <a:ext cx="474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>
                      <a:alpha val="500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1400" b="0">
                  <a:solidFill>
                    <a:srgbClr val="000080"/>
                  </a:solidFill>
                  <a:latin typeface="Tahoma" charset="0"/>
                  <a:cs typeface="+mn-cs"/>
                </a:rPr>
                <a:t>TRANSICION DEMOGRAFICA</a:t>
              </a:r>
              <a:r>
                <a:rPr lang="en-US" sz="1400" b="0">
                  <a:solidFill>
                    <a:srgbClr val="004080"/>
                  </a:solidFill>
                  <a:latin typeface="Tahoma" charset="0"/>
                  <a:cs typeface="+mn-cs"/>
                </a:rPr>
                <a:t>: crecimiento de la población, urbanización, envejecimiento </a:t>
              </a:r>
            </a:p>
          </p:txBody>
        </p:sp>
        <p:sp>
          <p:nvSpPr>
            <p:cNvPr id="159778" name="Line 34"/>
            <p:cNvSpPr>
              <a:spLocks noChangeShapeType="1"/>
            </p:cNvSpPr>
            <p:nvPr/>
          </p:nvSpPr>
          <p:spPr bwMode="auto">
            <a:xfrm>
              <a:off x="4388" y="3374"/>
              <a:ext cx="1278" cy="1"/>
            </a:xfrm>
            <a:prstGeom prst="line">
              <a:avLst/>
            </a:prstGeom>
            <a:noFill/>
            <a:ln w="12700">
              <a:solidFill>
                <a:srgbClr val="FFFF99"/>
              </a:solidFill>
              <a:prstDash val="sysDot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>
                <a:cs typeface="+mn-cs"/>
              </a:endParaRPr>
            </a:p>
          </p:txBody>
        </p:sp>
      </p:grpSp>
      <p:grpSp>
        <p:nvGrpSpPr>
          <p:cNvPr id="159779" name="Group 35"/>
          <p:cNvGrpSpPr>
            <a:grpSpLocks/>
          </p:cNvGrpSpPr>
          <p:nvPr/>
        </p:nvGrpSpPr>
        <p:grpSpPr bwMode="auto">
          <a:xfrm>
            <a:off x="828675" y="5004395"/>
            <a:ext cx="8043863" cy="304800"/>
            <a:chOff x="522" y="3474"/>
            <a:chExt cx="5067" cy="192"/>
          </a:xfrm>
        </p:grpSpPr>
        <p:sp>
          <p:nvSpPr>
            <p:cNvPr id="159780" name="Text Box 36"/>
            <p:cNvSpPr txBox="1">
              <a:spLocks noChangeArrowheads="1"/>
            </p:cNvSpPr>
            <p:nvPr/>
          </p:nvSpPr>
          <p:spPr bwMode="auto">
            <a:xfrm>
              <a:off x="522" y="3474"/>
              <a:ext cx="502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>
                      <a:alpha val="500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1400" b="0" dirty="0">
                  <a:solidFill>
                    <a:srgbClr val="000080"/>
                  </a:solidFill>
                  <a:latin typeface="Tahoma" charset="0"/>
                  <a:cs typeface="+mn-cs"/>
                </a:rPr>
                <a:t>POLARIZACION EPIDEMIOLOGICA</a:t>
              </a:r>
              <a:r>
                <a:rPr lang="en-US" sz="1400" b="0" dirty="0">
                  <a:solidFill>
                    <a:srgbClr val="004080"/>
                  </a:solidFill>
                  <a:latin typeface="Tahoma" charset="0"/>
                  <a:cs typeface="+mn-cs"/>
                </a:rPr>
                <a:t>: </a:t>
              </a:r>
              <a:r>
                <a:rPr lang="en-US" sz="1400" b="0" dirty="0" err="1">
                  <a:solidFill>
                    <a:srgbClr val="004080"/>
                  </a:solidFill>
                  <a:latin typeface="Tahoma" charset="0"/>
                  <a:cs typeface="+mn-cs"/>
                </a:rPr>
                <a:t>coexistencia</a:t>
              </a:r>
              <a:r>
                <a:rPr lang="en-US" sz="1400" b="0" dirty="0">
                  <a:solidFill>
                    <a:srgbClr val="004080"/>
                  </a:solidFill>
                  <a:latin typeface="Tahoma" charset="0"/>
                  <a:cs typeface="+mn-cs"/>
                </a:rPr>
                <a:t> de </a:t>
              </a:r>
              <a:r>
                <a:rPr lang="en-US" sz="1400" b="0" dirty="0" err="1">
                  <a:solidFill>
                    <a:srgbClr val="004080"/>
                  </a:solidFill>
                  <a:latin typeface="Tahoma" charset="0"/>
                  <a:cs typeface="+mn-cs"/>
                </a:rPr>
                <a:t>perfiles</a:t>
              </a:r>
              <a:r>
                <a:rPr lang="en-US" sz="1400" b="0" dirty="0">
                  <a:solidFill>
                    <a:srgbClr val="004080"/>
                  </a:solidFill>
                  <a:latin typeface="Tahoma" charset="0"/>
                  <a:cs typeface="+mn-cs"/>
                </a:rPr>
                <a:t> de </a:t>
              </a:r>
              <a:r>
                <a:rPr lang="en-US" sz="1400" b="0" dirty="0" err="1">
                  <a:solidFill>
                    <a:srgbClr val="004080"/>
                  </a:solidFill>
                  <a:latin typeface="Tahoma" charset="0"/>
                  <a:cs typeface="+mn-cs"/>
                </a:rPr>
                <a:t>riesgo</a:t>
              </a:r>
              <a:r>
                <a:rPr lang="en-US" sz="1400" b="0" dirty="0">
                  <a:solidFill>
                    <a:srgbClr val="004080"/>
                  </a:solidFill>
                  <a:latin typeface="Tahoma" charset="0"/>
                  <a:cs typeface="+mn-cs"/>
                </a:rPr>
                <a:t> y </a:t>
              </a:r>
              <a:r>
                <a:rPr lang="en-US" sz="1400" b="0" dirty="0" err="1">
                  <a:solidFill>
                    <a:srgbClr val="004080"/>
                  </a:solidFill>
                  <a:latin typeface="Tahoma" charset="0"/>
                  <a:cs typeface="+mn-cs"/>
                </a:rPr>
                <a:t>enfermedad</a:t>
              </a:r>
              <a:r>
                <a:rPr lang="en-US" sz="1400" b="0" dirty="0">
                  <a:solidFill>
                    <a:srgbClr val="004080"/>
                  </a:solidFill>
                  <a:latin typeface="Tahoma" charset="0"/>
                  <a:cs typeface="+mn-cs"/>
                </a:rPr>
                <a:t> </a:t>
              </a:r>
              <a:r>
                <a:rPr lang="en-US" sz="1400" b="0" dirty="0" err="1">
                  <a:solidFill>
                    <a:srgbClr val="004080"/>
                  </a:solidFill>
                  <a:latin typeface="Tahoma" charset="0"/>
                  <a:cs typeface="+mn-cs"/>
                </a:rPr>
                <a:t>opuestos</a:t>
              </a:r>
              <a:endParaRPr lang="en-US" sz="1400" b="0" dirty="0">
                <a:solidFill>
                  <a:srgbClr val="004080"/>
                </a:solidFill>
                <a:latin typeface="Tahoma" charset="0"/>
                <a:cs typeface="+mn-cs"/>
              </a:endParaRPr>
            </a:p>
          </p:txBody>
        </p:sp>
        <p:sp>
          <p:nvSpPr>
            <p:cNvPr id="159781" name="Line 37"/>
            <p:cNvSpPr>
              <a:spLocks noChangeShapeType="1"/>
            </p:cNvSpPr>
            <p:nvPr/>
          </p:nvSpPr>
          <p:spPr bwMode="auto">
            <a:xfrm>
              <a:off x="4831" y="3591"/>
              <a:ext cx="758" cy="1"/>
            </a:xfrm>
            <a:prstGeom prst="line">
              <a:avLst/>
            </a:prstGeom>
            <a:noFill/>
            <a:ln w="12700">
              <a:solidFill>
                <a:srgbClr val="FFFF99"/>
              </a:solidFill>
              <a:prstDash val="sysDot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>
                <a:cs typeface="+mn-cs"/>
              </a:endParaRPr>
            </a:p>
          </p:txBody>
        </p:sp>
      </p:grpSp>
      <p:grpSp>
        <p:nvGrpSpPr>
          <p:cNvPr id="159782" name="Group 38"/>
          <p:cNvGrpSpPr>
            <a:grpSpLocks/>
          </p:cNvGrpSpPr>
          <p:nvPr/>
        </p:nvGrpSpPr>
        <p:grpSpPr bwMode="auto">
          <a:xfrm>
            <a:off x="3563938" y="5445139"/>
            <a:ext cx="5580062" cy="601664"/>
            <a:chOff x="2245" y="3430"/>
            <a:chExt cx="3310" cy="379"/>
          </a:xfrm>
        </p:grpSpPr>
        <p:sp>
          <p:nvSpPr>
            <p:cNvPr id="159783" name="Text Box 39"/>
            <p:cNvSpPr txBox="1">
              <a:spLocks noChangeArrowheads="1"/>
            </p:cNvSpPr>
            <p:nvPr/>
          </p:nvSpPr>
          <p:spPr bwMode="auto">
            <a:xfrm>
              <a:off x="2245" y="3430"/>
              <a:ext cx="288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>
                      <a:alpha val="500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1400" dirty="0" err="1">
                  <a:solidFill>
                    <a:srgbClr val="000080"/>
                  </a:solidFill>
                  <a:latin typeface="Tahoma" charset="0"/>
                  <a:cs typeface="+mn-cs"/>
                </a:rPr>
                <a:t>Impacto</a:t>
              </a:r>
              <a:r>
                <a:rPr lang="en-US" sz="1400" dirty="0">
                  <a:solidFill>
                    <a:srgbClr val="000080"/>
                  </a:solidFill>
                  <a:latin typeface="Tahoma" charset="0"/>
                  <a:cs typeface="+mn-cs"/>
                </a:rPr>
                <a:t> de </a:t>
              </a:r>
              <a:r>
                <a:rPr lang="en-US" sz="1400" dirty="0" err="1">
                  <a:solidFill>
                    <a:srgbClr val="000080"/>
                  </a:solidFill>
                  <a:latin typeface="Tahoma" charset="0"/>
                  <a:cs typeface="+mn-cs"/>
                </a:rPr>
                <a:t>sobre</a:t>
              </a:r>
              <a:r>
                <a:rPr lang="en-US" sz="1400" dirty="0">
                  <a:solidFill>
                    <a:srgbClr val="000080"/>
                  </a:solidFill>
                  <a:latin typeface="Tahoma" charset="0"/>
                  <a:cs typeface="+mn-cs"/>
                </a:rPr>
                <a:t> </a:t>
              </a:r>
              <a:r>
                <a:rPr lang="en-US" sz="1400" dirty="0" err="1">
                  <a:solidFill>
                    <a:srgbClr val="000080"/>
                  </a:solidFill>
                  <a:latin typeface="Tahoma" charset="0"/>
                  <a:cs typeface="+mn-cs"/>
                </a:rPr>
                <a:t>carga</a:t>
              </a:r>
              <a:r>
                <a:rPr lang="en-US" sz="1400" dirty="0">
                  <a:solidFill>
                    <a:srgbClr val="000080"/>
                  </a:solidFill>
                  <a:latin typeface="Tahoma" charset="0"/>
                  <a:cs typeface="+mn-cs"/>
                </a:rPr>
                <a:t> AMBIENTAL Y ECOLOGICA</a:t>
              </a:r>
            </a:p>
          </p:txBody>
        </p:sp>
        <p:sp>
          <p:nvSpPr>
            <p:cNvPr id="159784" name="Line 40"/>
            <p:cNvSpPr>
              <a:spLocks noChangeShapeType="1"/>
            </p:cNvSpPr>
            <p:nvPr/>
          </p:nvSpPr>
          <p:spPr bwMode="auto">
            <a:xfrm>
              <a:off x="5033" y="3809"/>
              <a:ext cx="522" cy="0"/>
            </a:xfrm>
            <a:prstGeom prst="line">
              <a:avLst/>
            </a:prstGeom>
            <a:noFill/>
            <a:ln w="12700">
              <a:solidFill>
                <a:srgbClr val="FFFF99"/>
              </a:solidFill>
              <a:prstDash val="sysDot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>
                <a:cs typeface="+mn-cs"/>
              </a:endParaRPr>
            </a:p>
          </p:txBody>
        </p:sp>
      </p:grpSp>
      <p:sp>
        <p:nvSpPr>
          <p:cNvPr id="159785" name="Rectangle 41"/>
          <p:cNvSpPr>
            <a:spLocks noGrp="1" noChangeArrowheads="1"/>
          </p:cNvSpPr>
          <p:nvPr>
            <p:ph type="title"/>
          </p:nvPr>
        </p:nvSpPr>
        <p:spPr>
          <a:xfrm>
            <a:off x="373063" y="219075"/>
            <a:ext cx="8428037" cy="458788"/>
          </a:xfrm>
          <a:effectLst>
            <a:outerShdw blurRad="63500" dist="38099" dir="2700000" algn="ctr" rotWithShape="0">
              <a:schemeClr val="tx1">
                <a:alpha val="74998"/>
              </a:scheme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en-US" sz="2800" dirty="0" err="1" smtClean="0">
                <a:cs typeface="+mj-cs"/>
              </a:rPr>
              <a:t>Desde</a:t>
            </a:r>
            <a:r>
              <a:rPr lang="en-US" sz="2800" dirty="0" smtClean="0">
                <a:cs typeface="+mj-cs"/>
              </a:rPr>
              <a:t> </a:t>
            </a:r>
            <a:r>
              <a:rPr lang="ja-JP" altLang="en-US" sz="2800" dirty="0" smtClean="0">
                <a:latin typeface="Arial"/>
                <a:cs typeface="+mj-cs"/>
              </a:rPr>
              <a:t>‘</a:t>
            </a:r>
            <a:r>
              <a:rPr lang="en-US" sz="2800" dirty="0" smtClean="0">
                <a:cs typeface="+mj-cs"/>
              </a:rPr>
              <a:t>Salud </a:t>
            </a:r>
            <a:r>
              <a:rPr lang="en-US" sz="2800" dirty="0" err="1" smtClean="0">
                <a:cs typeface="+mj-cs"/>
              </a:rPr>
              <a:t>para</a:t>
            </a:r>
            <a:r>
              <a:rPr lang="en-US" sz="2800" dirty="0" smtClean="0">
                <a:cs typeface="+mj-cs"/>
              </a:rPr>
              <a:t> </a:t>
            </a:r>
            <a:r>
              <a:rPr lang="en-US" sz="2800" dirty="0" err="1" smtClean="0">
                <a:cs typeface="+mj-cs"/>
              </a:rPr>
              <a:t>Todos</a:t>
            </a:r>
            <a:r>
              <a:rPr lang="ja-JP" altLang="en-US" sz="2800" dirty="0" smtClean="0">
                <a:latin typeface="Arial"/>
                <a:cs typeface="+mj-cs"/>
              </a:rPr>
              <a:t>’</a:t>
            </a:r>
            <a:r>
              <a:rPr lang="en-US" sz="2800" dirty="0" smtClean="0">
                <a:cs typeface="+mj-cs"/>
              </a:rPr>
              <a:t> hasta la </a:t>
            </a:r>
            <a:r>
              <a:rPr lang="en-US" sz="2800" dirty="0" err="1" smtClean="0">
                <a:cs typeface="+mj-cs"/>
              </a:rPr>
              <a:t>Declaración</a:t>
            </a:r>
            <a:r>
              <a:rPr lang="en-US" sz="2800" dirty="0" smtClean="0">
                <a:cs typeface="+mj-cs"/>
              </a:rPr>
              <a:t> del </a:t>
            </a:r>
            <a:r>
              <a:rPr lang="en-US" sz="2800" dirty="0" err="1" smtClean="0">
                <a:cs typeface="+mj-cs"/>
              </a:rPr>
              <a:t>Milenio</a:t>
            </a:r>
            <a:endParaRPr lang="en-US" sz="2800" dirty="0" smtClean="0">
              <a:cs typeface="+mj-cs"/>
            </a:endParaRPr>
          </a:p>
        </p:txBody>
      </p:sp>
      <p:grpSp>
        <p:nvGrpSpPr>
          <p:cNvPr id="159786" name="Group 42"/>
          <p:cNvGrpSpPr>
            <a:grpSpLocks/>
          </p:cNvGrpSpPr>
          <p:nvPr/>
        </p:nvGrpSpPr>
        <p:grpSpPr bwMode="auto">
          <a:xfrm>
            <a:off x="0" y="979959"/>
            <a:ext cx="8948738" cy="504825"/>
            <a:chOff x="55" y="583"/>
            <a:chExt cx="5637" cy="318"/>
          </a:xfrm>
        </p:grpSpPr>
        <p:sp>
          <p:nvSpPr>
            <p:cNvPr id="159787" name="Line 43"/>
            <p:cNvSpPr>
              <a:spLocks noChangeShapeType="1"/>
            </p:cNvSpPr>
            <p:nvPr/>
          </p:nvSpPr>
          <p:spPr bwMode="auto">
            <a:xfrm>
              <a:off x="3714" y="741"/>
              <a:ext cx="1978" cy="1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prstDash val="sysDot"/>
              <a:round/>
              <a:headEnd type="none" w="med" len="lg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s-ES">
                <a:cs typeface="+mn-cs"/>
              </a:endParaRPr>
            </a:p>
          </p:txBody>
        </p:sp>
        <p:grpSp>
          <p:nvGrpSpPr>
            <p:cNvPr id="10255" name="Group 44"/>
            <p:cNvGrpSpPr>
              <a:grpSpLocks/>
            </p:cNvGrpSpPr>
            <p:nvPr/>
          </p:nvGrpSpPr>
          <p:grpSpPr bwMode="auto">
            <a:xfrm>
              <a:off x="55" y="583"/>
              <a:ext cx="3676" cy="318"/>
              <a:chOff x="55" y="583"/>
              <a:chExt cx="3676" cy="318"/>
            </a:xfrm>
          </p:grpSpPr>
          <p:sp>
            <p:nvSpPr>
              <p:cNvPr id="159789" name="Line 45"/>
              <p:cNvSpPr>
                <a:spLocks noChangeShapeType="1"/>
              </p:cNvSpPr>
              <p:nvPr/>
            </p:nvSpPr>
            <p:spPr bwMode="auto">
              <a:xfrm>
                <a:off x="55" y="743"/>
                <a:ext cx="1969" cy="1"/>
              </a:xfrm>
              <a:prstGeom prst="line">
                <a:avLst/>
              </a:prstGeom>
              <a:noFill/>
              <a:ln w="12700">
                <a:solidFill>
                  <a:srgbClr val="FF9900"/>
                </a:solidFill>
                <a:round/>
                <a:headEnd type="stealth" w="med" len="lg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s-ES">
                  <a:cs typeface="+mn-cs"/>
                </a:endParaRPr>
              </a:p>
            </p:txBody>
          </p:sp>
          <p:sp>
            <p:nvSpPr>
              <p:cNvPr id="159790" name="Rectangle 46"/>
              <p:cNvSpPr>
                <a:spLocks noChangeArrowheads="1"/>
              </p:cNvSpPr>
              <p:nvPr/>
            </p:nvSpPr>
            <p:spPr bwMode="auto">
              <a:xfrm>
                <a:off x="2020" y="583"/>
                <a:ext cx="1711" cy="318"/>
              </a:xfrm>
              <a:prstGeom prst="rect">
                <a:avLst/>
              </a:prstGeom>
              <a:noFill/>
              <a:ln w="1270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>
                        <a:alpha val="5000"/>
                      </a:srgbClr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1500" b="0">
                    <a:solidFill>
                      <a:srgbClr val="004080"/>
                    </a:solidFill>
                    <a:latin typeface="Tahoma" charset="0"/>
                    <a:cs typeface="+mn-cs"/>
                  </a:rPr>
                  <a:t>DISPARIDADES AMPLIANDOSE</a:t>
                </a:r>
                <a:br>
                  <a:rPr lang="en-US" sz="1500" b="0">
                    <a:solidFill>
                      <a:srgbClr val="004080"/>
                    </a:solidFill>
                    <a:latin typeface="Tahoma" charset="0"/>
                    <a:cs typeface="+mn-cs"/>
                  </a:rPr>
                </a:br>
                <a:r>
                  <a:rPr lang="en-US" sz="1500" b="0">
                    <a:solidFill>
                      <a:srgbClr val="004080"/>
                    </a:solidFill>
                    <a:latin typeface="Tahoma" charset="0"/>
                    <a:cs typeface="+mn-cs"/>
                  </a:rPr>
                  <a:t>EXCLUSION CRECIENTE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89545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9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9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9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9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97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9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59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9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9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9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9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59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59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159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85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CL" sz="2800" dirty="0" smtClean="0">
                <a:cs typeface="+mj-cs"/>
              </a:rPr>
              <a:t>Factores que influyen sobre el nivel de salud de una población</a:t>
            </a:r>
          </a:p>
        </p:txBody>
      </p:sp>
      <p:graphicFrame>
        <p:nvGraphicFramePr>
          <p:cNvPr id="12291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8980995"/>
              </p:ext>
            </p:extLst>
          </p:nvPr>
        </p:nvGraphicFramePr>
        <p:xfrm>
          <a:off x="684213" y="1628801"/>
          <a:ext cx="7772400" cy="401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97" name="Gráfico" r:id="rId5" imgW="8363102" imgH="4095902" progId="Excel.Sheet.8">
                  <p:embed/>
                </p:oleObj>
              </mc:Choice>
              <mc:Fallback>
                <p:oleObj name="Gráfico" r:id="rId5" imgW="8363102" imgH="4095902" progId="Excel.Sheet.8">
                  <p:embed/>
                  <p:pic>
                    <p:nvPicPr>
                      <p:cNvPr id="0" name="Picture 6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628801"/>
                        <a:ext cx="7772400" cy="4010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1796" name="Rectangle 4"/>
          <p:cNvSpPr>
            <a:spLocks noChangeArrowheads="1"/>
          </p:cNvSpPr>
          <p:nvPr/>
        </p:nvSpPr>
        <p:spPr bwMode="auto">
          <a:xfrm>
            <a:off x="1816693" y="5670550"/>
            <a:ext cx="4100914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en-GB" sz="1200" i="1" dirty="0" err="1">
                <a:solidFill>
                  <a:srgbClr val="004080"/>
                </a:solidFill>
                <a:latin typeface="Arial" charset="0"/>
                <a:cs typeface="Arial" charset="0"/>
              </a:rPr>
              <a:t>Fuente</a:t>
            </a:r>
            <a:r>
              <a:rPr lang="en-GB" sz="1200" i="1" dirty="0">
                <a:solidFill>
                  <a:srgbClr val="004080"/>
                </a:solidFill>
                <a:latin typeface="Arial" charset="0"/>
                <a:cs typeface="Arial" charset="0"/>
              </a:rPr>
              <a:t>: Canadian Institute for Advanced </a:t>
            </a:r>
            <a:r>
              <a:rPr lang="en-GB" sz="1200" i="1" dirty="0" smtClean="0">
                <a:solidFill>
                  <a:srgbClr val="004080"/>
                </a:solidFill>
                <a:latin typeface="Arial" charset="0"/>
                <a:cs typeface="Arial" charset="0"/>
              </a:rPr>
              <a:t>Research. 2002</a:t>
            </a:r>
            <a:endParaRPr lang="en-US" sz="1200" i="1" dirty="0">
              <a:solidFill>
                <a:srgbClr val="00408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04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179388" y="2060575"/>
            <a:ext cx="8569325" cy="4248150"/>
          </a:xfrm>
        </p:spPr>
        <p:txBody>
          <a:bodyPr/>
          <a:lstStyle/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r>
              <a:rPr lang="en-GB" sz="1600" b="1" dirty="0" smtClean="0">
                <a:solidFill>
                  <a:srgbClr val="FF0066"/>
                </a:solidFill>
                <a:cs typeface="+mn-cs"/>
              </a:rPr>
              <a:t> </a:t>
            </a:r>
            <a:r>
              <a:rPr lang="en-GB" sz="2800" dirty="0" smtClean="0">
                <a:cs typeface="+mn-cs"/>
              </a:rPr>
              <a:t>Sin embargo:</a:t>
            </a:r>
          </a:p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r>
              <a:rPr lang="en-GB" sz="2800" dirty="0">
                <a:cs typeface="+mn-cs"/>
              </a:rPr>
              <a:t> </a:t>
            </a:r>
            <a:r>
              <a:rPr lang="es-CL" sz="2800" dirty="0" smtClean="0">
                <a:cs typeface="+mn-cs"/>
              </a:rPr>
              <a:t>Menos de 2% de los gobiernos del mundo han desarrollado políticas de salud coherentes que incorporen los determinantes de la salud</a:t>
            </a:r>
            <a:endParaRPr lang="en-GB" sz="2800" b="1" i="1" dirty="0" smtClean="0">
              <a:solidFill>
                <a:srgbClr val="FFFF00"/>
              </a:solidFill>
              <a:cs typeface="+mn-cs"/>
            </a:endParaRPr>
          </a:p>
          <a:p>
            <a:pPr eaLnBrk="1" hangingPunct="1">
              <a:lnSpc>
                <a:spcPct val="125000"/>
              </a:lnSpc>
              <a:spcBef>
                <a:spcPct val="50000"/>
              </a:spcBef>
              <a:buFontTx/>
              <a:buNone/>
              <a:defRPr/>
            </a:pPr>
            <a:endParaRPr lang="en-GB" b="1" i="1" dirty="0" smtClean="0">
              <a:solidFill>
                <a:srgbClr val="FFFF00"/>
              </a:solidFill>
              <a:cs typeface="+mn-cs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GB" sz="1400" b="1" i="1" dirty="0" err="1" smtClean="0">
                <a:solidFill>
                  <a:srgbClr val="004080"/>
                </a:solidFill>
                <a:cs typeface="+mn-cs"/>
              </a:rPr>
              <a:t>Fuente</a:t>
            </a:r>
            <a:r>
              <a:rPr lang="en-GB" sz="1400" b="1" i="1" dirty="0" smtClean="0">
                <a:solidFill>
                  <a:srgbClr val="004080"/>
                </a:solidFill>
                <a:cs typeface="+mn-cs"/>
              </a:rPr>
              <a:t>: Canadian Institute for Advanced Research. 2002</a:t>
            </a:r>
            <a:endParaRPr lang="en-US" sz="1400" b="1" i="1" dirty="0" smtClean="0">
              <a:solidFill>
                <a:srgbClr val="004080"/>
              </a:solidFill>
              <a:cs typeface="+mn-cs"/>
            </a:endParaRP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title"/>
          </p:nvPr>
        </p:nvSpPr>
        <p:spPr>
          <a:xfrm>
            <a:off x="755576" y="404664"/>
            <a:ext cx="7772400" cy="10668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defRPr/>
            </a:pPr>
            <a:r>
              <a:rPr lang="es-ES" sz="2800" dirty="0" smtClean="0">
                <a:cs typeface="+mj-cs"/>
              </a:rPr>
              <a:t>La mitad de los efectos en salud se debe a factores sociales fuera del sector</a:t>
            </a:r>
          </a:p>
        </p:txBody>
      </p:sp>
    </p:spTree>
    <p:extLst>
      <p:ext uri="{BB962C8B-B14F-4D97-AF65-F5344CB8AC3E}">
        <p14:creationId xmlns:p14="http://schemas.microsoft.com/office/powerpoint/2010/main" val="107142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6632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es-CO" sz="2800" b="1" dirty="0" smtClean="0">
                <a:solidFill>
                  <a:srgbClr val="000080"/>
                </a:solidFill>
                <a:cs typeface="+mj-cs"/>
              </a:rPr>
              <a:t>Factores determinantes de la salud</a:t>
            </a:r>
            <a:endParaRPr lang="es-ES" sz="2800" b="1" dirty="0" smtClean="0">
              <a:solidFill>
                <a:srgbClr val="000080"/>
              </a:solidFill>
              <a:cs typeface="+mj-cs"/>
            </a:endParaRPr>
          </a:p>
        </p:txBody>
      </p:sp>
      <p:graphicFrame>
        <p:nvGraphicFramePr>
          <p:cNvPr id="16387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2236788" y="1049338"/>
          <a:ext cx="5873750" cy="4960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93" name="Documento" r:id="rId4" imgW="3771900" imgH="3183467" progId="Word.Document.8">
                  <p:embed/>
                </p:oleObj>
              </mc:Choice>
              <mc:Fallback>
                <p:oleObj name="Documento" r:id="rId4" imgW="3771900" imgH="3183467" progId="Word.Document.8">
                  <p:embed/>
                  <p:pic>
                    <p:nvPicPr>
                      <p:cNvPr id="0" name="Picture 6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6788" y="1049338"/>
                        <a:ext cx="5873750" cy="4960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7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179512" y="5517232"/>
            <a:ext cx="18722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50" dirty="0" smtClean="0"/>
              <a:t>Traducido y adaptado por </a:t>
            </a:r>
            <a:r>
              <a:rPr lang="es-ES" sz="1050" dirty="0" err="1" smtClean="0"/>
              <a:t>Dahlgren</a:t>
            </a:r>
            <a:r>
              <a:rPr lang="es-ES" sz="1050" dirty="0" smtClean="0"/>
              <a:t> </a:t>
            </a:r>
            <a:r>
              <a:rPr lang="es-ES" sz="1050" dirty="0"/>
              <a:t>y </a:t>
            </a:r>
            <a:r>
              <a:rPr lang="es-ES" sz="1050" dirty="0" err="1" smtClean="0"/>
              <a:t>Whitehead</a:t>
            </a:r>
            <a:r>
              <a:rPr lang="es-ES" sz="1050" dirty="0" smtClean="0"/>
              <a:t>. 1991  </a:t>
            </a:r>
            <a:endParaRPr lang="es-ES" sz="1050" dirty="0"/>
          </a:p>
        </p:txBody>
      </p:sp>
    </p:spTree>
    <p:extLst>
      <p:ext uri="{BB962C8B-B14F-4D97-AF65-F5344CB8AC3E}">
        <p14:creationId xmlns:p14="http://schemas.microsoft.com/office/powerpoint/2010/main" val="43159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>
          <a:xfrm>
            <a:off x="590550" y="260648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es-CO" sz="2800" dirty="0" smtClean="0">
                <a:solidFill>
                  <a:srgbClr val="000080"/>
                </a:solidFill>
                <a:cs typeface="+mj-cs"/>
              </a:rPr>
              <a:t>Factores determinantes de la salud Carta de Ottawa 1986</a:t>
            </a:r>
            <a:endParaRPr lang="es-ES" sz="2800" dirty="0" smtClean="0">
              <a:solidFill>
                <a:srgbClr val="000080"/>
              </a:solidFill>
              <a:cs typeface="+mj-cs"/>
            </a:endParaRPr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3574" y="1484785"/>
            <a:ext cx="8012881" cy="432048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Tx/>
              <a:buNone/>
              <a:defRPr/>
            </a:pPr>
            <a:r>
              <a:rPr lang="es-CO" sz="1200" b="1" dirty="0" smtClean="0">
                <a:cs typeface="+mn-cs"/>
              </a:rPr>
              <a:t>	</a:t>
            </a:r>
            <a:r>
              <a:rPr lang="es-CO" sz="1600" b="1" dirty="0" smtClean="0">
                <a:cs typeface="+mn-cs"/>
              </a:rPr>
              <a:t>Desde mediados de los años 80 se le ha dado preponderancia a los determinantes de la salud en el movimiento emergente de promoción de la salud. La Carta de Ottawa sobre Promoción de la Salud (OMS, 1986) señaló ocho factores determinantes clave: </a:t>
            </a:r>
          </a:p>
          <a:p>
            <a:pPr lvl="4" eaLnBrk="1" hangingPunct="1">
              <a:lnSpc>
                <a:spcPct val="120000"/>
              </a:lnSpc>
              <a:defRPr/>
            </a:pPr>
            <a:r>
              <a:rPr lang="es-CO" b="1" dirty="0" smtClean="0"/>
              <a:t>la paz </a:t>
            </a:r>
          </a:p>
          <a:p>
            <a:pPr lvl="4" eaLnBrk="1" hangingPunct="1">
              <a:lnSpc>
                <a:spcPct val="120000"/>
              </a:lnSpc>
              <a:defRPr/>
            </a:pPr>
            <a:r>
              <a:rPr lang="es-CO" b="1" dirty="0" smtClean="0"/>
              <a:t>la vivienda</a:t>
            </a:r>
          </a:p>
          <a:p>
            <a:pPr lvl="4" eaLnBrk="1" hangingPunct="1">
              <a:lnSpc>
                <a:spcPct val="120000"/>
              </a:lnSpc>
              <a:defRPr/>
            </a:pPr>
            <a:r>
              <a:rPr lang="es-CO" b="1" dirty="0" smtClean="0"/>
              <a:t>la educación</a:t>
            </a:r>
          </a:p>
          <a:p>
            <a:pPr lvl="4" eaLnBrk="1" hangingPunct="1">
              <a:lnSpc>
                <a:spcPct val="120000"/>
              </a:lnSpc>
              <a:defRPr/>
            </a:pPr>
            <a:r>
              <a:rPr lang="es-CO" b="1" dirty="0" smtClean="0"/>
              <a:t>los alimentos</a:t>
            </a:r>
          </a:p>
          <a:p>
            <a:pPr lvl="4" eaLnBrk="1" hangingPunct="1">
              <a:lnSpc>
                <a:spcPct val="120000"/>
              </a:lnSpc>
              <a:defRPr/>
            </a:pPr>
            <a:r>
              <a:rPr lang="es-CO" b="1" dirty="0" smtClean="0"/>
              <a:t>los ingresos</a:t>
            </a:r>
          </a:p>
          <a:p>
            <a:pPr lvl="4" eaLnBrk="1" hangingPunct="1">
              <a:lnSpc>
                <a:spcPct val="120000"/>
              </a:lnSpc>
              <a:defRPr/>
            </a:pPr>
            <a:r>
              <a:rPr lang="es-CO" b="1" dirty="0" smtClean="0"/>
              <a:t>un ecosistema estable</a:t>
            </a:r>
          </a:p>
          <a:p>
            <a:pPr lvl="4" eaLnBrk="1" hangingPunct="1">
              <a:lnSpc>
                <a:spcPct val="120000"/>
              </a:lnSpc>
              <a:defRPr/>
            </a:pPr>
            <a:r>
              <a:rPr lang="es-CO" b="1" dirty="0" smtClean="0"/>
              <a:t>los recursos sostenibles</a:t>
            </a:r>
          </a:p>
          <a:p>
            <a:pPr lvl="4" eaLnBrk="1" hangingPunct="1">
              <a:lnSpc>
                <a:spcPct val="120000"/>
              </a:lnSpc>
              <a:defRPr/>
            </a:pPr>
            <a:r>
              <a:rPr lang="es-CO" b="1" dirty="0" smtClean="0"/>
              <a:t>la justicia social y la equidad. </a:t>
            </a:r>
            <a:endParaRPr lang="es-ES" b="1" dirty="0" smtClean="0"/>
          </a:p>
        </p:txBody>
      </p:sp>
    </p:spTree>
    <p:extLst>
      <p:ext uri="{BB962C8B-B14F-4D97-AF65-F5344CB8AC3E}">
        <p14:creationId xmlns:p14="http://schemas.microsoft.com/office/powerpoint/2010/main" val="291353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spect="1" noChangeArrowheads="1"/>
          </p:cNvSpPr>
          <p:nvPr/>
        </p:nvSpPr>
        <p:spPr bwMode="auto">
          <a:xfrm>
            <a:off x="219075" y="749300"/>
            <a:ext cx="9307513" cy="544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116632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es-ES" sz="2800" dirty="0" smtClean="0">
                <a:cs typeface="+mj-cs"/>
              </a:rPr>
              <a:t>Determinantes y ODM</a:t>
            </a:r>
          </a:p>
        </p:txBody>
      </p:sp>
      <p:grpSp>
        <p:nvGrpSpPr>
          <p:cNvPr id="18436" name="Group 4"/>
          <p:cNvGrpSpPr>
            <a:grpSpLocks/>
          </p:cNvGrpSpPr>
          <p:nvPr/>
        </p:nvGrpSpPr>
        <p:grpSpPr bwMode="auto">
          <a:xfrm>
            <a:off x="369888" y="1069975"/>
            <a:ext cx="8412162" cy="4806950"/>
            <a:chOff x="233" y="674"/>
            <a:chExt cx="5299" cy="3028"/>
          </a:xfrm>
        </p:grpSpPr>
        <p:sp>
          <p:nvSpPr>
            <p:cNvPr id="167941" name="Text Box 5"/>
            <p:cNvSpPr txBox="1">
              <a:spLocks noChangeArrowheads="1"/>
            </p:cNvSpPr>
            <p:nvPr/>
          </p:nvSpPr>
          <p:spPr bwMode="auto">
            <a:xfrm>
              <a:off x="233" y="674"/>
              <a:ext cx="5299" cy="3028"/>
            </a:xfrm>
            <a:prstGeom prst="rect">
              <a:avLst/>
            </a:prstGeom>
            <a:solidFill>
              <a:srgbClr val="FFFFFF">
                <a:alpha val="71001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>
                <a:defRPr/>
              </a:pPr>
              <a:endParaRPr lang="es-ES_tradnl" sz="1200" b="0">
                <a:latin typeface="Arial" charset="0"/>
                <a:cs typeface="+mn-cs"/>
              </a:endParaRPr>
            </a:p>
            <a:p>
              <a:pPr algn="ctr">
                <a:defRPr/>
              </a:pPr>
              <a:endParaRPr lang="es-ES_tradnl" sz="1200" b="0">
                <a:latin typeface="Arial" charset="0"/>
                <a:cs typeface="+mn-cs"/>
              </a:endParaRPr>
            </a:p>
            <a:p>
              <a:pPr>
                <a:defRPr/>
              </a:pPr>
              <a:r>
                <a:rPr lang="es-ES_tradnl" sz="1000" b="0">
                  <a:latin typeface="Arial" charset="0"/>
                  <a:cs typeface="+mn-cs"/>
                </a:rPr>
                <a:t>	             </a:t>
              </a:r>
              <a:r>
                <a:rPr lang="es-ES_tradnl" sz="1500">
                  <a:latin typeface="Arial" charset="0"/>
                  <a:cs typeface="+mn-cs"/>
                </a:rPr>
                <a:t>Determinantes</a:t>
              </a:r>
              <a:r>
                <a:rPr lang="es-ES_tradnl" sz="1500" b="0">
                  <a:latin typeface="Arial" charset="0"/>
                  <a:cs typeface="+mn-cs"/>
                </a:rPr>
                <a:t>		</a:t>
              </a:r>
              <a:r>
                <a:rPr lang="es-ES_tradnl" sz="1500">
                  <a:latin typeface="Arial" charset="0"/>
                  <a:cs typeface="+mn-cs"/>
                </a:rPr>
                <a:t>       Reducción de la mortalidad y morbilidad</a:t>
              </a:r>
            </a:p>
            <a:p>
              <a:pPr>
                <a:defRPr/>
              </a:pPr>
              <a:endParaRPr lang="es-ES_tradnl" sz="1400">
                <a:latin typeface="Arial" charset="0"/>
                <a:cs typeface="+mn-cs"/>
              </a:endParaRPr>
            </a:p>
            <a:p>
              <a:pPr>
                <a:defRPr/>
              </a:pPr>
              <a:endParaRPr lang="es-ES_tradnl" sz="1400">
                <a:latin typeface="Arial" charset="0"/>
                <a:cs typeface="+mn-cs"/>
              </a:endParaRPr>
            </a:p>
            <a:p>
              <a:pPr>
                <a:defRPr/>
              </a:pPr>
              <a:endParaRPr lang="es-ES_tradnl" sz="1000">
                <a:latin typeface="Arial" charset="0"/>
                <a:cs typeface="+mn-cs"/>
              </a:endParaRPr>
            </a:p>
            <a:p>
              <a:pPr>
                <a:defRPr/>
              </a:pPr>
              <a:endParaRPr lang="es-ES_tradnl" sz="1000">
                <a:latin typeface="Arial" charset="0"/>
                <a:cs typeface="+mn-cs"/>
              </a:endParaRPr>
            </a:p>
            <a:p>
              <a:pPr>
                <a:defRPr/>
              </a:pPr>
              <a:endParaRPr lang="es-ES_tradnl" sz="1000">
                <a:latin typeface="Arial" charset="0"/>
                <a:cs typeface="+mn-cs"/>
              </a:endParaRPr>
            </a:p>
            <a:p>
              <a:pPr>
                <a:defRPr/>
              </a:pPr>
              <a:endParaRPr lang="es-ES_tradnl" sz="1000">
                <a:latin typeface="Arial" charset="0"/>
                <a:cs typeface="+mn-cs"/>
              </a:endParaRPr>
            </a:p>
            <a:p>
              <a:pPr>
                <a:defRPr/>
              </a:pPr>
              <a:endParaRPr lang="es-ES_tradnl" sz="1000">
                <a:latin typeface="Arial" charset="0"/>
                <a:cs typeface="+mn-cs"/>
              </a:endParaRPr>
            </a:p>
            <a:p>
              <a:pPr>
                <a:defRPr/>
              </a:pPr>
              <a:endParaRPr lang="es-ES_tradnl" sz="1000">
                <a:latin typeface="Arial" charset="0"/>
                <a:cs typeface="+mn-cs"/>
              </a:endParaRPr>
            </a:p>
            <a:p>
              <a:pPr>
                <a:defRPr/>
              </a:pPr>
              <a:endParaRPr lang="es-ES_tradnl" sz="1000">
                <a:latin typeface="Arial" charset="0"/>
                <a:cs typeface="+mn-cs"/>
              </a:endParaRPr>
            </a:p>
            <a:p>
              <a:pPr>
                <a:defRPr/>
              </a:pPr>
              <a:endParaRPr lang="es-ES_tradnl" sz="1000">
                <a:latin typeface="Arial" charset="0"/>
                <a:cs typeface="+mn-cs"/>
              </a:endParaRPr>
            </a:p>
            <a:p>
              <a:pPr>
                <a:defRPr/>
              </a:pPr>
              <a:endParaRPr lang="es-ES_tradnl" sz="1000">
                <a:latin typeface="Arial" charset="0"/>
                <a:cs typeface="+mn-cs"/>
              </a:endParaRPr>
            </a:p>
            <a:p>
              <a:pPr>
                <a:defRPr/>
              </a:pPr>
              <a:endParaRPr lang="es-ES_tradnl" sz="1000">
                <a:latin typeface="Arial" charset="0"/>
                <a:cs typeface="+mn-cs"/>
              </a:endParaRPr>
            </a:p>
            <a:p>
              <a:pPr>
                <a:defRPr/>
              </a:pPr>
              <a:endParaRPr lang="es-ES_tradnl" sz="1000">
                <a:latin typeface="Arial" charset="0"/>
                <a:cs typeface="+mn-cs"/>
              </a:endParaRPr>
            </a:p>
            <a:p>
              <a:pPr>
                <a:defRPr/>
              </a:pPr>
              <a:endParaRPr lang="es-ES_tradnl" sz="1000">
                <a:latin typeface="Arial" charset="0"/>
                <a:cs typeface="+mn-cs"/>
              </a:endParaRPr>
            </a:p>
            <a:p>
              <a:pPr>
                <a:defRPr/>
              </a:pPr>
              <a:endParaRPr lang="es-ES_tradnl" sz="1000">
                <a:latin typeface="Arial" charset="0"/>
                <a:cs typeface="+mn-cs"/>
              </a:endParaRPr>
            </a:p>
            <a:p>
              <a:pPr>
                <a:defRPr/>
              </a:pPr>
              <a:endParaRPr lang="es-ES_tradnl" sz="1000">
                <a:latin typeface="Arial" charset="0"/>
                <a:cs typeface="+mn-cs"/>
              </a:endParaRPr>
            </a:p>
            <a:p>
              <a:pPr>
                <a:defRPr/>
              </a:pPr>
              <a:endParaRPr lang="es-ES_tradnl" sz="800" b="0">
                <a:latin typeface="Arial" charset="0"/>
                <a:cs typeface="+mn-cs"/>
              </a:endParaRPr>
            </a:p>
            <a:p>
              <a:pPr>
                <a:defRPr/>
              </a:pPr>
              <a:endParaRPr lang="es-ES_tradnl" sz="800" b="0">
                <a:latin typeface="Arial" charset="0"/>
                <a:cs typeface="+mn-cs"/>
              </a:endParaRPr>
            </a:p>
            <a:p>
              <a:pPr>
                <a:defRPr/>
              </a:pPr>
              <a:endParaRPr lang="es-ES_tradnl" sz="800" b="0">
                <a:latin typeface="Arial" charset="0"/>
                <a:cs typeface="+mn-cs"/>
              </a:endParaRPr>
            </a:p>
            <a:p>
              <a:pPr>
                <a:defRPr/>
              </a:pPr>
              <a:endParaRPr lang="es-ES_tradnl" sz="800" b="0">
                <a:latin typeface="Arial" charset="0"/>
                <a:cs typeface="+mn-cs"/>
              </a:endParaRPr>
            </a:p>
            <a:p>
              <a:pPr>
                <a:defRPr/>
              </a:pPr>
              <a:endParaRPr lang="es-ES_tradnl" sz="800" b="0">
                <a:latin typeface="Arial" charset="0"/>
                <a:cs typeface="+mn-cs"/>
              </a:endParaRPr>
            </a:p>
            <a:p>
              <a:pPr>
                <a:defRPr/>
              </a:pPr>
              <a:endParaRPr lang="es-ES_tradnl" sz="800" b="0">
                <a:latin typeface="Arial" charset="0"/>
                <a:cs typeface="+mn-cs"/>
              </a:endParaRPr>
            </a:p>
            <a:p>
              <a:pPr>
                <a:defRPr/>
              </a:pPr>
              <a:endParaRPr lang="es-ES_tradnl" sz="800" b="0">
                <a:latin typeface="Arial" charset="0"/>
                <a:cs typeface="+mn-cs"/>
              </a:endParaRPr>
            </a:p>
            <a:p>
              <a:pPr>
                <a:defRPr/>
              </a:pPr>
              <a:endParaRPr lang="en-US" sz="1200" b="0">
                <a:latin typeface="Zapf Dingbats" charset="0"/>
                <a:cs typeface="+mn-cs"/>
              </a:endParaRPr>
            </a:p>
          </p:txBody>
        </p:sp>
        <p:sp>
          <p:nvSpPr>
            <p:cNvPr id="18438" name="Text Box 6"/>
            <p:cNvSpPr txBox="1">
              <a:spLocks noChangeArrowheads="1"/>
            </p:cNvSpPr>
            <p:nvPr/>
          </p:nvSpPr>
          <p:spPr bwMode="auto">
            <a:xfrm>
              <a:off x="709" y="1205"/>
              <a:ext cx="1626" cy="35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s-ES_tradnl" sz="1300">
                  <a:solidFill>
                    <a:srgbClr val="000080"/>
                  </a:solidFill>
                  <a:latin typeface="Arial" charset="0"/>
                </a:rPr>
                <a:t>ODM 1.</a:t>
              </a:r>
              <a:r>
                <a:rPr lang="es-ES_tradnl" sz="1300" b="0">
                  <a:solidFill>
                    <a:srgbClr val="000080"/>
                  </a:solidFill>
                  <a:latin typeface="Arial" charset="0"/>
                </a:rPr>
                <a:t> Erradicar la pobreza extrema y el hambre</a:t>
              </a:r>
              <a:endParaRPr lang="en-US" sz="1300" b="0">
                <a:solidFill>
                  <a:srgbClr val="000080"/>
                </a:solidFill>
                <a:latin typeface="Zapf Dingbats" charset="0"/>
              </a:endParaRPr>
            </a:p>
          </p:txBody>
        </p:sp>
        <p:sp>
          <p:nvSpPr>
            <p:cNvPr id="18439" name="Text Box 7"/>
            <p:cNvSpPr txBox="1">
              <a:spLocks noChangeArrowheads="1"/>
            </p:cNvSpPr>
            <p:nvPr/>
          </p:nvSpPr>
          <p:spPr bwMode="auto">
            <a:xfrm>
              <a:off x="3043" y="1390"/>
              <a:ext cx="1052" cy="4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s-ES_tradnl" sz="1300" dirty="0">
                  <a:solidFill>
                    <a:srgbClr val="000080"/>
                  </a:solidFill>
                  <a:latin typeface="Arial" charset="0"/>
                </a:rPr>
                <a:t>ODM 4</a:t>
              </a:r>
              <a:r>
                <a:rPr lang="es-ES_tradnl" sz="1300" b="0" dirty="0">
                  <a:solidFill>
                    <a:srgbClr val="000080"/>
                  </a:solidFill>
                  <a:latin typeface="Arial" charset="0"/>
                </a:rPr>
                <a:t>. Reducir la mortalidad infantil</a:t>
              </a:r>
              <a:endParaRPr lang="en-US" sz="1300" b="0" dirty="0">
                <a:solidFill>
                  <a:srgbClr val="000080"/>
                </a:solidFill>
                <a:latin typeface="Zapf Dingbats" charset="0"/>
              </a:endParaRPr>
            </a:p>
          </p:txBody>
        </p:sp>
        <p:sp>
          <p:nvSpPr>
            <p:cNvPr id="18440" name="Text Box 8"/>
            <p:cNvSpPr txBox="1">
              <a:spLocks noChangeArrowheads="1"/>
            </p:cNvSpPr>
            <p:nvPr/>
          </p:nvSpPr>
          <p:spPr bwMode="auto">
            <a:xfrm>
              <a:off x="3043" y="2078"/>
              <a:ext cx="1052" cy="4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s-ES_tradnl" sz="1300" dirty="0">
                  <a:solidFill>
                    <a:srgbClr val="000080"/>
                  </a:solidFill>
                  <a:latin typeface="Arial" charset="0"/>
                </a:rPr>
                <a:t>ODM 5.</a:t>
              </a:r>
              <a:r>
                <a:rPr lang="es-ES_tradnl" sz="1300" b="0" dirty="0">
                  <a:solidFill>
                    <a:srgbClr val="000080"/>
                  </a:solidFill>
                  <a:latin typeface="Arial" charset="0"/>
                </a:rPr>
                <a:t> </a:t>
              </a:r>
              <a:r>
                <a:rPr lang="es-ES_tradnl" sz="1300" b="0" dirty="0" smtClean="0">
                  <a:solidFill>
                    <a:srgbClr val="000080"/>
                  </a:solidFill>
                  <a:latin typeface="Arial" charset="0"/>
                </a:rPr>
                <a:t>Mejorar la salud materna</a:t>
              </a:r>
              <a:endParaRPr lang="en-US" sz="1300" b="0" dirty="0">
                <a:solidFill>
                  <a:srgbClr val="000080"/>
                </a:solidFill>
                <a:latin typeface="Zapf Dingbats" charset="0"/>
              </a:endParaRPr>
            </a:p>
          </p:txBody>
        </p:sp>
        <p:sp>
          <p:nvSpPr>
            <p:cNvPr id="18441" name="Text Box 9"/>
            <p:cNvSpPr txBox="1">
              <a:spLocks noChangeArrowheads="1"/>
            </p:cNvSpPr>
            <p:nvPr/>
          </p:nvSpPr>
          <p:spPr bwMode="auto">
            <a:xfrm>
              <a:off x="3043" y="2702"/>
              <a:ext cx="1052" cy="58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s-ES_tradnl" sz="1300" dirty="0">
                  <a:solidFill>
                    <a:srgbClr val="000080"/>
                  </a:solidFill>
                  <a:latin typeface="Arial" charset="0"/>
                </a:rPr>
                <a:t>ODM 6.</a:t>
              </a:r>
              <a:r>
                <a:rPr lang="es-ES_tradnl" sz="1300" b="0" dirty="0">
                  <a:solidFill>
                    <a:srgbClr val="000080"/>
                  </a:solidFill>
                  <a:latin typeface="Arial" charset="0"/>
                </a:rPr>
                <a:t> Combatir el </a:t>
              </a:r>
              <a:r>
                <a:rPr lang="es-ES_tradnl" sz="1300" b="0" dirty="0" smtClean="0">
                  <a:solidFill>
                    <a:srgbClr val="000080"/>
                  </a:solidFill>
                  <a:latin typeface="Arial" charset="0"/>
                </a:rPr>
                <a:t>VIH- SIDA</a:t>
              </a:r>
              <a:r>
                <a:rPr lang="es-ES_tradnl" sz="1300" b="0" dirty="0">
                  <a:solidFill>
                    <a:srgbClr val="000080"/>
                  </a:solidFill>
                  <a:latin typeface="Arial" charset="0"/>
                </a:rPr>
                <a:t>, </a:t>
              </a:r>
              <a:r>
                <a:rPr lang="es-ES_tradnl" sz="1300" b="0" dirty="0" smtClean="0">
                  <a:solidFill>
                    <a:srgbClr val="000080"/>
                  </a:solidFill>
                  <a:latin typeface="Arial" charset="0"/>
                </a:rPr>
                <a:t> </a:t>
              </a:r>
            </a:p>
            <a:p>
              <a:r>
                <a:rPr lang="es-ES_tradnl" sz="1300" dirty="0" smtClean="0">
                  <a:solidFill>
                    <a:srgbClr val="000080"/>
                  </a:solidFill>
                  <a:latin typeface="Arial" charset="0"/>
                </a:rPr>
                <a:t>paludismo </a:t>
              </a:r>
              <a:r>
                <a:rPr lang="es-ES_tradnl" sz="1300" b="0" dirty="0">
                  <a:solidFill>
                    <a:srgbClr val="000080"/>
                  </a:solidFill>
                  <a:latin typeface="Arial" charset="0"/>
                </a:rPr>
                <a:t>y otras </a:t>
              </a:r>
              <a:r>
                <a:rPr lang="es-ES_tradnl" sz="1300" b="0" dirty="0" smtClean="0">
                  <a:solidFill>
                    <a:srgbClr val="000080"/>
                  </a:solidFill>
                  <a:latin typeface="Arial" charset="0"/>
                </a:rPr>
                <a:t> enfermedades</a:t>
              </a:r>
              <a:endParaRPr lang="en-US" sz="1300" b="0" dirty="0">
                <a:solidFill>
                  <a:srgbClr val="000080"/>
                </a:solidFill>
                <a:latin typeface="Zapf Dingbats" charset="0"/>
              </a:endParaRPr>
            </a:p>
          </p:txBody>
        </p:sp>
        <p:sp>
          <p:nvSpPr>
            <p:cNvPr id="18442" name="Text Box 10"/>
            <p:cNvSpPr txBox="1">
              <a:spLocks noChangeArrowheads="1"/>
            </p:cNvSpPr>
            <p:nvPr/>
          </p:nvSpPr>
          <p:spPr bwMode="auto">
            <a:xfrm>
              <a:off x="4103" y="1289"/>
              <a:ext cx="1104" cy="1933"/>
            </a:xfrm>
            <a:prstGeom prst="rect">
              <a:avLst/>
            </a:prstGeom>
            <a:solidFill>
              <a:srgbClr val="FFFFFF">
                <a:alpha val="70979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pPr algn="just"/>
              <a:endParaRPr lang="es-ES_tradnl" sz="700" b="0">
                <a:solidFill>
                  <a:srgbClr val="000080"/>
                </a:solidFill>
                <a:latin typeface="Arial" charset="0"/>
              </a:endParaRPr>
            </a:p>
            <a:p>
              <a:pPr algn="just"/>
              <a:endParaRPr lang="es-ES_tradnl" sz="700" b="0">
                <a:solidFill>
                  <a:srgbClr val="000080"/>
                </a:solidFill>
                <a:latin typeface="Arial" charset="0"/>
              </a:endParaRPr>
            </a:p>
            <a:p>
              <a:pPr algn="just"/>
              <a:endParaRPr lang="es-ES_tradnl" sz="700" b="0">
                <a:solidFill>
                  <a:srgbClr val="000080"/>
                </a:solidFill>
                <a:latin typeface="Arial" charset="0"/>
              </a:endParaRPr>
            </a:p>
            <a:p>
              <a:pPr algn="just"/>
              <a:endParaRPr lang="es-ES_tradnl" sz="700" b="0">
                <a:solidFill>
                  <a:srgbClr val="000080"/>
                </a:solidFill>
                <a:latin typeface="Arial" charset="0"/>
              </a:endParaRPr>
            </a:p>
            <a:p>
              <a:pPr algn="just"/>
              <a:endParaRPr lang="es-ES_tradnl" sz="700" b="0">
                <a:solidFill>
                  <a:srgbClr val="000080"/>
                </a:solidFill>
                <a:latin typeface="Arial" charset="0"/>
              </a:endParaRPr>
            </a:p>
            <a:p>
              <a:pPr algn="just"/>
              <a:endParaRPr lang="es-ES_tradnl" sz="1200" b="0">
                <a:solidFill>
                  <a:srgbClr val="000080"/>
                </a:solidFill>
                <a:latin typeface="Arial" charset="0"/>
              </a:endParaRPr>
            </a:p>
            <a:p>
              <a:pPr>
                <a:lnSpc>
                  <a:spcPct val="120000"/>
                </a:lnSpc>
              </a:pPr>
              <a:r>
                <a:rPr lang="es-ES_tradnl" sz="1400" b="0">
                  <a:solidFill>
                    <a:srgbClr val="000080"/>
                  </a:solidFill>
                  <a:latin typeface="Arial" charset="0"/>
                </a:rPr>
                <a:t>Mejoramiento de la calidad de vida y oportunidades </a:t>
              </a:r>
              <a:endParaRPr lang="en-US" sz="1400" b="0">
                <a:solidFill>
                  <a:srgbClr val="000080"/>
                </a:solidFill>
                <a:latin typeface="Zapf Dingbats" charset="0"/>
              </a:endParaRPr>
            </a:p>
          </p:txBody>
        </p:sp>
        <p:sp>
          <p:nvSpPr>
            <p:cNvPr id="167947" name="Line 11"/>
            <p:cNvSpPr>
              <a:spLocks noChangeShapeType="1"/>
            </p:cNvSpPr>
            <p:nvPr/>
          </p:nvSpPr>
          <p:spPr bwMode="auto">
            <a:xfrm>
              <a:off x="2713" y="1380"/>
              <a:ext cx="1" cy="17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s-ES">
                <a:cs typeface="+mn-cs"/>
              </a:endParaRPr>
            </a:p>
          </p:txBody>
        </p:sp>
        <p:sp>
          <p:nvSpPr>
            <p:cNvPr id="167948" name="Line 12"/>
            <p:cNvSpPr>
              <a:spLocks noChangeShapeType="1"/>
            </p:cNvSpPr>
            <p:nvPr/>
          </p:nvSpPr>
          <p:spPr bwMode="auto">
            <a:xfrm flipH="1">
              <a:off x="2345" y="1380"/>
              <a:ext cx="36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s-ES">
                <a:cs typeface="+mn-cs"/>
              </a:endParaRPr>
            </a:p>
          </p:txBody>
        </p:sp>
        <p:sp>
          <p:nvSpPr>
            <p:cNvPr id="167949" name="Line 13"/>
            <p:cNvSpPr>
              <a:spLocks noChangeShapeType="1"/>
            </p:cNvSpPr>
            <p:nvPr/>
          </p:nvSpPr>
          <p:spPr bwMode="auto">
            <a:xfrm>
              <a:off x="2339" y="1869"/>
              <a:ext cx="374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s-ES">
                <a:cs typeface="+mn-cs"/>
              </a:endParaRPr>
            </a:p>
          </p:txBody>
        </p:sp>
        <p:sp>
          <p:nvSpPr>
            <p:cNvPr id="167950" name="Line 14"/>
            <p:cNvSpPr>
              <a:spLocks noChangeShapeType="1"/>
            </p:cNvSpPr>
            <p:nvPr/>
          </p:nvSpPr>
          <p:spPr bwMode="auto">
            <a:xfrm flipH="1">
              <a:off x="2333" y="3096"/>
              <a:ext cx="38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s-ES">
                <a:cs typeface="+mn-cs"/>
              </a:endParaRPr>
            </a:p>
          </p:txBody>
        </p:sp>
        <p:sp>
          <p:nvSpPr>
            <p:cNvPr id="167951" name="Line 15"/>
            <p:cNvSpPr>
              <a:spLocks noChangeShapeType="1"/>
            </p:cNvSpPr>
            <p:nvPr/>
          </p:nvSpPr>
          <p:spPr bwMode="auto">
            <a:xfrm>
              <a:off x="2713" y="2895"/>
              <a:ext cx="3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s-ES">
                <a:cs typeface="+mn-cs"/>
              </a:endParaRPr>
            </a:p>
          </p:txBody>
        </p:sp>
        <p:sp>
          <p:nvSpPr>
            <p:cNvPr id="167952" name="Line 16"/>
            <p:cNvSpPr>
              <a:spLocks noChangeShapeType="1"/>
            </p:cNvSpPr>
            <p:nvPr/>
          </p:nvSpPr>
          <p:spPr bwMode="auto">
            <a:xfrm>
              <a:off x="2713" y="2283"/>
              <a:ext cx="33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s-ES">
                <a:cs typeface="+mn-cs"/>
              </a:endParaRPr>
            </a:p>
          </p:txBody>
        </p:sp>
        <p:sp>
          <p:nvSpPr>
            <p:cNvPr id="167953" name="Line 17"/>
            <p:cNvSpPr>
              <a:spLocks noChangeShapeType="1"/>
            </p:cNvSpPr>
            <p:nvPr/>
          </p:nvSpPr>
          <p:spPr bwMode="auto">
            <a:xfrm>
              <a:off x="2713" y="1582"/>
              <a:ext cx="3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s-ES">
                <a:cs typeface="+mn-cs"/>
              </a:endParaRPr>
            </a:p>
          </p:txBody>
        </p:sp>
        <p:sp>
          <p:nvSpPr>
            <p:cNvPr id="18450" name="Text Box 18"/>
            <p:cNvSpPr txBox="1">
              <a:spLocks noChangeArrowheads="1"/>
            </p:cNvSpPr>
            <p:nvPr/>
          </p:nvSpPr>
          <p:spPr bwMode="auto">
            <a:xfrm>
              <a:off x="724" y="1688"/>
              <a:ext cx="1608" cy="35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s-ES_tradnl" sz="1300">
                  <a:solidFill>
                    <a:srgbClr val="000080"/>
                  </a:solidFill>
                  <a:latin typeface="Arial" charset="0"/>
                </a:rPr>
                <a:t>ODM 2.</a:t>
              </a:r>
              <a:r>
                <a:rPr lang="es-ES_tradnl" sz="1300" b="0">
                  <a:solidFill>
                    <a:srgbClr val="000080"/>
                  </a:solidFill>
                  <a:latin typeface="Arial" charset="0"/>
                </a:rPr>
                <a:t> Lograr enseñanza primaria universal</a:t>
              </a:r>
              <a:endParaRPr lang="en-US" sz="1300" b="0">
                <a:solidFill>
                  <a:srgbClr val="000080"/>
                </a:solidFill>
                <a:latin typeface="Arial" charset="0"/>
              </a:endParaRPr>
            </a:p>
            <a:p>
              <a:endParaRPr lang="en-US" sz="1300" b="0">
                <a:solidFill>
                  <a:srgbClr val="000080"/>
                </a:solidFill>
                <a:latin typeface="Arial" charset="0"/>
              </a:endParaRPr>
            </a:p>
          </p:txBody>
        </p:sp>
        <p:sp>
          <p:nvSpPr>
            <p:cNvPr id="18451" name="Text Box 19"/>
            <p:cNvSpPr txBox="1">
              <a:spLocks noChangeArrowheads="1"/>
            </p:cNvSpPr>
            <p:nvPr/>
          </p:nvSpPr>
          <p:spPr bwMode="auto">
            <a:xfrm>
              <a:off x="712" y="2108"/>
              <a:ext cx="1626" cy="35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s-ES_tradnl" sz="1300">
                  <a:solidFill>
                    <a:srgbClr val="000080"/>
                  </a:solidFill>
                  <a:latin typeface="Arial" charset="0"/>
                </a:rPr>
                <a:t>ODM 3.</a:t>
              </a:r>
              <a:r>
                <a:rPr lang="es-ES_tradnl" sz="1300" b="0">
                  <a:solidFill>
                    <a:srgbClr val="000080"/>
                  </a:solidFill>
                  <a:latin typeface="Arial" charset="0"/>
                </a:rPr>
                <a:t> Promover equidad de género y autonomía de la mujer</a:t>
              </a:r>
            </a:p>
            <a:p>
              <a:endParaRPr lang="en-US" sz="1300" b="0">
                <a:solidFill>
                  <a:srgbClr val="000080"/>
                </a:solidFill>
                <a:latin typeface="Arial" charset="0"/>
              </a:endParaRPr>
            </a:p>
          </p:txBody>
        </p:sp>
        <p:sp>
          <p:nvSpPr>
            <p:cNvPr id="18452" name="Text Box 20"/>
            <p:cNvSpPr txBox="1">
              <a:spLocks noChangeArrowheads="1"/>
            </p:cNvSpPr>
            <p:nvPr/>
          </p:nvSpPr>
          <p:spPr bwMode="auto">
            <a:xfrm>
              <a:off x="727" y="2513"/>
              <a:ext cx="1608" cy="35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s-ES_tradnl" sz="1300" dirty="0" smtClean="0">
                  <a:solidFill>
                    <a:srgbClr val="000080"/>
                  </a:solidFill>
                  <a:latin typeface="Arial" charset="0"/>
                </a:rPr>
                <a:t>ODM 7.</a:t>
              </a:r>
              <a:r>
                <a:rPr lang="es-ES_tradnl" sz="1300" b="0" dirty="0" smtClean="0">
                  <a:solidFill>
                    <a:srgbClr val="000080"/>
                  </a:solidFill>
                  <a:latin typeface="Arial" charset="0"/>
                </a:rPr>
                <a:t> </a:t>
              </a:r>
              <a:r>
                <a:rPr lang="es-ES_tradnl" sz="1300" b="0" dirty="0">
                  <a:solidFill>
                    <a:srgbClr val="000080"/>
                  </a:solidFill>
                  <a:latin typeface="Arial" charset="0"/>
                </a:rPr>
                <a:t>Garantizar la sostenibilidad ambiental</a:t>
              </a:r>
              <a:endParaRPr lang="en-US" sz="1300" b="0" dirty="0">
                <a:solidFill>
                  <a:srgbClr val="000080"/>
                </a:solidFill>
                <a:latin typeface="Arial" charset="0"/>
              </a:endParaRPr>
            </a:p>
            <a:p>
              <a:endParaRPr lang="es-ES_tradnl" sz="1300" b="0" dirty="0">
                <a:solidFill>
                  <a:srgbClr val="000080"/>
                </a:solidFill>
                <a:latin typeface="Arial" charset="0"/>
              </a:endParaRPr>
            </a:p>
            <a:p>
              <a:endParaRPr lang="en-US" sz="1200" b="0" dirty="0">
                <a:solidFill>
                  <a:srgbClr val="000080"/>
                </a:solidFill>
                <a:latin typeface="Arial" charset="0"/>
              </a:endParaRPr>
            </a:p>
          </p:txBody>
        </p:sp>
        <p:sp>
          <p:nvSpPr>
            <p:cNvPr id="18453" name="Text Box 21"/>
            <p:cNvSpPr txBox="1">
              <a:spLocks noChangeArrowheads="1"/>
            </p:cNvSpPr>
            <p:nvPr/>
          </p:nvSpPr>
          <p:spPr bwMode="auto">
            <a:xfrm>
              <a:off x="741" y="2933"/>
              <a:ext cx="1600" cy="35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s-ES_tradnl" sz="1300" dirty="0">
                  <a:solidFill>
                    <a:srgbClr val="000080"/>
                  </a:solidFill>
                  <a:latin typeface="Arial" charset="0"/>
                </a:rPr>
                <a:t>ODM 8.</a:t>
              </a:r>
              <a:r>
                <a:rPr lang="es-ES_tradnl" sz="1300" b="0" dirty="0">
                  <a:solidFill>
                    <a:srgbClr val="000080"/>
                  </a:solidFill>
                  <a:latin typeface="Arial" charset="0"/>
                </a:rPr>
                <a:t> Fomentar la asociación mundial para el desarrollo</a:t>
              </a:r>
            </a:p>
            <a:p>
              <a:endParaRPr lang="en-US" sz="1300" b="0" dirty="0">
                <a:solidFill>
                  <a:srgbClr val="000080"/>
                </a:solidFill>
                <a:latin typeface="Arial" charset="0"/>
              </a:endParaRPr>
            </a:p>
          </p:txBody>
        </p:sp>
        <p:sp>
          <p:nvSpPr>
            <p:cNvPr id="167958" name="Line 22"/>
            <p:cNvSpPr>
              <a:spLocks noChangeShapeType="1"/>
            </p:cNvSpPr>
            <p:nvPr/>
          </p:nvSpPr>
          <p:spPr bwMode="auto">
            <a:xfrm>
              <a:off x="2333" y="2283"/>
              <a:ext cx="374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s-ES">
                <a:cs typeface="+mn-cs"/>
              </a:endParaRPr>
            </a:p>
          </p:txBody>
        </p:sp>
        <p:sp>
          <p:nvSpPr>
            <p:cNvPr id="167959" name="Line 23"/>
            <p:cNvSpPr>
              <a:spLocks noChangeShapeType="1"/>
            </p:cNvSpPr>
            <p:nvPr/>
          </p:nvSpPr>
          <p:spPr bwMode="auto">
            <a:xfrm>
              <a:off x="2339" y="2685"/>
              <a:ext cx="374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s-ES"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0845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CEIS Horizont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CEIS Horizontal</Template>
  <TotalTime>1935</TotalTime>
  <Words>2326</Words>
  <Application>Microsoft Macintosh PowerPoint</Application>
  <PresentationFormat>Presentación en pantalla (4:3)</PresentationFormat>
  <Paragraphs>352</Paragraphs>
  <Slides>39</Slides>
  <Notes>5</Notes>
  <HiddenSlides>0</HiddenSlides>
  <MMClips>0</MMClips>
  <ScaleCrop>false</ScaleCrop>
  <HeadingPairs>
    <vt:vector size="8" baseType="variant">
      <vt:variant>
        <vt:lpstr>Tema</vt:lpstr>
      </vt:variant>
      <vt:variant>
        <vt:i4>1</vt:i4>
      </vt:variant>
      <vt:variant>
        <vt:lpstr>Vínculos</vt:lpstr>
      </vt:variant>
      <vt:variant>
        <vt:i4>1</vt:i4>
      </vt:variant>
      <vt:variant>
        <vt:lpstr>Servidores OLE incrustados</vt:lpstr>
      </vt:variant>
      <vt:variant>
        <vt:i4>5</vt:i4>
      </vt:variant>
      <vt:variant>
        <vt:lpstr>Títulos de diapositiva</vt:lpstr>
      </vt:variant>
      <vt:variant>
        <vt:i4>39</vt:i4>
      </vt:variant>
    </vt:vector>
  </HeadingPairs>
  <TitlesOfParts>
    <vt:vector size="46" baseType="lpstr">
      <vt:lpstr>CEIS Horizontal</vt:lpstr>
      <vt:lpstr>\\localhost\Users\apple\Documents\CEIS\Macintosh HD:Users:apple:Documents:CEIS:Producto 1. Carga de enfermedad por malaria en Colombia.docx!OLE_LINK1</vt:lpstr>
      <vt:lpstr>Gráfico</vt:lpstr>
      <vt:lpstr>Documento</vt:lpstr>
      <vt:lpstr>Diapositiva</vt:lpstr>
      <vt:lpstr>Equation</vt:lpstr>
      <vt:lpstr>EcuaciÛn</vt:lpstr>
      <vt:lpstr>LEY 715 Diciembre 21 de 2001</vt:lpstr>
      <vt:lpstr>Presentación de PowerPoint</vt:lpstr>
      <vt:lpstr>Presentación de PowerPoint</vt:lpstr>
      <vt:lpstr>Desde ‘Salud para Todos’ hasta la Declaración del Milenio</vt:lpstr>
      <vt:lpstr>Factores que influyen sobre el nivel de salud de una población</vt:lpstr>
      <vt:lpstr>La mitad de los efectos en salud se debe a factores sociales fuera del sector</vt:lpstr>
      <vt:lpstr>Factores determinantes de la salud</vt:lpstr>
      <vt:lpstr>Factores determinantes de la salud Carta de Ottawa 1986</vt:lpstr>
      <vt:lpstr>Determinantes y ODM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Modelos multinivel</vt:lpstr>
      <vt:lpstr>Presentación de PowerPoint</vt:lpstr>
      <vt:lpstr>Presentación de PowerPoint</vt:lpstr>
      <vt:lpstr>Presentación de PowerPoint</vt:lpstr>
    </vt:vector>
  </TitlesOfParts>
  <Company>FSFB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lina.daza</dc:creator>
  <cp:lastModifiedBy>Alexandra porras</cp:lastModifiedBy>
  <cp:revision>441</cp:revision>
  <dcterms:created xsi:type="dcterms:W3CDTF">2011-01-19T15:53:47Z</dcterms:created>
  <dcterms:modified xsi:type="dcterms:W3CDTF">2014-02-19T14:26:07Z</dcterms:modified>
</cp:coreProperties>
</file>