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277" r:id="rId5"/>
    <p:sldId id="262" r:id="rId6"/>
    <p:sldId id="263" r:id="rId7"/>
    <p:sldId id="265" r:id="rId8"/>
    <p:sldId id="266" r:id="rId9"/>
    <p:sldId id="267" r:id="rId10"/>
    <p:sldId id="26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2" r:id="rId24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7B679-82C6-467B-92C8-C3AE3DB2375A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GT"/>
        </a:p>
      </dgm:t>
    </dgm:pt>
    <dgm:pt modelId="{6A9C4838-1209-4028-9EEA-F0F61B26F206}">
      <dgm:prSet phldrT="[Text]" custT="1"/>
      <dgm:spPr/>
      <dgm:t>
        <a:bodyPr/>
        <a:lstStyle/>
        <a:p>
          <a:pPr algn="just"/>
          <a:r>
            <a:rPr lang="es-GT" sz="2800" dirty="0" smtClean="0"/>
            <a:t>Simulador de transmisión</a:t>
          </a:r>
          <a:endParaRPr lang="es-GT" sz="2800" dirty="0"/>
        </a:p>
      </dgm:t>
    </dgm:pt>
    <dgm:pt modelId="{CB5AF28E-0A2F-4E04-8B85-F53CF3E6BDDB}" type="parTrans" cxnId="{FB9608E0-7DD5-4FA9-B835-82FA50B7DFD8}">
      <dgm:prSet/>
      <dgm:spPr/>
      <dgm:t>
        <a:bodyPr/>
        <a:lstStyle/>
        <a:p>
          <a:pPr algn="just"/>
          <a:endParaRPr lang="es-GT" sz="2800"/>
        </a:p>
      </dgm:t>
    </dgm:pt>
    <dgm:pt modelId="{D69CE2DE-7449-4149-8352-C9278605BD69}" type="sibTrans" cxnId="{FB9608E0-7DD5-4FA9-B835-82FA50B7DFD8}">
      <dgm:prSet/>
      <dgm:spPr/>
      <dgm:t>
        <a:bodyPr/>
        <a:lstStyle/>
        <a:p>
          <a:pPr algn="just"/>
          <a:endParaRPr lang="es-GT" sz="2800"/>
        </a:p>
      </dgm:t>
    </dgm:pt>
    <dgm:pt modelId="{2C8E32F4-0E11-40C0-B708-B40B63AE0295}">
      <dgm:prSet phldrT="[Text]" custT="1"/>
      <dgm:spPr/>
      <dgm:t>
        <a:bodyPr/>
        <a:lstStyle/>
        <a:p>
          <a:pPr algn="just"/>
          <a:r>
            <a:rPr lang="es-GT" sz="2800" dirty="0" smtClean="0"/>
            <a:t>Mapa de riesgos</a:t>
          </a:r>
          <a:endParaRPr lang="es-GT" sz="2800" dirty="0"/>
        </a:p>
      </dgm:t>
    </dgm:pt>
    <dgm:pt modelId="{832BA920-B793-4EB7-9FFC-D7D08E51EDAB}" type="parTrans" cxnId="{32F5F38D-83D0-496A-A3BF-7672556A9AC9}">
      <dgm:prSet/>
      <dgm:spPr/>
      <dgm:t>
        <a:bodyPr/>
        <a:lstStyle/>
        <a:p>
          <a:pPr algn="just"/>
          <a:endParaRPr lang="es-GT" sz="2800"/>
        </a:p>
      </dgm:t>
    </dgm:pt>
    <dgm:pt modelId="{F26348DB-A7C2-415C-BA86-8C537FA4F330}" type="sibTrans" cxnId="{32F5F38D-83D0-496A-A3BF-7672556A9AC9}">
      <dgm:prSet/>
      <dgm:spPr/>
      <dgm:t>
        <a:bodyPr/>
        <a:lstStyle/>
        <a:p>
          <a:pPr algn="just"/>
          <a:endParaRPr lang="es-GT" sz="2800"/>
        </a:p>
      </dgm:t>
    </dgm:pt>
    <dgm:pt modelId="{7EE79E60-8F81-4D73-94C7-6975A20873C5}">
      <dgm:prSet phldrT="[Text]" custT="1"/>
      <dgm:spPr/>
      <dgm:t>
        <a:bodyPr/>
        <a:lstStyle/>
        <a:p>
          <a:pPr algn="just"/>
          <a:r>
            <a:rPr lang="es-GT" sz="2800" dirty="0" smtClean="0"/>
            <a:t>Biblioteca digital</a:t>
          </a:r>
          <a:endParaRPr lang="es-GT" sz="2800" dirty="0"/>
        </a:p>
      </dgm:t>
    </dgm:pt>
    <dgm:pt modelId="{3E42E740-2544-4249-8DA4-B9BD9234C69E}" type="parTrans" cxnId="{1DBABC5C-4E35-430E-8FBC-66C677DEFDA7}">
      <dgm:prSet/>
      <dgm:spPr/>
      <dgm:t>
        <a:bodyPr/>
        <a:lstStyle/>
        <a:p>
          <a:pPr algn="just"/>
          <a:endParaRPr lang="es-GT" sz="2800"/>
        </a:p>
      </dgm:t>
    </dgm:pt>
    <dgm:pt modelId="{29B7B80F-F6A7-4E39-BEFA-50CAFA8A2B35}" type="sibTrans" cxnId="{1DBABC5C-4E35-430E-8FBC-66C677DEFDA7}">
      <dgm:prSet/>
      <dgm:spPr/>
      <dgm:t>
        <a:bodyPr/>
        <a:lstStyle/>
        <a:p>
          <a:pPr algn="just"/>
          <a:endParaRPr lang="es-GT" sz="2800"/>
        </a:p>
      </dgm:t>
    </dgm:pt>
    <dgm:pt modelId="{299C1B9D-706F-48B7-8065-F296E119FCA7}">
      <dgm:prSet phldrT="[Text]" custT="1"/>
      <dgm:spPr/>
      <dgm:t>
        <a:bodyPr/>
        <a:lstStyle/>
        <a:p>
          <a:pPr algn="just"/>
          <a:r>
            <a:rPr lang="es-GT" sz="2800" dirty="0" smtClean="0"/>
            <a:t>Buscador de bodega de datos</a:t>
          </a:r>
          <a:endParaRPr lang="es-GT" sz="2800" dirty="0"/>
        </a:p>
      </dgm:t>
    </dgm:pt>
    <dgm:pt modelId="{E5EC9EEC-64AA-4112-B5E7-1EE98DAB4D4E}" type="parTrans" cxnId="{D2D3B82C-3EF7-47B2-A443-1EC8A6F9A215}">
      <dgm:prSet/>
      <dgm:spPr/>
      <dgm:t>
        <a:bodyPr/>
        <a:lstStyle/>
        <a:p>
          <a:pPr algn="just"/>
          <a:endParaRPr lang="es-GT" sz="2800"/>
        </a:p>
      </dgm:t>
    </dgm:pt>
    <dgm:pt modelId="{CE625187-5978-45F4-83F2-4316AC10CC54}" type="sibTrans" cxnId="{D2D3B82C-3EF7-47B2-A443-1EC8A6F9A215}">
      <dgm:prSet/>
      <dgm:spPr/>
      <dgm:t>
        <a:bodyPr/>
        <a:lstStyle/>
        <a:p>
          <a:pPr algn="just"/>
          <a:endParaRPr lang="es-GT" sz="2800"/>
        </a:p>
      </dgm:t>
    </dgm:pt>
    <dgm:pt modelId="{BD251083-2A80-46A0-9A73-8A69D4873183}">
      <dgm:prSet custT="1"/>
      <dgm:spPr/>
      <dgm:t>
        <a:bodyPr/>
        <a:lstStyle/>
        <a:p>
          <a:pPr algn="just"/>
          <a:r>
            <a:rPr lang="es-GT" sz="2800" dirty="0" smtClean="0"/>
            <a:t>Evaluador de impacto de producto</a:t>
          </a:r>
          <a:endParaRPr lang="es-GT" sz="2800" dirty="0"/>
        </a:p>
      </dgm:t>
    </dgm:pt>
    <dgm:pt modelId="{BBA09132-23FC-4A94-91F9-1E9FD4DBF2A0}" type="parTrans" cxnId="{80FB3EB0-E4BF-4CA6-B355-F34DA86DBDC8}">
      <dgm:prSet/>
      <dgm:spPr/>
      <dgm:t>
        <a:bodyPr/>
        <a:lstStyle/>
        <a:p>
          <a:pPr algn="just"/>
          <a:endParaRPr lang="es-GT" sz="2800"/>
        </a:p>
      </dgm:t>
    </dgm:pt>
    <dgm:pt modelId="{A98B0F4A-06AA-444E-BF76-D27899D47698}" type="sibTrans" cxnId="{80FB3EB0-E4BF-4CA6-B355-F34DA86DBDC8}">
      <dgm:prSet/>
      <dgm:spPr/>
      <dgm:t>
        <a:bodyPr/>
        <a:lstStyle/>
        <a:p>
          <a:pPr algn="just"/>
          <a:endParaRPr lang="es-GT" sz="2800"/>
        </a:p>
      </dgm:t>
    </dgm:pt>
    <dgm:pt modelId="{86E74610-706B-48FD-ACED-9BED4937A6CE}">
      <dgm:prSet custT="1"/>
      <dgm:spPr/>
      <dgm:t>
        <a:bodyPr/>
        <a:lstStyle/>
        <a:p>
          <a:pPr algn="l"/>
          <a:r>
            <a:rPr lang="es-GT" sz="2800" dirty="0" smtClean="0"/>
            <a:t>Portafolio evaluador de intervenciones computacionales</a:t>
          </a:r>
          <a:endParaRPr lang="es-GT" sz="2800" dirty="0"/>
        </a:p>
      </dgm:t>
    </dgm:pt>
    <dgm:pt modelId="{121BD5A3-5BC3-4873-92A6-9E447C372A24}" type="parTrans" cxnId="{D649E7A4-39EE-48E8-94AB-AACFF99A6611}">
      <dgm:prSet/>
      <dgm:spPr/>
      <dgm:t>
        <a:bodyPr/>
        <a:lstStyle/>
        <a:p>
          <a:pPr algn="just"/>
          <a:endParaRPr lang="es-GT" sz="2800"/>
        </a:p>
      </dgm:t>
    </dgm:pt>
    <dgm:pt modelId="{38313560-F8FB-4439-B364-EB17195E91EB}" type="sibTrans" cxnId="{D649E7A4-39EE-48E8-94AB-AACFF99A6611}">
      <dgm:prSet/>
      <dgm:spPr/>
      <dgm:t>
        <a:bodyPr/>
        <a:lstStyle/>
        <a:p>
          <a:pPr algn="just"/>
          <a:endParaRPr lang="es-GT" sz="2800"/>
        </a:p>
      </dgm:t>
    </dgm:pt>
    <dgm:pt modelId="{28B0826C-6EAB-450F-8BBB-B7163D97D77F}" type="pres">
      <dgm:prSet presAssocID="{E017B679-82C6-467B-92C8-C3AE3DB2375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FDF7159-D54F-4C4B-A667-9E6F1B2AB7AF}" type="pres">
      <dgm:prSet presAssocID="{6A9C4838-1209-4028-9EEA-F0F61B26F206}" presName="comp" presStyleCnt="0"/>
      <dgm:spPr/>
    </dgm:pt>
    <dgm:pt modelId="{6DC6C9F6-645F-42E6-8AA7-26F75219EC72}" type="pres">
      <dgm:prSet presAssocID="{6A9C4838-1209-4028-9EEA-F0F61B26F206}" presName="box" presStyleLbl="node1" presStyleIdx="0" presStyleCnt="6"/>
      <dgm:spPr/>
      <dgm:t>
        <a:bodyPr/>
        <a:lstStyle/>
        <a:p>
          <a:endParaRPr lang="es-GT"/>
        </a:p>
      </dgm:t>
    </dgm:pt>
    <dgm:pt modelId="{817AEF55-0745-43FD-9B23-84433EC8AEF9}" type="pres">
      <dgm:prSet presAssocID="{6A9C4838-1209-4028-9EEA-F0F61B26F206}" presName="img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</dgm:pt>
    <dgm:pt modelId="{7F5C8142-057F-4C2C-A261-046473A57059}" type="pres">
      <dgm:prSet presAssocID="{6A9C4838-1209-4028-9EEA-F0F61B26F206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9C6D46C-1F45-4757-8200-CEA4B18EAF19}" type="pres">
      <dgm:prSet presAssocID="{D69CE2DE-7449-4149-8352-C9278605BD69}" presName="spacer" presStyleCnt="0"/>
      <dgm:spPr/>
    </dgm:pt>
    <dgm:pt modelId="{97B3157A-7345-4825-B72D-65FE81AFE42F}" type="pres">
      <dgm:prSet presAssocID="{2C8E32F4-0E11-40C0-B708-B40B63AE0295}" presName="comp" presStyleCnt="0"/>
      <dgm:spPr/>
    </dgm:pt>
    <dgm:pt modelId="{4E6F132B-8D05-4B8C-87ED-96C376B9ACED}" type="pres">
      <dgm:prSet presAssocID="{2C8E32F4-0E11-40C0-B708-B40B63AE0295}" presName="box" presStyleLbl="node1" presStyleIdx="1" presStyleCnt="6"/>
      <dgm:spPr/>
      <dgm:t>
        <a:bodyPr/>
        <a:lstStyle/>
        <a:p>
          <a:endParaRPr lang="es-ES"/>
        </a:p>
      </dgm:t>
    </dgm:pt>
    <dgm:pt modelId="{705B0D0E-2A7B-4D24-B716-145C8CBAA74F}" type="pres">
      <dgm:prSet presAssocID="{2C8E32F4-0E11-40C0-B708-B40B63AE0295}" presName="img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4000" b="-54000"/>
          </a:stretch>
        </a:blipFill>
      </dgm:spPr>
    </dgm:pt>
    <dgm:pt modelId="{560D16DD-6CCD-4652-999E-AB972CA79405}" type="pres">
      <dgm:prSet presAssocID="{2C8E32F4-0E11-40C0-B708-B40B63AE0295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E16C87-49FE-47F4-944E-066904B26AE0}" type="pres">
      <dgm:prSet presAssocID="{F26348DB-A7C2-415C-BA86-8C537FA4F330}" presName="spacer" presStyleCnt="0"/>
      <dgm:spPr/>
    </dgm:pt>
    <dgm:pt modelId="{C5A23ACB-70E1-49BD-8F93-F12EA255CAFA}" type="pres">
      <dgm:prSet presAssocID="{BD251083-2A80-46A0-9A73-8A69D4873183}" presName="comp" presStyleCnt="0"/>
      <dgm:spPr/>
    </dgm:pt>
    <dgm:pt modelId="{5FC5A7C3-C305-4643-9BF0-B35B01069586}" type="pres">
      <dgm:prSet presAssocID="{BD251083-2A80-46A0-9A73-8A69D4873183}" presName="box" presStyleLbl="node1" presStyleIdx="2" presStyleCnt="6"/>
      <dgm:spPr/>
      <dgm:t>
        <a:bodyPr/>
        <a:lstStyle/>
        <a:p>
          <a:endParaRPr lang="es-ES"/>
        </a:p>
      </dgm:t>
    </dgm:pt>
    <dgm:pt modelId="{E1FC8C15-F0F8-427F-BAB2-F500B7A2095A}" type="pres">
      <dgm:prSet presAssocID="{BD251083-2A80-46A0-9A73-8A69D4873183}" presName="img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</dgm:pt>
    <dgm:pt modelId="{77AD987F-2C51-45B1-BC2F-4667036524EA}" type="pres">
      <dgm:prSet presAssocID="{BD251083-2A80-46A0-9A73-8A69D4873183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0039D4-9B47-44A2-BF42-80642E0FBF25}" type="pres">
      <dgm:prSet presAssocID="{A98B0F4A-06AA-444E-BF76-D27899D47698}" presName="spacer" presStyleCnt="0"/>
      <dgm:spPr/>
    </dgm:pt>
    <dgm:pt modelId="{0F969CDF-C0E7-4ACF-A0E9-865460EA95F3}" type="pres">
      <dgm:prSet presAssocID="{86E74610-706B-48FD-ACED-9BED4937A6CE}" presName="comp" presStyleCnt="0"/>
      <dgm:spPr/>
    </dgm:pt>
    <dgm:pt modelId="{CBDF4526-7A6F-420C-A97C-F1434B7F0653}" type="pres">
      <dgm:prSet presAssocID="{86E74610-706B-48FD-ACED-9BED4937A6CE}" presName="box" presStyleLbl="node1" presStyleIdx="3" presStyleCnt="6"/>
      <dgm:spPr/>
      <dgm:t>
        <a:bodyPr/>
        <a:lstStyle/>
        <a:p>
          <a:endParaRPr lang="es-GT"/>
        </a:p>
      </dgm:t>
    </dgm:pt>
    <dgm:pt modelId="{6DBB0F43-29C2-4A3A-B5A8-6A98BD9467FC}" type="pres">
      <dgm:prSet presAssocID="{86E74610-706B-48FD-ACED-9BED4937A6CE}" presName="img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</dgm:pt>
    <dgm:pt modelId="{22EC606C-5FC9-4D19-AB62-FE759A03E2CA}" type="pres">
      <dgm:prSet presAssocID="{86E74610-706B-48FD-ACED-9BED4937A6CE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1C96B53-8388-49BC-905D-637A081ECA4A}" type="pres">
      <dgm:prSet presAssocID="{38313560-F8FB-4439-B364-EB17195E91EB}" presName="spacer" presStyleCnt="0"/>
      <dgm:spPr/>
    </dgm:pt>
    <dgm:pt modelId="{08FBDFF1-7924-44EF-9122-BBDAA0056BA9}" type="pres">
      <dgm:prSet presAssocID="{7EE79E60-8F81-4D73-94C7-6975A20873C5}" presName="comp" presStyleCnt="0"/>
      <dgm:spPr/>
    </dgm:pt>
    <dgm:pt modelId="{15E2337F-314D-4C20-BFF0-8946CD729283}" type="pres">
      <dgm:prSet presAssocID="{7EE79E60-8F81-4D73-94C7-6975A20873C5}" presName="box" presStyleLbl="node1" presStyleIdx="4" presStyleCnt="6"/>
      <dgm:spPr/>
      <dgm:t>
        <a:bodyPr/>
        <a:lstStyle/>
        <a:p>
          <a:endParaRPr lang="es-GT"/>
        </a:p>
      </dgm:t>
    </dgm:pt>
    <dgm:pt modelId="{38E9E9AA-C703-4153-9338-FB096BE50F01}" type="pres">
      <dgm:prSet presAssocID="{7EE79E60-8F81-4D73-94C7-6975A20873C5}" presName="img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ADCB55DC-C327-4177-99CC-D214FC4FB627}" type="pres">
      <dgm:prSet presAssocID="{7EE79E60-8F81-4D73-94C7-6975A20873C5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7C840228-EFA5-4F20-BE85-C583C0228C59}" type="pres">
      <dgm:prSet presAssocID="{29B7B80F-F6A7-4E39-BEFA-50CAFA8A2B35}" presName="spacer" presStyleCnt="0"/>
      <dgm:spPr/>
    </dgm:pt>
    <dgm:pt modelId="{940C99C5-245D-4CB5-B46A-95773BBAC465}" type="pres">
      <dgm:prSet presAssocID="{299C1B9D-706F-48B7-8065-F296E119FCA7}" presName="comp" presStyleCnt="0"/>
      <dgm:spPr/>
    </dgm:pt>
    <dgm:pt modelId="{30A155A3-AE55-4AE5-83FA-8C668410143C}" type="pres">
      <dgm:prSet presAssocID="{299C1B9D-706F-48B7-8065-F296E119FCA7}" presName="box" presStyleLbl="node1" presStyleIdx="5" presStyleCnt="6"/>
      <dgm:spPr/>
      <dgm:t>
        <a:bodyPr/>
        <a:lstStyle/>
        <a:p>
          <a:endParaRPr lang="es-GT"/>
        </a:p>
      </dgm:t>
    </dgm:pt>
    <dgm:pt modelId="{78FCBB9B-EE6A-4870-9CE6-13ABA9935102}" type="pres">
      <dgm:prSet presAssocID="{299C1B9D-706F-48B7-8065-F296E119FCA7}" presName="img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E19A58B0-B0A9-4C6F-B8EF-691F6F5749CB}" type="pres">
      <dgm:prSet presAssocID="{299C1B9D-706F-48B7-8065-F296E119FCA7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</dgm:ptLst>
  <dgm:cxnLst>
    <dgm:cxn modelId="{726532D3-D602-C14A-A96F-674CBECC506F}" type="presOf" srcId="{7EE79E60-8F81-4D73-94C7-6975A20873C5}" destId="{ADCB55DC-C327-4177-99CC-D214FC4FB627}" srcOrd="1" destOrd="0" presId="urn:microsoft.com/office/officeart/2005/8/layout/vList4"/>
    <dgm:cxn modelId="{D6F8E8E7-A861-AD48-B1D7-405A35863EC4}" type="presOf" srcId="{2C8E32F4-0E11-40C0-B708-B40B63AE0295}" destId="{4E6F132B-8D05-4B8C-87ED-96C376B9ACED}" srcOrd="0" destOrd="0" presId="urn:microsoft.com/office/officeart/2005/8/layout/vList4"/>
    <dgm:cxn modelId="{6137C2B4-9A19-2E48-A581-EB95504FF68B}" type="presOf" srcId="{86E74610-706B-48FD-ACED-9BED4937A6CE}" destId="{CBDF4526-7A6F-420C-A97C-F1434B7F0653}" srcOrd="0" destOrd="0" presId="urn:microsoft.com/office/officeart/2005/8/layout/vList4"/>
    <dgm:cxn modelId="{1DBABC5C-4E35-430E-8FBC-66C677DEFDA7}" srcId="{E017B679-82C6-467B-92C8-C3AE3DB2375A}" destId="{7EE79E60-8F81-4D73-94C7-6975A20873C5}" srcOrd="4" destOrd="0" parTransId="{3E42E740-2544-4249-8DA4-B9BD9234C69E}" sibTransId="{29B7B80F-F6A7-4E39-BEFA-50CAFA8A2B35}"/>
    <dgm:cxn modelId="{C32AEF1D-1D21-3241-852F-5E84AF1EB350}" type="presOf" srcId="{299C1B9D-706F-48B7-8065-F296E119FCA7}" destId="{30A155A3-AE55-4AE5-83FA-8C668410143C}" srcOrd="0" destOrd="0" presId="urn:microsoft.com/office/officeart/2005/8/layout/vList4"/>
    <dgm:cxn modelId="{BC2E11B4-1568-5544-B2CC-63B34DC8193D}" type="presOf" srcId="{E017B679-82C6-467B-92C8-C3AE3DB2375A}" destId="{28B0826C-6EAB-450F-8BBB-B7163D97D77F}" srcOrd="0" destOrd="0" presId="urn:microsoft.com/office/officeart/2005/8/layout/vList4"/>
    <dgm:cxn modelId="{810A5903-BEBE-804A-9893-7443EC4C73B7}" type="presOf" srcId="{BD251083-2A80-46A0-9A73-8A69D4873183}" destId="{5FC5A7C3-C305-4643-9BF0-B35B01069586}" srcOrd="0" destOrd="0" presId="urn:microsoft.com/office/officeart/2005/8/layout/vList4"/>
    <dgm:cxn modelId="{D649E7A4-39EE-48E8-94AB-AACFF99A6611}" srcId="{E017B679-82C6-467B-92C8-C3AE3DB2375A}" destId="{86E74610-706B-48FD-ACED-9BED4937A6CE}" srcOrd="3" destOrd="0" parTransId="{121BD5A3-5BC3-4873-92A6-9E447C372A24}" sibTransId="{38313560-F8FB-4439-B364-EB17195E91EB}"/>
    <dgm:cxn modelId="{C02D86C4-7F95-064B-A38C-52403216470E}" type="presOf" srcId="{6A9C4838-1209-4028-9EEA-F0F61B26F206}" destId="{7F5C8142-057F-4C2C-A261-046473A57059}" srcOrd="1" destOrd="0" presId="urn:microsoft.com/office/officeart/2005/8/layout/vList4"/>
    <dgm:cxn modelId="{80FB3EB0-E4BF-4CA6-B355-F34DA86DBDC8}" srcId="{E017B679-82C6-467B-92C8-C3AE3DB2375A}" destId="{BD251083-2A80-46A0-9A73-8A69D4873183}" srcOrd="2" destOrd="0" parTransId="{BBA09132-23FC-4A94-91F9-1E9FD4DBF2A0}" sibTransId="{A98B0F4A-06AA-444E-BF76-D27899D47698}"/>
    <dgm:cxn modelId="{45FE0320-7629-D242-8D5D-CB0D009568AD}" type="presOf" srcId="{7EE79E60-8F81-4D73-94C7-6975A20873C5}" destId="{15E2337F-314D-4C20-BFF0-8946CD729283}" srcOrd="0" destOrd="0" presId="urn:microsoft.com/office/officeart/2005/8/layout/vList4"/>
    <dgm:cxn modelId="{EA42D111-02EB-1D4E-A8F7-1FB4133D70F0}" type="presOf" srcId="{6A9C4838-1209-4028-9EEA-F0F61B26F206}" destId="{6DC6C9F6-645F-42E6-8AA7-26F75219EC72}" srcOrd="0" destOrd="0" presId="urn:microsoft.com/office/officeart/2005/8/layout/vList4"/>
    <dgm:cxn modelId="{5318D2FE-7AC6-6840-BDD0-AFBDE02E829E}" type="presOf" srcId="{299C1B9D-706F-48B7-8065-F296E119FCA7}" destId="{E19A58B0-B0A9-4C6F-B8EF-691F6F5749CB}" srcOrd="1" destOrd="0" presId="urn:microsoft.com/office/officeart/2005/8/layout/vList4"/>
    <dgm:cxn modelId="{FB9608E0-7DD5-4FA9-B835-82FA50B7DFD8}" srcId="{E017B679-82C6-467B-92C8-C3AE3DB2375A}" destId="{6A9C4838-1209-4028-9EEA-F0F61B26F206}" srcOrd="0" destOrd="0" parTransId="{CB5AF28E-0A2F-4E04-8B85-F53CF3E6BDDB}" sibTransId="{D69CE2DE-7449-4149-8352-C9278605BD69}"/>
    <dgm:cxn modelId="{D2D3B82C-3EF7-47B2-A443-1EC8A6F9A215}" srcId="{E017B679-82C6-467B-92C8-C3AE3DB2375A}" destId="{299C1B9D-706F-48B7-8065-F296E119FCA7}" srcOrd="5" destOrd="0" parTransId="{E5EC9EEC-64AA-4112-B5E7-1EE98DAB4D4E}" sibTransId="{CE625187-5978-45F4-83F2-4316AC10CC54}"/>
    <dgm:cxn modelId="{4DE34B08-99C5-A942-8AD9-E716E4487740}" type="presOf" srcId="{BD251083-2A80-46A0-9A73-8A69D4873183}" destId="{77AD987F-2C51-45B1-BC2F-4667036524EA}" srcOrd="1" destOrd="0" presId="urn:microsoft.com/office/officeart/2005/8/layout/vList4"/>
    <dgm:cxn modelId="{F3C29AB9-31AB-3649-9FA2-E7C277D45D98}" type="presOf" srcId="{2C8E32F4-0E11-40C0-B708-B40B63AE0295}" destId="{560D16DD-6CCD-4652-999E-AB972CA79405}" srcOrd="1" destOrd="0" presId="urn:microsoft.com/office/officeart/2005/8/layout/vList4"/>
    <dgm:cxn modelId="{27A165D9-8254-1A46-9F6A-6C3AA31066A2}" type="presOf" srcId="{86E74610-706B-48FD-ACED-9BED4937A6CE}" destId="{22EC606C-5FC9-4D19-AB62-FE759A03E2CA}" srcOrd="1" destOrd="0" presId="urn:microsoft.com/office/officeart/2005/8/layout/vList4"/>
    <dgm:cxn modelId="{32F5F38D-83D0-496A-A3BF-7672556A9AC9}" srcId="{E017B679-82C6-467B-92C8-C3AE3DB2375A}" destId="{2C8E32F4-0E11-40C0-B708-B40B63AE0295}" srcOrd="1" destOrd="0" parTransId="{832BA920-B793-4EB7-9FFC-D7D08E51EDAB}" sibTransId="{F26348DB-A7C2-415C-BA86-8C537FA4F330}"/>
    <dgm:cxn modelId="{2C738378-CFC9-2C41-A5FA-5EB64DD4F5E7}" type="presParOf" srcId="{28B0826C-6EAB-450F-8BBB-B7163D97D77F}" destId="{5FDF7159-D54F-4C4B-A667-9E6F1B2AB7AF}" srcOrd="0" destOrd="0" presId="urn:microsoft.com/office/officeart/2005/8/layout/vList4"/>
    <dgm:cxn modelId="{CBF2AC83-BA52-2D4E-8C73-1603BEC5AA79}" type="presParOf" srcId="{5FDF7159-D54F-4C4B-A667-9E6F1B2AB7AF}" destId="{6DC6C9F6-645F-42E6-8AA7-26F75219EC72}" srcOrd="0" destOrd="0" presId="urn:microsoft.com/office/officeart/2005/8/layout/vList4"/>
    <dgm:cxn modelId="{4CA4A7C7-6663-BC45-A559-C60CFB029022}" type="presParOf" srcId="{5FDF7159-D54F-4C4B-A667-9E6F1B2AB7AF}" destId="{817AEF55-0745-43FD-9B23-84433EC8AEF9}" srcOrd="1" destOrd="0" presId="urn:microsoft.com/office/officeart/2005/8/layout/vList4"/>
    <dgm:cxn modelId="{3B13ECC8-27F9-EF4E-9399-E493A9361989}" type="presParOf" srcId="{5FDF7159-D54F-4C4B-A667-9E6F1B2AB7AF}" destId="{7F5C8142-057F-4C2C-A261-046473A57059}" srcOrd="2" destOrd="0" presId="urn:microsoft.com/office/officeart/2005/8/layout/vList4"/>
    <dgm:cxn modelId="{03AE27B3-ABE9-A34D-BFBB-8FDA2C8E2F0D}" type="presParOf" srcId="{28B0826C-6EAB-450F-8BBB-B7163D97D77F}" destId="{49C6D46C-1F45-4757-8200-CEA4B18EAF19}" srcOrd="1" destOrd="0" presId="urn:microsoft.com/office/officeart/2005/8/layout/vList4"/>
    <dgm:cxn modelId="{3A0F7D89-109B-3749-A0C5-E0D002EDF5DD}" type="presParOf" srcId="{28B0826C-6EAB-450F-8BBB-B7163D97D77F}" destId="{97B3157A-7345-4825-B72D-65FE81AFE42F}" srcOrd="2" destOrd="0" presId="urn:microsoft.com/office/officeart/2005/8/layout/vList4"/>
    <dgm:cxn modelId="{2F4C2CAC-281F-374E-8D28-0CA6317CCF3C}" type="presParOf" srcId="{97B3157A-7345-4825-B72D-65FE81AFE42F}" destId="{4E6F132B-8D05-4B8C-87ED-96C376B9ACED}" srcOrd="0" destOrd="0" presId="urn:microsoft.com/office/officeart/2005/8/layout/vList4"/>
    <dgm:cxn modelId="{D026569B-B2D4-614B-8F11-EE7C527B84FA}" type="presParOf" srcId="{97B3157A-7345-4825-B72D-65FE81AFE42F}" destId="{705B0D0E-2A7B-4D24-B716-145C8CBAA74F}" srcOrd="1" destOrd="0" presId="urn:microsoft.com/office/officeart/2005/8/layout/vList4"/>
    <dgm:cxn modelId="{A4F84DE1-1C5C-5D4B-9B03-A9EA6917B04F}" type="presParOf" srcId="{97B3157A-7345-4825-B72D-65FE81AFE42F}" destId="{560D16DD-6CCD-4652-999E-AB972CA79405}" srcOrd="2" destOrd="0" presId="urn:microsoft.com/office/officeart/2005/8/layout/vList4"/>
    <dgm:cxn modelId="{50BDF68C-937A-E74B-ADB7-618C33683AD5}" type="presParOf" srcId="{28B0826C-6EAB-450F-8BBB-B7163D97D77F}" destId="{1CE16C87-49FE-47F4-944E-066904B26AE0}" srcOrd="3" destOrd="0" presId="urn:microsoft.com/office/officeart/2005/8/layout/vList4"/>
    <dgm:cxn modelId="{74A422B1-A85B-5C4D-9B5F-B228796EBAA1}" type="presParOf" srcId="{28B0826C-6EAB-450F-8BBB-B7163D97D77F}" destId="{C5A23ACB-70E1-49BD-8F93-F12EA255CAFA}" srcOrd="4" destOrd="0" presId="urn:microsoft.com/office/officeart/2005/8/layout/vList4"/>
    <dgm:cxn modelId="{C9A0CB74-D27E-7445-B16D-D768E49E0799}" type="presParOf" srcId="{C5A23ACB-70E1-49BD-8F93-F12EA255CAFA}" destId="{5FC5A7C3-C305-4643-9BF0-B35B01069586}" srcOrd="0" destOrd="0" presId="urn:microsoft.com/office/officeart/2005/8/layout/vList4"/>
    <dgm:cxn modelId="{DE239BB8-74E5-C446-9030-019A3109ACEF}" type="presParOf" srcId="{C5A23ACB-70E1-49BD-8F93-F12EA255CAFA}" destId="{E1FC8C15-F0F8-427F-BAB2-F500B7A2095A}" srcOrd="1" destOrd="0" presId="urn:microsoft.com/office/officeart/2005/8/layout/vList4"/>
    <dgm:cxn modelId="{3D0C9A19-039C-E743-8700-74640129A112}" type="presParOf" srcId="{C5A23ACB-70E1-49BD-8F93-F12EA255CAFA}" destId="{77AD987F-2C51-45B1-BC2F-4667036524EA}" srcOrd="2" destOrd="0" presId="urn:microsoft.com/office/officeart/2005/8/layout/vList4"/>
    <dgm:cxn modelId="{D81C3283-7B30-0A43-BBD1-29F42F4B1496}" type="presParOf" srcId="{28B0826C-6EAB-450F-8BBB-B7163D97D77F}" destId="{500039D4-9B47-44A2-BF42-80642E0FBF25}" srcOrd="5" destOrd="0" presId="urn:microsoft.com/office/officeart/2005/8/layout/vList4"/>
    <dgm:cxn modelId="{7C09B03D-ED4C-5849-B8AB-C0718B7BA419}" type="presParOf" srcId="{28B0826C-6EAB-450F-8BBB-B7163D97D77F}" destId="{0F969CDF-C0E7-4ACF-A0E9-865460EA95F3}" srcOrd="6" destOrd="0" presId="urn:microsoft.com/office/officeart/2005/8/layout/vList4"/>
    <dgm:cxn modelId="{DBDB7094-4E31-5745-AB61-3F4CBD55EBF7}" type="presParOf" srcId="{0F969CDF-C0E7-4ACF-A0E9-865460EA95F3}" destId="{CBDF4526-7A6F-420C-A97C-F1434B7F0653}" srcOrd="0" destOrd="0" presId="urn:microsoft.com/office/officeart/2005/8/layout/vList4"/>
    <dgm:cxn modelId="{23E9F486-EA16-1446-9929-633B85ABDAF0}" type="presParOf" srcId="{0F969CDF-C0E7-4ACF-A0E9-865460EA95F3}" destId="{6DBB0F43-29C2-4A3A-B5A8-6A98BD9467FC}" srcOrd="1" destOrd="0" presId="urn:microsoft.com/office/officeart/2005/8/layout/vList4"/>
    <dgm:cxn modelId="{1318122E-78BC-5349-803C-1DDDB84C48A3}" type="presParOf" srcId="{0F969CDF-C0E7-4ACF-A0E9-865460EA95F3}" destId="{22EC606C-5FC9-4D19-AB62-FE759A03E2CA}" srcOrd="2" destOrd="0" presId="urn:microsoft.com/office/officeart/2005/8/layout/vList4"/>
    <dgm:cxn modelId="{A8F8B0F8-4B68-0F40-87F8-7763101003D6}" type="presParOf" srcId="{28B0826C-6EAB-450F-8BBB-B7163D97D77F}" destId="{21C96B53-8388-49BC-905D-637A081ECA4A}" srcOrd="7" destOrd="0" presId="urn:microsoft.com/office/officeart/2005/8/layout/vList4"/>
    <dgm:cxn modelId="{C4CF34D4-235B-CD42-9D46-D2200CF0CE3A}" type="presParOf" srcId="{28B0826C-6EAB-450F-8BBB-B7163D97D77F}" destId="{08FBDFF1-7924-44EF-9122-BBDAA0056BA9}" srcOrd="8" destOrd="0" presId="urn:microsoft.com/office/officeart/2005/8/layout/vList4"/>
    <dgm:cxn modelId="{F58EB5BD-6DA2-634E-BA31-3CD5C16231BA}" type="presParOf" srcId="{08FBDFF1-7924-44EF-9122-BBDAA0056BA9}" destId="{15E2337F-314D-4C20-BFF0-8946CD729283}" srcOrd="0" destOrd="0" presId="urn:microsoft.com/office/officeart/2005/8/layout/vList4"/>
    <dgm:cxn modelId="{F6582B4D-C8FC-1644-8C5E-924B16368B9B}" type="presParOf" srcId="{08FBDFF1-7924-44EF-9122-BBDAA0056BA9}" destId="{38E9E9AA-C703-4153-9338-FB096BE50F01}" srcOrd="1" destOrd="0" presId="urn:microsoft.com/office/officeart/2005/8/layout/vList4"/>
    <dgm:cxn modelId="{500ECB78-4C6E-874E-ADFC-EA8364C74A9F}" type="presParOf" srcId="{08FBDFF1-7924-44EF-9122-BBDAA0056BA9}" destId="{ADCB55DC-C327-4177-99CC-D214FC4FB627}" srcOrd="2" destOrd="0" presId="urn:microsoft.com/office/officeart/2005/8/layout/vList4"/>
    <dgm:cxn modelId="{1C4ECB47-BCCE-C746-BE3D-D86CD810C045}" type="presParOf" srcId="{28B0826C-6EAB-450F-8BBB-B7163D97D77F}" destId="{7C840228-EFA5-4F20-BE85-C583C0228C59}" srcOrd="9" destOrd="0" presId="urn:microsoft.com/office/officeart/2005/8/layout/vList4"/>
    <dgm:cxn modelId="{10B779F8-CD00-4947-9B11-5626A6EDDF75}" type="presParOf" srcId="{28B0826C-6EAB-450F-8BBB-B7163D97D77F}" destId="{940C99C5-245D-4CB5-B46A-95773BBAC465}" srcOrd="10" destOrd="0" presId="urn:microsoft.com/office/officeart/2005/8/layout/vList4"/>
    <dgm:cxn modelId="{45796A2D-206C-604D-800A-F977DDE6F6D1}" type="presParOf" srcId="{940C99C5-245D-4CB5-B46A-95773BBAC465}" destId="{30A155A3-AE55-4AE5-83FA-8C668410143C}" srcOrd="0" destOrd="0" presId="urn:microsoft.com/office/officeart/2005/8/layout/vList4"/>
    <dgm:cxn modelId="{9F61EC7D-32E7-F64A-9EAB-2E7843EF5351}" type="presParOf" srcId="{940C99C5-245D-4CB5-B46A-95773BBAC465}" destId="{78FCBB9B-EE6A-4870-9CE6-13ABA9935102}" srcOrd="1" destOrd="0" presId="urn:microsoft.com/office/officeart/2005/8/layout/vList4"/>
    <dgm:cxn modelId="{76EDF2A7-56FC-CD4D-A8AD-B325F3E7BB33}" type="presParOf" srcId="{940C99C5-245D-4CB5-B46A-95773BBAC465}" destId="{E19A58B0-B0A9-4C6F-B8EF-691F6F5749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6C9F6-645F-42E6-8AA7-26F75219EC72}">
      <dsp:nvSpPr>
        <dsp:cNvPr id="0" name=""/>
        <dsp:cNvSpPr/>
      </dsp:nvSpPr>
      <dsp:spPr>
        <a:xfrm>
          <a:off x="0" y="0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Simulador de transmisión</a:t>
          </a:r>
          <a:endParaRPr lang="es-GT" sz="2800" kern="1200" dirty="0"/>
        </a:p>
      </dsp:txBody>
      <dsp:txXfrm>
        <a:off x="1402475" y="0"/>
        <a:ext cx="5222260" cy="775281"/>
      </dsp:txXfrm>
    </dsp:sp>
    <dsp:sp modelId="{817AEF55-0745-43FD-9B23-84433EC8AEF9}">
      <dsp:nvSpPr>
        <dsp:cNvPr id="0" name=""/>
        <dsp:cNvSpPr/>
      </dsp:nvSpPr>
      <dsp:spPr>
        <a:xfrm>
          <a:off x="77528" y="77528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6F132B-8D05-4B8C-87ED-96C376B9ACED}">
      <dsp:nvSpPr>
        <dsp:cNvPr id="0" name=""/>
        <dsp:cNvSpPr/>
      </dsp:nvSpPr>
      <dsp:spPr>
        <a:xfrm>
          <a:off x="0" y="852809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Mapa de riesgos</a:t>
          </a:r>
          <a:endParaRPr lang="es-GT" sz="2800" kern="1200" dirty="0"/>
        </a:p>
      </dsp:txBody>
      <dsp:txXfrm>
        <a:off x="1402475" y="852809"/>
        <a:ext cx="5222260" cy="775281"/>
      </dsp:txXfrm>
    </dsp:sp>
    <dsp:sp modelId="{705B0D0E-2A7B-4D24-B716-145C8CBAA74F}">
      <dsp:nvSpPr>
        <dsp:cNvPr id="0" name=""/>
        <dsp:cNvSpPr/>
      </dsp:nvSpPr>
      <dsp:spPr>
        <a:xfrm>
          <a:off x="77528" y="930337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4000" b="-5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5A7C3-C305-4643-9BF0-B35B01069586}">
      <dsp:nvSpPr>
        <dsp:cNvPr id="0" name=""/>
        <dsp:cNvSpPr/>
      </dsp:nvSpPr>
      <dsp:spPr>
        <a:xfrm>
          <a:off x="0" y="1705619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Evaluador de impacto de producto</a:t>
          </a:r>
          <a:endParaRPr lang="es-GT" sz="2800" kern="1200" dirty="0"/>
        </a:p>
      </dsp:txBody>
      <dsp:txXfrm>
        <a:off x="1402475" y="1705619"/>
        <a:ext cx="5222260" cy="775281"/>
      </dsp:txXfrm>
    </dsp:sp>
    <dsp:sp modelId="{E1FC8C15-F0F8-427F-BAB2-F500B7A2095A}">
      <dsp:nvSpPr>
        <dsp:cNvPr id="0" name=""/>
        <dsp:cNvSpPr/>
      </dsp:nvSpPr>
      <dsp:spPr>
        <a:xfrm>
          <a:off x="77528" y="1783147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F4526-7A6F-420C-A97C-F1434B7F0653}">
      <dsp:nvSpPr>
        <dsp:cNvPr id="0" name=""/>
        <dsp:cNvSpPr/>
      </dsp:nvSpPr>
      <dsp:spPr>
        <a:xfrm>
          <a:off x="0" y="2558428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Portafolio evaluador de intervenciones computacionales</a:t>
          </a:r>
          <a:endParaRPr lang="es-GT" sz="2800" kern="1200" dirty="0"/>
        </a:p>
      </dsp:txBody>
      <dsp:txXfrm>
        <a:off x="1402475" y="2558428"/>
        <a:ext cx="5222260" cy="775281"/>
      </dsp:txXfrm>
    </dsp:sp>
    <dsp:sp modelId="{6DBB0F43-29C2-4A3A-B5A8-6A98BD9467FC}">
      <dsp:nvSpPr>
        <dsp:cNvPr id="0" name=""/>
        <dsp:cNvSpPr/>
      </dsp:nvSpPr>
      <dsp:spPr>
        <a:xfrm>
          <a:off x="77528" y="2635956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E2337F-314D-4C20-BFF0-8946CD729283}">
      <dsp:nvSpPr>
        <dsp:cNvPr id="0" name=""/>
        <dsp:cNvSpPr/>
      </dsp:nvSpPr>
      <dsp:spPr>
        <a:xfrm>
          <a:off x="0" y="3411238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Biblioteca digital</a:t>
          </a:r>
          <a:endParaRPr lang="es-GT" sz="2800" kern="1200" dirty="0"/>
        </a:p>
      </dsp:txBody>
      <dsp:txXfrm>
        <a:off x="1402475" y="3411238"/>
        <a:ext cx="5222260" cy="775281"/>
      </dsp:txXfrm>
    </dsp:sp>
    <dsp:sp modelId="{38E9E9AA-C703-4153-9338-FB096BE50F01}">
      <dsp:nvSpPr>
        <dsp:cNvPr id="0" name=""/>
        <dsp:cNvSpPr/>
      </dsp:nvSpPr>
      <dsp:spPr>
        <a:xfrm>
          <a:off x="77528" y="3488766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A155A3-AE55-4AE5-83FA-8C668410143C}">
      <dsp:nvSpPr>
        <dsp:cNvPr id="0" name=""/>
        <dsp:cNvSpPr/>
      </dsp:nvSpPr>
      <dsp:spPr>
        <a:xfrm>
          <a:off x="0" y="4264047"/>
          <a:ext cx="6624736" cy="775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kern="1200" dirty="0" smtClean="0"/>
            <a:t>Buscador de bodega de datos</a:t>
          </a:r>
          <a:endParaRPr lang="es-GT" sz="2800" kern="1200" dirty="0"/>
        </a:p>
      </dsp:txBody>
      <dsp:txXfrm>
        <a:off x="1402475" y="4264047"/>
        <a:ext cx="5222260" cy="775281"/>
      </dsp:txXfrm>
    </dsp:sp>
    <dsp:sp modelId="{78FCBB9B-EE6A-4870-9CE6-13ABA9935102}">
      <dsp:nvSpPr>
        <dsp:cNvPr id="0" name=""/>
        <dsp:cNvSpPr/>
      </dsp:nvSpPr>
      <dsp:spPr>
        <a:xfrm>
          <a:off x="77528" y="4341576"/>
          <a:ext cx="1324947" cy="6202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ED87E-DB6E-48EA-B55B-42824FEC5988}" type="datetimeFigureOut">
              <a:rPr lang="es-GT" smtClean="0"/>
              <a:t>2/18/14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F2DFD-11D7-44CA-88EE-E91C0D4C7465}" type="slidenum">
              <a:rPr lang="es-GT" smtClean="0"/>
              <a:t>‹Nr.›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71829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F2DFD-11D7-44CA-88EE-E91C0D4C7465}" type="slidenum">
              <a:rPr lang="es-GT" smtClean="0"/>
              <a:t>7</a:t>
            </a:fld>
            <a:endParaRPr lang="es-G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23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84922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15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34265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VecNet</a:t>
            </a:r>
            <a:r>
              <a:rPr lang="es-ES" dirty="0" smtClean="0"/>
              <a:t> fue fundada en 2011 para responder a las preocupaciones y recomendaciones de la iniciativa de erradicación de la malaria Agenda de Investigación ( </a:t>
            </a:r>
            <a:r>
              <a:rPr lang="es-ES" dirty="0" err="1" smtClean="0"/>
              <a:t>malERA</a:t>
            </a:r>
            <a:r>
              <a:rPr lang="es-ES" dirty="0" smtClean="0"/>
              <a:t> ) . La iniciativa, financiada por la Fundación Bill y Melinda Gates, es una colección de 12 comentarios que destacan los resultados de una serie de consultas de más de 250 expertos en malaria de 36 países 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La serie </a:t>
            </a:r>
            <a:r>
              <a:rPr lang="es-ES" dirty="0" err="1" smtClean="0"/>
              <a:t>malERA</a:t>
            </a:r>
            <a:r>
              <a:rPr lang="es-ES" dirty="0" smtClean="0"/>
              <a:t> de consultas concluyó que la eliminación de la malaria requiere de un medio de acceso y análisis de todos los datos relevantes para prolongar la vida útil de las intervenciones de control de vectores presentes , al tiempo que reconoce la necesidad de intervenciones adicionales para lograr la eliminación 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VecNet</a:t>
            </a:r>
            <a:r>
              <a:rPr lang="es-ES" dirty="0" smtClean="0"/>
              <a:t> está creando un marco para el</a:t>
            </a:r>
            <a:r>
              <a:rPr lang="es-ES" baseline="0" dirty="0" smtClean="0"/>
              <a:t> análisis que </a:t>
            </a:r>
            <a:r>
              <a:rPr lang="es-ES" dirty="0" smtClean="0"/>
              <a:t>reunirá todos los datos conocidos sobre la transmisión de la malaria y que sea accesible a través de modelos matemáticos de una manera intuitiva y fácil de usar. </a:t>
            </a:r>
          </a:p>
          <a:p>
            <a:endParaRPr lang="es-ES" dirty="0" smtClean="0"/>
          </a:p>
          <a:p>
            <a:r>
              <a:rPr lang="es-ES" dirty="0" smtClean="0"/>
              <a:t>Este conjunto de recursos</a:t>
            </a:r>
            <a:r>
              <a:rPr lang="es-ES" baseline="0" dirty="0" smtClean="0"/>
              <a:t> de libre acceso </a:t>
            </a:r>
            <a:r>
              <a:rPr lang="es-ES" dirty="0" smtClean="0"/>
              <a:t>facilitará la interacción y la comunicación entre los científicos para apoyar las actividades de investigación , vigilancia , seguimiento y evaluación de los programas e intervenciones ; permitir que los programas de control de la malaria seleccionen la combinación óptima de intervenciones para un área geográfica determinada con base a los comportamientos de vectores , e informar efectivamente las evaluaciones de planificación y de eliminación de la malaria estratégicos en un rango de escalas, la planificació</a:t>
            </a:r>
            <a:r>
              <a:rPr lang="es-ES" baseline="0" dirty="0" smtClean="0"/>
              <a:t>n a nivel local hasta políticas globales.</a:t>
            </a:r>
            <a:endParaRPr lang="es-G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16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10078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artículos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bases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técnicos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entomología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epidemiología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demografía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climatología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intervenciones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contribuyen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análisis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erradicación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malaria.</a:t>
            </a:r>
          </a:p>
          <a:p>
            <a:endParaRPr 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usuarios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navegar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digital.</a:t>
            </a:r>
          </a:p>
          <a:p>
            <a:endParaRPr lang="es-GT" dirty="0" smtClean="0"/>
          </a:p>
          <a:p>
            <a:endParaRPr lang="es-G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17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39020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Buscador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Bode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endParaRPr lang="en-US" sz="12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Coleccion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endParaRPr lang="en-US" sz="12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Buscador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de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dimensionales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informacion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utilizada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creacion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simulaciones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cubiertos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bastante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diversos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hasta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bednets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fueron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distribuidos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Encuesta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Mundial de Malaria.  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buscarse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fecha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cruzando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US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Simulación</a:t>
            </a:r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 para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simulación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realizada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simulaciones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hechas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publicas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personas.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simulaciones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Tablas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Busqueda</a:t>
            </a:r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informacion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recolectada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bionomia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variable principal de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evaluaciones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entomological (entomological endpoints).</a:t>
            </a:r>
          </a:p>
          <a:p>
            <a:endParaRPr lang="es-G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18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39020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19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202767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20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69384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21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36702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13B9B-3B0B-40EA-8588-27777288651C}" type="slidenum">
              <a:rPr lang="es-GT" smtClean="0"/>
              <a:t>22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9907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F9F24-408D-41F4-A904-E8FE73AA81C1}" type="datetimeFigureOut">
              <a:rPr lang="es-GT" smtClean="0"/>
              <a:t>2/18/14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AC6C7-FDC9-4EC2-94FC-5D25A64F2513}" type="slidenum">
              <a:rPr lang="es-GT" smtClean="0"/>
              <a:t>‹Nr.›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osmedicine.org/article/info:doi/10.1371/journal.pmed.1000401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osmedicine.org/article/info:doi/10.1371/journal.pmed.1000401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osmedicine.org/article/info:doi/10.1371/journal.pmed.1000401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osmedicine.org/article/info:doi/10.1371/journal.pmed.1000401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3.png"/><Relationship Id="rId9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/>
          <a:p>
            <a:r>
              <a:rPr lang="es-GT" b="1" dirty="0" smtClean="0"/>
              <a:t>Herramientas I: El control del vector para la eliminación</a:t>
            </a:r>
            <a:endParaRPr lang="es-GT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/>
          <a:p>
            <a:r>
              <a:rPr lang="es-GT" sz="2800" dirty="0" smtClean="0"/>
              <a:t>Norma Padilla</a:t>
            </a:r>
          </a:p>
          <a:p>
            <a:r>
              <a:rPr lang="es-GT" sz="2800" dirty="0" smtClean="0"/>
              <a:t>Centro de Estudios en Salud</a:t>
            </a:r>
          </a:p>
          <a:p>
            <a:r>
              <a:rPr lang="es-GT" sz="2800" dirty="0" smtClean="0"/>
              <a:t>Universidad del Valle de Guatemala</a:t>
            </a:r>
            <a:endParaRPr lang="es-GT" sz="2800" dirty="0"/>
          </a:p>
        </p:txBody>
      </p:sp>
      <p:pic>
        <p:nvPicPr>
          <p:cNvPr id="4" name="14 Imagen" descr="Logo CES 2013-03-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805264"/>
            <a:ext cx="1869436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b="1" dirty="0" smtClean="0"/>
              <a:t>Eliminación</a:t>
            </a:r>
            <a:endParaRPr lang="es-GT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r>
              <a:rPr lang="es-GT" sz="3000" dirty="0" smtClean="0"/>
              <a:t>Gran dependencia en un numero limitado de estrategias de intervencion </a:t>
            </a:r>
          </a:p>
          <a:p>
            <a:r>
              <a:rPr lang="es-GT" sz="3000" dirty="0" smtClean="0"/>
              <a:t>Hay formas de mejorar las estrategias existentes</a:t>
            </a:r>
          </a:p>
          <a:p>
            <a:r>
              <a:rPr lang="es-GT" sz="3000" dirty="0" smtClean="0"/>
              <a:t>Existen nuevan estrategias listas para aplicarce o aun estan en el horizonte ?? </a:t>
            </a:r>
          </a:p>
          <a:p>
            <a:r>
              <a:rPr lang="es-GT" sz="3000" dirty="0" smtClean="0"/>
              <a:t>¿Cómo podemos contribuir?  </a:t>
            </a:r>
            <a:endParaRPr lang="es-GT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6221"/>
            <a:ext cx="8659091" cy="261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Requisitos para sostener el control y para la </a:t>
            </a:r>
            <a:r>
              <a:rPr lang="es-ES" b="1" dirty="0" err="1" smtClean="0"/>
              <a:t>erradicacion-MalEra</a:t>
            </a:r>
            <a:endParaRPr lang="es-ES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5000" y="2257425"/>
            <a:ext cx="8509000" cy="307975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1400" b="1" dirty="0">
                <a:solidFill>
                  <a:schemeClr val="tx2"/>
                </a:solidFill>
              </a:rPr>
              <a:t>Table 1. Vector control interventions required for sustained control and for eradication.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748618"/>
            <a:ext cx="8347364" cy="59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/>
              <a:t>The malERA Consultative Group on Vector Control (2011) A Research Agenda for Malaria Eradication: Vector Control. PLoS Med 8(1): e1000401. doi:10.1371/journal.pmed.1000401</a:t>
            </a:r>
          </a:p>
          <a:p>
            <a:pPr eaLnBrk="1" hangingPunct="1"/>
            <a:r>
              <a:rPr lang="en-US" sz="1100">
                <a:hlinkClick r:id="rId3"/>
              </a:rPr>
              <a:t>http://www.plosmedicine.org/article/info:doi/10.1371/journal.pmed.1000401</a:t>
            </a:r>
            <a:endParaRPr lang="en-US" sz="110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922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5" y="851647"/>
            <a:ext cx="8659091" cy="46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273" y="246529"/>
            <a:ext cx="8509000" cy="523220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1400" b="1">
                <a:solidFill>
                  <a:schemeClr val="tx2"/>
                </a:solidFill>
              </a:rPr>
              <a:t>Figure 1. A formalized analytical framework for the collection, analysis, and central presentation of relevant information.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748618"/>
            <a:ext cx="8347364" cy="59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/>
              <a:t>The malERA Consultative Group on Vector Control (2011) A Research Agenda for Malaria Eradication: Vector Control. PLoS Med 8(1): e1000401. doi:10.1371/journal.pmed.1000401</a:t>
            </a:r>
          </a:p>
          <a:p>
            <a:pPr eaLnBrk="1" hangingPunct="1"/>
            <a:r>
              <a:rPr lang="en-US" sz="1100">
                <a:hlinkClick r:id="rId3"/>
              </a:rPr>
              <a:t>http://www.plosmedicine.org/article/info:doi/10.1371/journal.pmed.1000401</a:t>
            </a:r>
            <a:endParaRPr lang="en-US" sz="110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916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5" y="1053353"/>
            <a:ext cx="8659091" cy="425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273" y="246529"/>
            <a:ext cx="8509000" cy="307777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1400" b="1">
                <a:solidFill>
                  <a:schemeClr val="tx2"/>
                </a:solidFill>
              </a:rPr>
              <a:t>Table 2. Examples of novel tool development and intended objectives.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748618"/>
            <a:ext cx="8347364" cy="59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/>
              <a:t>The malERA Consultative Group on Vector Control (2011) A Research Agenda for Malaria Eradication: Vector Control. PLoS Med 8(1): e1000401. doi:10.1371/journal.pmed.1000401</a:t>
            </a:r>
          </a:p>
          <a:p>
            <a:pPr eaLnBrk="1" hangingPunct="1"/>
            <a:r>
              <a:rPr lang="en-US" sz="1100">
                <a:hlinkClick r:id="rId3"/>
              </a:rPr>
              <a:t>http://www.plosmedicine.org/article/info:doi/10.1371/journal.pmed.1000401</a:t>
            </a:r>
            <a:endParaRPr lang="en-US" sz="110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814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82" y="762000"/>
            <a:ext cx="6500091" cy="484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273" y="246529"/>
            <a:ext cx="8509000" cy="523220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1400" b="1">
                <a:solidFill>
                  <a:schemeClr val="tx2"/>
                </a:solidFill>
              </a:rPr>
              <a:t>Figure 2. A scheme for the analysis of the development status of the different interventions; similar schemes are used in the commercial development of drugs, for example.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748618"/>
            <a:ext cx="8347364" cy="59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/>
              <a:t>The malERA Consultative Group on Vector Control (2011) A Research Agenda for Malaria Eradication: Vector Control. PLoS Med 8(1): e1000401. doi:10.1371/journal.pmed.1000401</a:t>
            </a:r>
          </a:p>
          <a:p>
            <a:pPr eaLnBrk="1" hangingPunct="1"/>
            <a:r>
              <a:rPr lang="en-US" sz="1100">
                <a:hlinkClick r:id="rId3"/>
              </a:rPr>
              <a:t>http://www.plosmedicine.org/article/info:doi/10.1371/journal.pmed.1000401</a:t>
            </a:r>
            <a:endParaRPr lang="en-US" sz="110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958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44161762"/>
              </p:ext>
            </p:extLst>
          </p:nvPr>
        </p:nvGraphicFramePr>
        <p:xfrm>
          <a:off x="971600" y="1556792"/>
          <a:ext cx="662473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182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88971" y="884003"/>
            <a:ext cx="2611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GT" b="1" dirty="0">
                <a:solidFill>
                  <a:schemeClr val="bg1"/>
                </a:solidFill>
              </a:rPr>
              <a:t>https://www.vecnet.org/</a:t>
            </a:r>
          </a:p>
        </p:txBody>
      </p:sp>
      <p:pic>
        <p:nvPicPr>
          <p:cNvPr id="2052" name="Picture 4" descr="https://www.vecnet.org/images/vecnet_logo_smal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677" y="68070"/>
            <a:ext cx="9525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713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75431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56592" y="3645024"/>
            <a:ext cx="12067739" cy="205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4874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-1128" b="20071"/>
          <a:stretch>
            <a:fillRect/>
          </a:stretch>
        </p:blipFill>
        <p:spPr bwMode="auto">
          <a:xfrm>
            <a:off x="396888" y="548680"/>
            <a:ext cx="874711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303" y="1729480"/>
            <a:ext cx="18669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5082"/>
            <a:ext cx="7457678" cy="390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384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042" y="476672"/>
            <a:ext cx="798083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393329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60" y="2365694"/>
            <a:ext cx="3990418" cy="401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046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G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9"/>
          <a:stretch/>
        </p:blipFill>
        <p:spPr bwMode="auto">
          <a:xfrm>
            <a:off x="149388" y="27638"/>
            <a:ext cx="8827477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08" y="4725144"/>
            <a:ext cx="8681492" cy="160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096" y="191344"/>
            <a:ext cx="232774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525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b="1" dirty="0" smtClean="0"/>
              <a:t>Preguntas</a:t>
            </a:r>
            <a:endParaRPr lang="es-GT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es-GT" dirty="0" smtClean="0"/>
              <a:t>¿Cual es el rol de control de vectores en la eliminacion de la malaria y como es este diferente cuando estamos controlando la malaria? </a:t>
            </a:r>
          </a:p>
          <a:p>
            <a:pPr marL="0" indent="0">
              <a:buNone/>
            </a:pPr>
            <a:endParaRPr lang="es-GT" dirty="0" smtClean="0"/>
          </a:p>
          <a:p>
            <a:pPr marL="514350" indent="-514350">
              <a:buFont typeface="+mj-ea"/>
              <a:buAutoNum type="circleNumDbPlain"/>
            </a:pPr>
            <a:r>
              <a:rPr lang="es-GT" dirty="0" smtClean="0"/>
              <a:t>¿Cuales son los roles del entomologo en la eliminacion de la malaria? </a:t>
            </a:r>
            <a:endParaRPr lang="es-G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8"/>
          <a:stretch/>
        </p:blipFill>
        <p:spPr bwMode="auto">
          <a:xfrm>
            <a:off x="-324544" y="1052736"/>
            <a:ext cx="9162418" cy="25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096" y="191344"/>
            <a:ext cx="232774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1540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6"/>
          <a:stretch/>
        </p:blipFill>
        <p:spPr bwMode="auto">
          <a:xfrm>
            <a:off x="395536" y="332656"/>
            <a:ext cx="78427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09056"/>
            <a:ext cx="7842738" cy="433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096" y="6340020"/>
            <a:ext cx="232774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4476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G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79" y="468330"/>
            <a:ext cx="7644730" cy="174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4"/>
          <a:stretch/>
        </p:blipFill>
        <p:spPr bwMode="auto">
          <a:xfrm>
            <a:off x="355553" y="1988840"/>
            <a:ext cx="7704856" cy="470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997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0968"/>
            <a:ext cx="6282705" cy="3121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87777"/>
            <a:ext cx="5472608" cy="242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214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b="1" dirty="0" smtClean="0"/>
              <a:t>Control </a:t>
            </a:r>
            <a:r>
              <a:rPr lang="es-GT" b="1" i="1" dirty="0" smtClean="0"/>
              <a:t>vrs</a:t>
            </a:r>
            <a:r>
              <a:rPr lang="es-GT" b="1" dirty="0" smtClean="0"/>
              <a:t> Eliminacion</a:t>
            </a:r>
            <a:endParaRPr lang="es-GT" b="1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800" dirty="0" smtClean="0"/>
              <a:t>Control de Malaria</a:t>
            </a:r>
            <a:endParaRPr lang="es-GT" sz="2800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s-GT" dirty="0" smtClean="0"/>
              <a:t>Reducir la transmision de la malaria a un nivel en la que ya  no es problema de salud publica.  </a:t>
            </a:r>
            <a:endParaRPr lang="es-GT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s-GT" sz="2800" dirty="0" smtClean="0"/>
              <a:t>Eliminacion de la Malaria</a:t>
            </a:r>
            <a:endParaRPr lang="es-GT" sz="2800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>
          <a:solidFill>
            <a:srgbClr val="FFFFFF"/>
          </a:solidFill>
        </p:spPr>
        <p:txBody>
          <a:bodyPr>
            <a:normAutofit lnSpcReduction="10000"/>
          </a:bodyPr>
          <a:lstStyle/>
          <a:p>
            <a:r>
              <a:rPr lang="es-GT" dirty="0" smtClean="0"/>
              <a:t>Interrumpir la transmision de malaria a traves de la picadura de mosquitos locales en un area geografica definida, i.e incidencia cero de casos adquiridos localmente.  Los casos importados puedes ocurrir.  </a:t>
            </a:r>
          </a:p>
          <a:p>
            <a:r>
              <a:rPr lang="es-GT" b="1" dirty="0" smtClean="0">
                <a:solidFill>
                  <a:schemeClr val="accent5">
                    <a:lumMod val="75000"/>
                  </a:schemeClr>
                </a:solidFill>
              </a:rPr>
              <a:t>Se requiere Medidas de intervencion continuas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s-G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b="1" dirty="0" smtClean="0">
                <a:solidFill>
                  <a:srgbClr val="000000"/>
                </a:solidFill>
              </a:rPr>
              <a:t>Pilares del Control de la Malaria </a:t>
            </a:r>
            <a:endParaRPr lang="es-GT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RRI</a:t>
            </a:r>
          </a:p>
          <a:p>
            <a:r>
              <a:rPr lang="en-US" sz="3600" dirty="0" smtClean="0"/>
              <a:t>LLINs</a:t>
            </a:r>
          </a:p>
          <a:p>
            <a:r>
              <a:rPr lang="en-US" sz="3600" dirty="0" err="1" smtClean="0"/>
              <a:t>IPTp</a:t>
            </a:r>
            <a:endParaRPr lang="en-US" sz="3600" dirty="0" smtClean="0"/>
          </a:p>
          <a:p>
            <a:r>
              <a:rPr lang="en-US" sz="3600" dirty="0" err="1" smtClean="0"/>
              <a:t>Manejo</a:t>
            </a:r>
            <a:r>
              <a:rPr lang="en-US" sz="3600" dirty="0" smtClean="0"/>
              <a:t> del </a:t>
            </a:r>
            <a:r>
              <a:rPr lang="en-US" sz="3600" dirty="0" err="1" smtClean="0"/>
              <a:t>caso</a:t>
            </a:r>
            <a:endParaRPr lang="en-US" sz="3600" dirty="0"/>
          </a:p>
        </p:txBody>
      </p:sp>
      <p:sp>
        <p:nvSpPr>
          <p:cNvPr id="4" name="Right Brace 3"/>
          <p:cNvSpPr/>
          <p:nvPr/>
        </p:nvSpPr>
        <p:spPr>
          <a:xfrm>
            <a:off x="2458616" y="1752600"/>
            <a:ext cx="457200" cy="914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1905000"/>
            <a:ext cx="301176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Control </a:t>
            </a:r>
            <a:r>
              <a:rPr lang="en-US" sz="3200" dirty="0" err="1" smtClean="0"/>
              <a:t>Vectorial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005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b="1" dirty="0" smtClean="0"/>
              <a:t>Intervenciones de Control Vectorial</a:t>
            </a:r>
            <a:endParaRPr lang="es-GT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600" dirty="0" smtClean="0"/>
              <a:t>Control de la Malaria</a:t>
            </a:r>
            <a:endParaRPr lang="es-GT" sz="26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GT" dirty="0" smtClean="0"/>
              <a:t>Cobertura alta/uso de LLINS</a:t>
            </a:r>
          </a:p>
          <a:p>
            <a:r>
              <a:rPr lang="es-GT" dirty="0" smtClean="0"/>
              <a:t>Alta Calidad/cobertura con rociado residual intradomiciliar</a:t>
            </a:r>
          </a:p>
          <a:p>
            <a:r>
              <a:rPr lang="es-GT" dirty="0" smtClean="0"/>
              <a:t>Intervenciones contra las larvas donde sea adecuado aplicar</a:t>
            </a:r>
          </a:p>
          <a:p>
            <a:r>
              <a:rPr lang="es-GT" dirty="0" smtClean="0"/>
              <a:t>Repelentes, ropa protectora, cedazo en la ventanas, etc.</a:t>
            </a:r>
          </a:p>
          <a:p>
            <a:endParaRPr lang="es-GT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600" dirty="0" smtClean="0"/>
              <a:t>Eliminación de Malaria</a:t>
            </a:r>
            <a:endParaRPr lang="es-GT" sz="2600" dirty="0"/>
          </a:p>
        </p:txBody>
      </p:sp>
      <p:sp>
        <p:nvSpPr>
          <p:cNvPr id="8" name="3 Marcador de contenido"/>
          <p:cNvSpPr>
            <a:spLocks noGrp="1"/>
          </p:cNvSpPr>
          <p:nvPr>
            <p:ph sz="half" idx="2"/>
          </p:nvPr>
        </p:nvSpPr>
        <p:spPr>
          <a:xfrm>
            <a:off x="4564260" y="2204864"/>
            <a:ext cx="4040188" cy="3951288"/>
          </a:xfrm>
        </p:spPr>
        <p:txBody>
          <a:bodyPr>
            <a:normAutofit lnSpcReduction="10000"/>
          </a:bodyPr>
          <a:lstStyle/>
          <a:p>
            <a:r>
              <a:rPr lang="es-GT" dirty="0" smtClean="0"/>
              <a:t>Cobertura alta/uso de LLINS</a:t>
            </a:r>
          </a:p>
          <a:p>
            <a:r>
              <a:rPr lang="es-GT" dirty="0" smtClean="0"/>
              <a:t>Alta Calidad/cobertura con Rociado residual intradomiciliar</a:t>
            </a:r>
          </a:p>
          <a:p>
            <a:r>
              <a:rPr lang="es-GT" dirty="0" smtClean="0"/>
              <a:t>Intervenciones contra las larvas donde sea adecuado aplicar</a:t>
            </a:r>
          </a:p>
          <a:p>
            <a:r>
              <a:rPr lang="es-GT" dirty="0" smtClean="0"/>
              <a:t>Repelentes, ropa protectora, cedazo en la ventanas, etc.</a:t>
            </a:r>
          </a:p>
          <a:p>
            <a:endParaRPr lang="es-G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b="1" dirty="0" smtClean="0"/>
              <a:t>Intervenciones de Control Vectorial</a:t>
            </a:r>
            <a:endParaRPr lang="es-GT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600" dirty="0" smtClean="0"/>
              <a:t>Control de la Malaria</a:t>
            </a:r>
            <a:endParaRPr lang="es-GT" sz="26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noFill/>
        </p:spPr>
        <p:txBody>
          <a:bodyPr>
            <a:normAutofit/>
          </a:bodyPr>
          <a:lstStyle/>
          <a:p>
            <a:r>
              <a:rPr lang="es-GT" dirty="0" smtClean="0"/>
              <a:t>Alta cobertura/uso de</a:t>
            </a:r>
            <a:r>
              <a:rPr lang="es-GT" dirty="0"/>
              <a:t> </a:t>
            </a:r>
            <a:r>
              <a:rPr lang="es-GT" dirty="0" smtClean="0"/>
              <a:t>MILDs</a:t>
            </a:r>
            <a:endParaRPr lang="es-GT" dirty="0"/>
          </a:p>
          <a:p>
            <a:pPr lvl="1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Blanket </a:t>
            </a:r>
            <a:r>
              <a:rPr lang="es-GT" sz="2400" b="1" dirty="0">
                <a:solidFill>
                  <a:schemeClr val="accent5">
                    <a:lumMod val="75000"/>
                  </a:schemeClr>
                </a:solidFill>
              </a:rPr>
              <a:t>coverage</a:t>
            </a:r>
          </a:p>
          <a:p>
            <a:pPr lvl="1"/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eriodo de tiempo indefinido</a:t>
            </a:r>
          </a:p>
          <a:p>
            <a:r>
              <a:rPr lang="es-GT" dirty="0" smtClean="0"/>
              <a:t>Alta calidad/RRI</a:t>
            </a:r>
            <a:endParaRPr lang="es-GT" dirty="0"/>
          </a:p>
          <a:p>
            <a:pPr lvl="1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Selectivo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Tiempo limitado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GT" sz="2600" dirty="0" err="1" smtClean="0"/>
              <a:t>Eliminacion</a:t>
            </a:r>
            <a:r>
              <a:rPr lang="es-GT" dirty="0" smtClean="0"/>
              <a:t> de Malaria</a:t>
            </a:r>
            <a:endParaRPr lang="es-GT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427985" y="2174875"/>
            <a:ext cx="4258816" cy="3951288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r>
              <a:rPr lang="es-GT" dirty="0"/>
              <a:t>Alta cobertura/uso de </a:t>
            </a:r>
            <a:r>
              <a:rPr lang="es-GT" dirty="0" smtClean="0"/>
              <a:t>MILDs</a:t>
            </a:r>
          </a:p>
          <a:p>
            <a:pPr marL="346075" lvl="1" indent="0">
              <a:buNone/>
            </a:pPr>
            <a:r>
              <a:rPr lang="es-GT" dirty="0" smtClean="0"/>
              <a:t>– </a:t>
            </a:r>
            <a:r>
              <a:rPr lang="es-GT" sz="2600" b="1" dirty="0" smtClean="0">
                <a:solidFill>
                  <a:schemeClr val="accent5">
                    <a:lumMod val="75000"/>
                  </a:schemeClr>
                </a:solidFill>
              </a:rPr>
              <a:t>Intensivocobertura</a:t>
            </a:r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 universal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635000" lvl="3" indent="-282575">
              <a:tabLst>
                <a:tab pos="88900" algn="l"/>
              </a:tabLst>
            </a:pPr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Targeted</a:t>
            </a:r>
            <a:r>
              <a:rPr lang="es-GT" sz="2400" b="1" dirty="0">
                <a:solidFill>
                  <a:schemeClr val="accent5">
                    <a:lumMod val="75000"/>
                  </a:schemeClr>
                </a:solidFill>
              </a:rPr>
              <a:t>/ </a:t>
            </a:r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geographically</a:t>
            </a:r>
            <a:r>
              <a:rPr lang="es-GT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population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1" indent="-390525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Periodo de tiempo limitado</a:t>
            </a:r>
          </a:p>
          <a:p>
            <a:r>
              <a:rPr lang="es-GT" dirty="0" smtClean="0"/>
              <a:t>Alta calidad/cobertura </a:t>
            </a:r>
            <a:endParaRPr lang="es-GT" dirty="0"/>
          </a:p>
          <a:p>
            <a:pPr lvl="1"/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Selectivo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para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bajar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la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transmision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rapidamente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s-GT" sz="2400" b="1" dirty="0"/>
          </a:p>
          <a:p>
            <a:pPr lvl="1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Tiempo limitado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s-GT" sz="2400" b="1" dirty="0" smtClean="0">
                <a:solidFill>
                  <a:schemeClr val="accent5">
                    <a:lumMod val="75000"/>
                  </a:schemeClr>
                </a:solidFill>
              </a:rPr>
              <a:t>Focal y geograficamente limitado l</a:t>
            </a:r>
            <a:endParaRPr lang="es-GT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b="1" dirty="0" smtClean="0"/>
              <a:t>Intervenciones de Control Vectorial</a:t>
            </a:r>
            <a:endParaRPr lang="es-GT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GT" dirty="0" smtClean="0"/>
              <a:t>Control de la </a:t>
            </a:r>
            <a:r>
              <a:rPr lang="es-GT" sz="2600" dirty="0" smtClean="0"/>
              <a:t>Malaria</a:t>
            </a:r>
            <a:endParaRPr lang="es-GT" sz="26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s-GT" dirty="0" smtClean="0"/>
              <a:t>I</a:t>
            </a:r>
            <a:r>
              <a:rPr lang="es-ES" dirty="0" smtClean="0"/>
              <a:t>n</a:t>
            </a:r>
            <a:r>
              <a:rPr lang="es-GT" dirty="0" smtClean="0"/>
              <a:t>tervenciones contra los criaderos cuando</a:t>
            </a:r>
          </a:p>
          <a:p>
            <a:pPr lvl="1"/>
            <a:r>
              <a:rPr lang="es-GT" sz="2400" b="1" dirty="0" smtClean="0">
                <a:solidFill>
                  <a:srgbClr val="31859C"/>
                </a:solidFill>
              </a:rPr>
              <a:t>Raramente utilizado</a:t>
            </a:r>
            <a:endParaRPr lang="es-GT" sz="2400" b="1" dirty="0">
              <a:solidFill>
                <a:srgbClr val="31859C"/>
              </a:solidFill>
            </a:endParaRPr>
          </a:p>
          <a:p>
            <a:r>
              <a:rPr lang="es-GT" dirty="0" smtClean="0"/>
              <a:t>Repelentes</a:t>
            </a:r>
            <a:r>
              <a:rPr lang="es-GT" dirty="0"/>
              <a:t>, </a:t>
            </a:r>
            <a:r>
              <a:rPr lang="es-GT" dirty="0" smtClean="0"/>
              <a:t>ropa protectora protective, cedazo en las ventanas,espirales,etc.</a:t>
            </a:r>
            <a:endParaRPr lang="es-GT" dirty="0"/>
          </a:p>
          <a:p>
            <a:pPr lvl="1"/>
            <a:r>
              <a:rPr lang="en-US" sz="2400" b="1" dirty="0" err="1" smtClean="0">
                <a:solidFill>
                  <a:srgbClr val="31859C"/>
                </a:solidFill>
              </a:rPr>
              <a:t>Raramente</a:t>
            </a:r>
            <a:r>
              <a:rPr lang="en-US" sz="2400" b="1" dirty="0" smtClean="0">
                <a:solidFill>
                  <a:srgbClr val="31859C"/>
                </a:solidFill>
              </a:rPr>
              <a:t> </a:t>
            </a:r>
            <a:r>
              <a:rPr lang="en-US" sz="2400" b="1" dirty="0" err="1" smtClean="0">
                <a:solidFill>
                  <a:srgbClr val="31859C"/>
                </a:solidFill>
              </a:rPr>
              <a:t>utilizados</a:t>
            </a:r>
            <a:r>
              <a:rPr lang="en-US" sz="2400" b="1" dirty="0" smtClean="0">
                <a:solidFill>
                  <a:srgbClr val="31859C"/>
                </a:solidFill>
              </a:rPr>
              <a:t> en  gran </a:t>
            </a:r>
            <a:r>
              <a:rPr lang="en-US" sz="2400" b="1" dirty="0" err="1" smtClean="0">
                <a:solidFill>
                  <a:srgbClr val="31859C"/>
                </a:solidFill>
              </a:rPr>
              <a:t>escala</a:t>
            </a:r>
            <a:r>
              <a:rPr lang="en-US" sz="2400" b="1" dirty="0" smtClean="0">
                <a:solidFill>
                  <a:srgbClr val="31859C"/>
                </a:solidFill>
              </a:rPr>
              <a:t>. </a:t>
            </a:r>
            <a:endParaRPr lang="es-GT" sz="2400" b="1" dirty="0">
              <a:solidFill>
                <a:srgbClr val="31859C"/>
              </a:solidFill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GT" sz="2600" dirty="0" smtClean="0"/>
              <a:t>Eliminacion</a:t>
            </a:r>
            <a:r>
              <a:rPr lang="es-GT" dirty="0" smtClean="0"/>
              <a:t> de Malaria</a:t>
            </a:r>
            <a:endParaRPr lang="es-GT" dirty="0"/>
          </a:p>
        </p:txBody>
      </p:sp>
      <p:sp>
        <p:nvSpPr>
          <p:cNvPr id="8" name="3 Marcador de contenido"/>
          <p:cNvSpPr>
            <a:spLocks noGrp="1"/>
          </p:cNvSpPr>
          <p:nvPr>
            <p:ph sz="half" idx="2"/>
          </p:nvPr>
        </p:nvSpPr>
        <p:spPr>
          <a:xfrm>
            <a:off x="4572000" y="2204864"/>
            <a:ext cx="4328220" cy="3951288"/>
          </a:xfrm>
        </p:spPr>
        <p:txBody>
          <a:bodyPr>
            <a:noAutofit/>
          </a:bodyPr>
          <a:lstStyle/>
          <a:p>
            <a:r>
              <a:rPr lang="es-GT" dirty="0" smtClean="0"/>
              <a:t>I</a:t>
            </a:r>
            <a:r>
              <a:rPr lang="es-ES" dirty="0" smtClean="0"/>
              <a:t>n</a:t>
            </a:r>
            <a:r>
              <a:rPr lang="es-GT" dirty="0" smtClean="0"/>
              <a:t>tervenciones contra los criaderos cuando</a:t>
            </a:r>
          </a:p>
          <a:p>
            <a:pPr lvl="1"/>
            <a:r>
              <a:rPr lang="es-ES" sz="2400" b="1" dirty="0">
                <a:solidFill>
                  <a:srgbClr val="31859C"/>
                </a:solidFill>
              </a:rPr>
              <a:t>N</a:t>
            </a:r>
            <a:r>
              <a:rPr lang="es-ES" sz="2400" b="1" dirty="0" smtClean="0">
                <a:solidFill>
                  <a:srgbClr val="31859C"/>
                </a:solidFill>
              </a:rPr>
              <a:t>o son parte de la mayoría de estrategias de eliminación</a:t>
            </a:r>
            <a:endParaRPr lang="es-GT" sz="2400" b="1" dirty="0">
              <a:solidFill>
                <a:srgbClr val="31859C"/>
              </a:solidFill>
            </a:endParaRPr>
          </a:p>
          <a:p>
            <a:r>
              <a:rPr lang="es-GT" dirty="0" smtClean="0"/>
              <a:t>Repelentes</a:t>
            </a:r>
            <a:r>
              <a:rPr lang="es-GT" dirty="0"/>
              <a:t>, </a:t>
            </a:r>
            <a:r>
              <a:rPr lang="es-GT" dirty="0" smtClean="0"/>
              <a:t>ropa protectora protective, cedazo en las ventanas,espirales,etc.</a:t>
            </a:r>
          </a:p>
          <a:p>
            <a:pPr marL="742950" lvl="2" indent="-342900"/>
            <a:r>
              <a:rPr lang="es-ES" sz="2200" b="1" dirty="0">
                <a:solidFill>
                  <a:srgbClr val="31859C"/>
                </a:solidFill>
              </a:rPr>
              <a:t>No son parte de la mayoría de estrategias de eliminación</a:t>
            </a:r>
            <a:endParaRPr lang="es-GT" sz="2200" b="1" dirty="0">
              <a:solidFill>
                <a:srgbClr val="31859C"/>
              </a:solidFill>
            </a:endParaRPr>
          </a:p>
          <a:p>
            <a:pPr lvl="1"/>
            <a:endParaRPr lang="es-G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b="1" dirty="0" smtClean="0"/>
              <a:t>Eliminación</a:t>
            </a:r>
            <a:endParaRPr lang="es-GT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GT" sz="3200" b="1" dirty="0" smtClean="0"/>
              <a:t>Cambios progresivos </a:t>
            </a:r>
          </a:p>
          <a:p>
            <a:pPr lvl="1"/>
            <a:r>
              <a:rPr lang="es-GT" sz="3200" dirty="0" smtClean="0"/>
              <a:t>De una area geografica grande a areas limitadas con transmision continua. </a:t>
            </a:r>
          </a:p>
          <a:p>
            <a:pPr lvl="1"/>
            <a:r>
              <a:rPr lang="es-GT" sz="3200" dirty="0" smtClean="0"/>
              <a:t>Cambio de mezclas entre MTIs/MILDs y RRI en respueta a la epidemiologia</a:t>
            </a:r>
          </a:p>
          <a:p>
            <a:pPr lvl="1"/>
            <a:r>
              <a:rPr lang="es-GT" sz="3200" dirty="0" smtClean="0"/>
              <a:t>Descontinuar el control de vectores-¿como determinarlo?</a:t>
            </a:r>
            <a:endParaRPr lang="es-GT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b="1" dirty="0" smtClean="0"/>
              <a:t>¿Que a cambiado?</a:t>
            </a:r>
            <a:endParaRPr lang="es-GT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71600" y="1600200"/>
            <a:ext cx="7715200" cy="4525963"/>
          </a:xfrm>
        </p:spPr>
        <p:txBody>
          <a:bodyPr>
            <a:noAutofit/>
          </a:bodyPr>
          <a:lstStyle/>
          <a:p>
            <a:r>
              <a:rPr lang="es-GT" b="1" dirty="0" smtClean="0">
                <a:solidFill>
                  <a:srgbClr val="31859C"/>
                </a:solidFill>
              </a:rPr>
              <a:t>Intensidad </a:t>
            </a:r>
            <a:r>
              <a:rPr lang="es-GT" dirty="0" smtClean="0"/>
              <a:t>de la intervencones de control vectorial</a:t>
            </a:r>
          </a:p>
          <a:p>
            <a:pPr lvl="1"/>
            <a:r>
              <a:rPr lang="es-GT" sz="2800" dirty="0" smtClean="0"/>
              <a:t>Cobertura universal y alta calidad en las aplicaciones</a:t>
            </a:r>
          </a:p>
          <a:p>
            <a:r>
              <a:rPr lang="es-GT" dirty="0" smtClean="0"/>
              <a:t>Intervenciones focalizadas – basadas en la evidencia  epidemiologica and entomologica.</a:t>
            </a:r>
          </a:p>
          <a:p>
            <a:r>
              <a:rPr lang="es-GT" b="1" dirty="0" smtClean="0">
                <a:solidFill>
                  <a:srgbClr val="31859C"/>
                </a:solidFill>
              </a:rPr>
              <a:t>Duracion </a:t>
            </a:r>
            <a:r>
              <a:rPr lang="es-GT" dirty="0" smtClean="0"/>
              <a:t>– intervenciones aplicadas con un limite de tiempo y espacio.   </a:t>
            </a:r>
            <a:endParaRPr lang="es-G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1054</Words>
  <Application>Microsoft Macintosh PowerPoint</Application>
  <PresentationFormat>Presentación en pantalla (4:3)</PresentationFormat>
  <Paragraphs>125</Paragraphs>
  <Slides>23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Herramientas I: El control del vector para la eliminación</vt:lpstr>
      <vt:lpstr>Preguntas</vt:lpstr>
      <vt:lpstr>Control vrs Eliminacion</vt:lpstr>
      <vt:lpstr>Pilares del Control de la Malaria </vt:lpstr>
      <vt:lpstr>Intervenciones de Control Vectorial</vt:lpstr>
      <vt:lpstr>Intervenciones de Control Vectorial</vt:lpstr>
      <vt:lpstr>Intervenciones de Control Vectorial</vt:lpstr>
      <vt:lpstr>Eliminación</vt:lpstr>
      <vt:lpstr>¿Que a cambiado?</vt:lpstr>
      <vt:lpstr>Eliminación</vt:lpstr>
      <vt:lpstr>Requisitos para sostener el control y para la erradicacion-MalEra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CES-UVG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CES-UVG</dc:creator>
  <cp:lastModifiedBy>Norma Padilla</cp:lastModifiedBy>
  <cp:revision>25</cp:revision>
  <dcterms:created xsi:type="dcterms:W3CDTF">2014-02-16T07:03:19Z</dcterms:created>
  <dcterms:modified xsi:type="dcterms:W3CDTF">2014-02-18T13:54:17Z</dcterms:modified>
</cp:coreProperties>
</file>