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3"/>
  </p:notesMasterIdLst>
  <p:handoutMasterIdLst>
    <p:handoutMasterId r:id="rId44"/>
  </p:handoutMasterIdLst>
  <p:sldIdLst>
    <p:sldId id="256" r:id="rId2"/>
    <p:sldId id="376" r:id="rId3"/>
    <p:sldId id="378" r:id="rId4"/>
    <p:sldId id="257" r:id="rId5"/>
    <p:sldId id="338" r:id="rId6"/>
    <p:sldId id="313" r:id="rId7"/>
    <p:sldId id="340" r:id="rId8"/>
    <p:sldId id="311" r:id="rId9"/>
    <p:sldId id="310" r:id="rId10"/>
    <p:sldId id="259" r:id="rId11"/>
    <p:sldId id="324" r:id="rId12"/>
    <p:sldId id="269" r:id="rId13"/>
    <p:sldId id="379" r:id="rId14"/>
    <p:sldId id="270" r:id="rId15"/>
    <p:sldId id="316" r:id="rId16"/>
    <p:sldId id="320" r:id="rId17"/>
    <p:sldId id="321" r:id="rId18"/>
    <p:sldId id="371" r:id="rId19"/>
    <p:sldId id="307" r:id="rId20"/>
    <p:sldId id="314" r:id="rId21"/>
    <p:sldId id="326" r:id="rId22"/>
    <p:sldId id="309" r:id="rId23"/>
    <p:sldId id="263" r:id="rId24"/>
    <p:sldId id="265" r:id="rId25"/>
    <p:sldId id="342" r:id="rId26"/>
    <p:sldId id="380" r:id="rId27"/>
    <p:sldId id="372" r:id="rId28"/>
    <p:sldId id="373" r:id="rId29"/>
    <p:sldId id="374" r:id="rId30"/>
    <p:sldId id="375" r:id="rId31"/>
    <p:sldId id="344" r:id="rId32"/>
    <p:sldId id="337" r:id="rId33"/>
    <p:sldId id="335" r:id="rId34"/>
    <p:sldId id="360" r:id="rId35"/>
    <p:sldId id="359" r:id="rId36"/>
    <p:sldId id="364" r:id="rId37"/>
    <p:sldId id="370" r:id="rId38"/>
    <p:sldId id="347" r:id="rId39"/>
    <p:sldId id="349" r:id="rId40"/>
    <p:sldId id="361" r:id="rId41"/>
    <p:sldId id="367" r:id="rId42"/>
  </p:sldIdLst>
  <p:sldSz cx="9144000" cy="6858000" type="screen4x3"/>
  <p:notesSz cx="6858000" cy="9144000"/>
  <p:defaultText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952" y="-12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p:scale>
          <a:sx n="83" d="100"/>
          <a:sy n="83" d="100"/>
        </p:scale>
        <p:origin x="-152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handoutMaster" Target="handoutMasters/handoutMaster1.xml"/><Relationship Id="rId45" Type="http://schemas.openxmlformats.org/officeDocument/2006/relationships/printerSettings" Target="printerSettings/printerSettings1.bin"/></Relationships>
</file>

<file path=ppt/charts/_rels/chart1.xml.rels><?xml version="1.0" encoding="UTF-8" standalone="yes"?>
<Relationships xmlns="http://schemas.openxmlformats.org/package/2006/relationships"><Relationship Id="rId1" Type="http://schemas.openxmlformats.org/officeDocument/2006/relationships/oleObject" Target="file:///C:\Users\clol\Dropbox\CLAIM\Corte%20Transversal%20Entomol&#243;gico%20Las%20Cruces,%20Nov-Dic%202013\An&#225;lisis%20preliminar%20criaderos%20y%20cebo%20humano.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lol\Dropbox\CLAIM\Corte%20Transversal%20Entomol&#243;gico%20Las%20Cruces,%20Nov-Dic%202013\An&#225;lisis%20preliminar%20criaderos%20y%20cebo%20human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Criaderos!$B$4:$B$7</c:f>
              <c:strCache>
                <c:ptCount val="1"/>
                <c:pt idx="0">
                  <c:v>Noria Quinel Excavación Zanjón</c:v>
                </c:pt>
              </c:strCache>
            </c:strRef>
          </c:tx>
          <c:explosion val="8"/>
          <c:dLbls>
            <c:showLegendKey val="0"/>
            <c:showVal val="1"/>
            <c:showCatName val="0"/>
            <c:showSerName val="0"/>
            <c:showPercent val="0"/>
            <c:showBubbleSize val="0"/>
            <c:showLeaderLines val="1"/>
          </c:dLbls>
          <c:cat>
            <c:strRef>
              <c:f>Criaderos!$B$4:$B$7</c:f>
              <c:strCache>
                <c:ptCount val="4"/>
                <c:pt idx="0">
                  <c:v>Noria</c:v>
                </c:pt>
                <c:pt idx="1">
                  <c:v>Quinel</c:v>
                </c:pt>
                <c:pt idx="2">
                  <c:v>Excavación</c:v>
                </c:pt>
                <c:pt idx="3">
                  <c:v>Zanjón</c:v>
                </c:pt>
              </c:strCache>
            </c:strRef>
          </c:cat>
          <c:val>
            <c:numRef>
              <c:f>Criaderos!$C$4:$C$7</c:f>
              <c:numCache>
                <c:formatCode>General</c:formatCode>
                <c:ptCount val="4"/>
                <c:pt idx="0">
                  <c:v>10.9</c:v>
                </c:pt>
                <c:pt idx="1">
                  <c:v>52.6</c:v>
                </c:pt>
                <c:pt idx="2">
                  <c:v>24.3</c:v>
                </c:pt>
                <c:pt idx="3">
                  <c:v>12.2</c:v>
                </c:pt>
              </c:numCache>
            </c:numRef>
          </c:val>
        </c:ser>
        <c:dLbls>
          <c:showLegendKey val="0"/>
          <c:showVal val="1"/>
          <c:showCatName val="0"/>
          <c:showSerName val="0"/>
          <c:showPercent val="0"/>
          <c:showBubbleSize val="0"/>
          <c:showLeaderLines val="1"/>
        </c:dLbls>
        <c:firstSliceAng val="133"/>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pPr>
            <a:r>
              <a:rPr lang="es-GT" dirty="0"/>
              <a:t>Densidad</a:t>
            </a:r>
            <a:r>
              <a:rPr lang="es-GT" baseline="0" dirty="0"/>
              <a:t> de mosquitos </a:t>
            </a:r>
            <a:r>
              <a:rPr lang="es-GT" i="1" baseline="0" dirty="0"/>
              <a:t>An. albimanus</a:t>
            </a:r>
            <a:r>
              <a:rPr lang="es-GT" i="0" baseline="0" dirty="0"/>
              <a:t> en el intradomicilio y peridomicilio </a:t>
            </a:r>
            <a:r>
              <a:rPr lang="es-GT" i="0" baseline="0" dirty="0" smtClean="0"/>
              <a:t>Las Cruces, </a:t>
            </a:r>
            <a:r>
              <a:rPr lang="es-GT" i="0" baseline="0" dirty="0"/>
              <a:t>Escuintla, Guatemala</a:t>
            </a:r>
            <a:endParaRPr lang="es-GT" dirty="0"/>
          </a:p>
        </c:rich>
      </c:tx>
      <c:overlay val="0"/>
    </c:title>
    <c:autoTitleDeleted val="0"/>
    <c:plotArea>
      <c:layout/>
      <c:barChart>
        <c:barDir val="col"/>
        <c:grouping val="clustered"/>
        <c:varyColors val="0"/>
        <c:ser>
          <c:idx val="0"/>
          <c:order val="0"/>
          <c:tx>
            <c:v>Intradomicilio</c:v>
          </c:tx>
          <c:invertIfNegative val="0"/>
          <c:cat>
            <c:strRef>
              <c:f>'Cebo Humano'!$B$13:$B$18</c:f>
              <c:strCache>
                <c:ptCount val="6"/>
                <c:pt idx="0">
                  <c:v>18:00-19:00</c:v>
                </c:pt>
                <c:pt idx="1">
                  <c:v>19:00-20:00</c:v>
                </c:pt>
                <c:pt idx="2">
                  <c:v>20:00-21:00</c:v>
                </c:pt>
                <c:pt idx="3">
                  <c:v>21:00-22:00</c:v>
                </c:pt>
                <c:pt idx="4">
                  <c:v>22:00-23:00</c:v>
                </c:pt>
                <c:pt idx="5">
                  <c:v>23:00-24:00</c:v>
                </c:pt>
              </c:strCache>
            </c:strRef>
          </c:cat>
          <c:val>
            <c:numRef>
              <c:f>'Cebo Humano'!$L$3:$L$8</c:f>
              <c:numCache>
                <c:formatCode>General</c:formatCode>
                <c:ptCount val="6"/>
                <c:pt idx="0">
                  <c:v>17.0</c:v>
                </c:pt>
                <c:pt idx="1">
                  <c:v>57.0</c:v>
                </c:pt>
                <c:pt idx="2">
                  <c:v>75.0</c:v>
                </c:pt>
                <c:pt idx="3">
                  <c:v>69.0</c:v>
                </c:pt>
                <c:pt idx="4">
                  <c:v>59.0</c:v>
                </c:pt>
                <c:pt idx="5">
                  <c:v>43.0</c:v>
                </c:pt>
              </c:numCache>
            </c:numRef>
          </c:val>
        </c:ser>
        <c:ser>
          <c:idx val="1"/>
          <c:order val="1"/>
          <c:tx>
            <c:v>Peridomicilio</c:v>
          </c:tx>
          <c:invertIfNegative val="0"/>
          <c:cat>
            <c:strRef>
              <c:f>'Cebo Humano'!$B$13:$B$18</c:f>
              <c:strCache>
                <c:ptCount val="6"/>
                <c:pt idx="0">
                  <c:v>18:00-19:00</c:v>
                </c:pt>
                <c:pt idx="1">
                  <c:v>19:00-20:00</c:v>
                </c:pt>
                <c:pt idx="2">
                  <c:v>20:00-21:00</c:v>
                </c:pt>
                <c:pt idx="3">
                  <c:v>21:00-22:00</c:v>
                </c:pt>
                <c:pt idx="4">
                  <c:v>22:00-23:00</c:v>
                </c:pt>
                <c:pt idx="5">
                  <c:v>23:00-24:00</c:v>
                </c:pt>
              </c:strCache>
            </c:strRef>
          </c:cat>
          <c:val>
            <c:numRef>
              <c:f>'Cebo Humano'!$L$13:$L$18</c:f>
              <c:numCache>
                <c:formatCode>General</c:formatCode>
                <c:ptCount val="6"/>
                <c:pt idx="0">
                  <c:v>5.0</c:v>
                </c:pt>
                <c:pt idx="1">
                  <c:v>62.0</c:v>
                </c:pt>
                <c:pt idx="2">
                  <c:v>35.0</c:v>
                </c:pt>
                <c:pt idx="3">
                  <c:v>66.0</c:v>
                </c:pt>
                <c:pt idx="4">
                  <c:v>30.0</c:v>
                </c:pt>
                <c:pt idx="5">
                  <c:v>30.0</c:v>
                </c:pt>
              </c:numCache>
            </c:numRef>
          </c:val>
        </c:ser>
        <c:dLbls>
          <c:showLegendKey val="0"/>
          <c:showVal val="0"/>
          <c:showCatName val="0"/>
          <c:showSerName val="0"/>
          <c:showPercent val="0"/>
          <c:showBubbleSize val="0"/>
        </c:dLbls>
        <c:gapWidth val="150"/>
        <c:axId val="512651768"/>
        <c:axId val="512654744"/>
      </c:barChart>
      <c:catAx>
        <c:axId val="512651768"/>
        <c:scaling>
          <c:orientation val="minMax"/>
        </c:scaling>
        <c:delete val="0"/>
        <c:axPos val="b"/>
        <c:majorTickMark val="none"/>
        <c:minorTickMark val="none"/>
        <c:tickLblPos val="nextTo"/>
        <c:crossAx val="512654744"/>
        <c:crosses val="autoZero"/>
        <c:auto val="1"/>
        <c:lblAlgn val="ctr"/>
        <c:lblOffset val="100"/>
        <c:noMultiLvlLbl val="0"/>
      </c:catAx>
      <c:valAx>
        <c:axId val="512654744"/>
        <c:scaling>
          <c:orientation val="minMax"/>
        </c:scaling>
        <c:delete val="0"/>
        <c:axPos val="l"/>
        <c:majorGridlines/>
        <c:numFmt formatCode="General" sourceLinked="1"/>
        <c:majorTickMark val="none"/>
        <c:minorTickMark val="none"/>
        <c:tickLblPos val="nextTo"/>
        <c:crossAx val="512651768"/>
        <c:crosses val="autoZero"/>
        <c:crossBetween val="between"/>
      </c:valAx>
    </c:plotArea>
    <c:legend>
      <c:legendPos val="r"/>
      <c:layout>
        <c:manualLayout>
          <c:xMode val="edge"/>
          <c:yMode val="edge"/>
          <c:x val="0.807357127583196"/>
          <c:y val="0.517099257489908"/>
          <c:w val="0.177471320390924"/>
          <c:h val="0.153340832500093"/>
        </c:manualLayout>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0452B8-2269-4D3A-B9B8-54BF9B994EFD}" type="doc">
      <dgm:prSet loTypeId="urn:microsoft.com/office/officeart/2005/8/layout/process2" loCatId="process" qsTypeId="urn:microsoft.com/office/officeart/2005/8/quickstyle/simple1" qsCatId="simple" csTypeId="urn:microsoft.com/office/officeart/2005/8/colors/accent1_2" csCatId="accent1" phldr="1"/>
      <dgm:spPr/>
    </dgm:pt>
    <dgm:pt modelId="{6D521995-DCA6-4BFB-A895-F91EF25FF470}">
      <dgm:prSet phldrT="[Texto]"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s-GT" sz="1800" b="1" dirty="0" smtClean="0"/>
            <a:t>Orientación</a:t>
          </a:r>
          <a:endParaRPr lang="es-GT" sz="1800" b="1" dirty="0"/>
        </a:p>
      </dgm:t>
    </dgm:pt>
    <dgm:pt modelId="{F5642811-BA41-4DC8-8999-B0B7C94AB739}" type="parTrans" cxnId="{C347EB74-43C7-4837-B862-F5F502F0D603}">
      <dgm:prSet/>
      <dgm:spPr/>
      <dgm:t>
        <a:bodyPr/>
        <a:lstStyle/>
        <a:p>
          <a:endParaRPr lang="es-GT"/>
        </a:p>
      </dgm:t>
    </dgm:pt>
    <dgm:pt modelId="{1F34434F-3218-4625-9AB7-EBFE9FBBD543}" type="sibTrans" cxnId="{C347EB74-43C7-4837-B862-F5F502F0D603}">
      <dgm:prSet/>
      <dgm:spPr>
        <a:solidFill>
          <a:schemeClr val="tx1"/>
        </a:solidFill>
      </dgm:spPr>
      <dgm:t>
        <a:bodyPr/>
        <a:lstStyle/>
        <a:p>
          <a:endParaRPr lang="es-GT"/>
        </a:p>
      </dgm:t>
    </dgm:pt>
    <dgm:pt modelId="{1D7C5492-4D62-404D-8353-1B5F13AA6165}">
      <dgm:prSet phldrT="[Texto]">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s-GT" b="1" dirty="0" smtClean="0"/>
            <a:t>Inicio de la alimentación</a:t>
          </a:r>
          <a:endParaRPr lang="es-GT" b="1" dirty="0"/>
        </a:p>
      </dgm:t>
    </dgm:pt>
    <dgm:pt modelId="{57FF2FEE-25D4-4B7E-84BE-C640F83CD9F0}" type="parTrans" cxnId="{2BB73E8E-648C-4C5F-BEC5-71AFC6F212D1}">
      <dgm:prSet/>
      <dgm:spPr/>
      <dgm:t>
        <a:bodyPr/>
        <a:lstStyle/>
        <a:p>
          <a:endParaRPr lang="es-GT"/>
        </a:p>
      </dgm:t>
    </dgm:pt>
    <dgm:pt modelId="{DFD4CDD1-C262-4778-8902-9E05764282CE}" type="sibTrans" cxnId="{2BB73E8E-648C-4C5F-BEC5-71AFC6F212D1}">
      <dgm:prSet/>
      <dgm:spPr>
        <a:solidFill>
          <a:schemeClr val="tx1"/>
        </a:solidFill>
      </dgm:spPr>
      <dgm:t>
        <a:bodyPr/>
        <a:lstStyle/>
        <a:p>
          <a:endParaRPr lang="es-GT"/>
        </a:p>
      </dgm:t>
    </dgm:pt>
    <dgm:pt modelId="{E875E6DB-FF2B-4541-858E-698D48580E32}">
      <dgm:prSet phldrT="[Texto]">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s-GT" b="1" dirty="0" smtClean="0"/>
            <a:t>Continua la alimentación</a:t>
          </a:r>
          <a:endParaRPr lang="es-GT" b="1" dirty="0"/>
        </a:p>
      </dgm:t>
    </dgm:pt>
    <dgm:pt modelId="{D3FB8EA2-D655-4467-9CE7-6D97B8CC2483}" type="parTrans" cxnId="{D3EDA270-8E71-48BD-ADCE-E402B3EA8657}">
      <dgm:prSet/>
      <dgm:spPr/>
      <dgm:t>
        <a:bodyPr/>
        <a:lstStyle/>
        <a:p>
          <a:endParaRPr lang="es-GT"/>
        </a:p>
      </dgm:t>
    </dgm:pt>
    <dgm:pt modelId="{1663FF5D-32DD-4A8F-A8A9-276CA88DA292}" type="sibTrans" cxnId="{D3EDA270-8E71-48BD-ADCE-E402B3EA8657}">
      <dgm:prSet/>
      <dgm:spPr>
        <a:solidFill>
          <a:schemeClr val="tx1"/>
        </a:solidFill>
      </dgm:spPr>
      <dgm:t>
        <a:bodyPr/>
        <a:lstStyle/>
        <a:p>
          <a:endParaRPr lang="es-GT"/>
        </a:p>
      </dgm:t>
    </dgm:pt>
    <dgm:pt modelId="{5A79574E-D4F6-4D92-AAFF-92934CFFDE97}">
      <dgm:prSet phldrT="[Texto]">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s-GT" b="1" dirty="0" smtClean="0"/>
            <a:t>Finaliza la alimentación</a:t>
          </a:r>
          <a:endParaRPr lang="es-GT" b="1" dirty="0"/>
        </a:p>
      </dgm:t>
    </dgm:pt>
    <dgm:pt modelId="{D169762A-B0C6-4D5A-91BD-52D88FD9ED54}" type="parTrans" cxnId="{66F80C4E-471A-4269-AE71-1BCB0F901588}">
      <dgm:prSet/>
      <dgm:spPr/>
      <dgm:t>
        <a:bodyPr/>
        <a:lstStyle/>
        <a:p>
          <a:endParaRPr lang="es-GT"/>
        </a:p>
      </dgm:t>
    </dgm:pt>
    <dgm:pt modelId="{2D349A5B-FA63-4693-8720-581BB82401F9}" type="sibTrans" cxnId="{66F80C4E-471A-4269-AE71-1BCB0F901588}">
      <dgm:prSet/>
      <dgm:spPr/>
      <dgm:t>
        <a:bodyPr/>
        <a:lstStyle/>
        <a:p>
          <a:endParaRPr lang="es-GT"/>
        </a:p>
      </dgm:t>
    </dgm:pt>
    <dgm:pt modelId="{0F71C893-4C0F-4CDF-BF72-73E5DCEBEEB2}" type="pres">
      <dgm:prSet presAssocID="{020452B8-2269-4D3A-B9B8-54BF9B994EFD}" presName="linearFlow" presStyleCnt="0">
        <dgm:presLayoutVars>
          <dgm:resizeHandles val="exact"/>
        </dgm:presLayoutVars>
      </dgm:prSet>
      <dgm:spPr/>
    </dgm:pt>
    <dgm:pt modelId="{06FFA34F-0A1A-44D4-A233-7E6513F7ABD8}" type="pres">
      <dgm:prSet presAssocID="{6D521995-DCA6-4BFB-A895-F91EF25FF470}" presName="node" presStyleLbl="node1" presStyleIdx="0" presStyleCnt="4" custScaleX="97866">
        <dgm:presLayoutVars>
          <dgm:bulletEnabled val="1"/>
        </dgm:presLayoutVars>
      </dgm:prSet>
      <dgm:spPr/>
      <dgm:t>
        <a:bodyPr/>
        <a:lstStyle/>
        <a:p>
          <a:endParaRPr lang="es-GT"/>
        </a:p>
      </dgm:t>
    </dgm:pt>
    <dgm:pt modelId="{7AE8B9BD-D889-4BCF-B7B6-64368EE80752}" type="pres">
      <dgm:prSet presAssocID="{1F34434F-3218-4625-9AB7-EBFE9FBBD543}" presName="sibTrans" presStyleLbl="sibTrans2D1" presStyleIdx="0" presStyleCnt="3"/>
      <dgm:spPr/>
      <dgm:t>
        <a:bodyPr/>
        <a:lstStyle/>
        <a:p>
          <a:endParaRPr lang="es-ES"/>
        </a:p>
      </dgm:t>
    </dgm:pt>
    <dgm:pt modelId="{5105AF6D-748A-403D-ACC3-1720002C67EB}" type="pres">
      <dgm:prSet presAssocID="{1F34434F-3218-4625-9AB7-EBFE9FBBD543}" presName="connectorText" presStyleLbl="sibTrans2D1" presStyleIdx="0" presStyleCnt="3"/>
      <dgm:spPr/>
      <dgm:t>
        <a:bodyPr/>
        <a:lstStyle/>
        <a:p>
          <a:endParaRPr lang="es-ES"/>
        </a:p>
      </dgm:t>
    </dgm:pt>
    <dgm:pt modelId="{5207E192-37E1-40E7-9F23-20EE4494DC52}" type="pres">
      <dgm:prSet presAssocID="{1D7C5492-4D62-404D-8353-1B5F13AA6165}" presName="node" presStyleLbl="node1" presStyleIdx="1" presStyleCnt="4">
        <dgm:presLayoutVars>
          <dgm:bulletEnabled val="1"/>
        </dgm:presLayoutVars>
      </dgm:prSet>
      <dgm:spPr/>
      <dgm:t>
        <a:bodyPr/>
        <a:lstStyle/>
        <a:p>
          <a:endParaRPr lang="es-ES"/>
        </a:p>
      </dgm:t>
    </dgm:pt>
    <dgm:pt modelId="{644E309A-339C-47ED-A1F1-3CFCA2A5C7AE}" type="pres">
      <dgm:prSet presAssocID="{DFD4CDD1-C262-4778-8902-9E05764282CE}" presName="sibTrans" presStyleLbl="sibTrans2D1" presStyleIdx="1" presStyleCnt="3"/>
      <dgm:spPr/>
      <dgm:t>
        <a:bodyPr/>
        <a:lstStyle/>
        <a:p>
          <a:endParaRPr lang="es-ES"/>
        </a:p>
      </dgm:t>
    </dgm:pt>
    <dgm:pt modelId="{C5AB49DB-F0B7-4A01-AC46-C66A7F9CE68B}" type="pres">
      <dgm:prSet presAssocID="{DFD4CDD1-C262-4778-8902-9E05764282CE}" presName="connectorText" presStyleLbl="sibTrans2D1" presStyleIdx="1" presStyleCnt="3"/>
      <dgm:spPr/>
      <dgm:t>
        <a:bodyPr/>
        <a:lstStyle/>
        <a:p>
          <a:endParaRPr lang="es-ES"/>
        </a:p>
      </dgm:t>
    </dgm:pt>
    <dgm:pt modelId="{87550955-FA0E-4343-8A5B-A318D4CCD69A}" type="pres">
      <dgm:prSet presAssocID="{E875E6DB-FF2B-4541-858E-698D48580E32}" presName="node" presStyleLbl="node1" presStyleIdx="2" presStyleCnt="4">
        <dgm:presLayoutVars>
          <dgm:bulletEnabled val="1"/>
        </dgm:presLayoutVars>
      </dgm:prSet>
      <dgm:spPr/>
      <dgm:t>
        <a:bodyPr/>
        <a:lstStyle/>
        <a:p>
          <a:endParaRPr lang="es-ES"/>
        </a:p>
      </dgm:t>
    </dgm:pt>
    <dgm:pt modelId="{588E03EC-F716-4DCE-AF6A-86D6999AE6DA}" type="pres">
      <dgm:prSet presAssocID="{1663FF5D-32DD-4A8F-A8A9-276CA88DA292}" presName="sibTrans" presStyleLbl="sibTrans2D1" presStyleIdx="2" presStyleCnt="3"/>
      <dgm:spPr/>
      <dgm:t>
        <a:bodyPr/>
        <a:lstStyle/>
        <a:p>
          <a:endParaRPr lang="es-ES"/>
        </a:p>
      </dgm:t>
    </dgm:pt>
    <dgm:pt modelId="{1A1A4671-1A77-4D7F-933F-7328AFB5482B}" type="pres">
      <dgm:prSet presAssocID="{1663FF5D-32DD-4A8F-A8A9-276CA88DA292}" presName="connectorText" presStyleLbl="sibTrans2D1" presStyleIdx="2" presStyleCnt="3"/>
      <dgm:spPr/>
      <dgm:t>
        <a:bodyPr/>
        <a:lstStyle/>
        <a:p>
          <a:endParaRPr lang="es-ES"/>
        </a:p>
      </dgm:t>
    </dgm:pt>
    <dgm:pt modelId="{3522E516-6DFC-4D7A-84A0-BF28BEBF3149}" type="pres">
      <dgm:prSet presAssocID="{5A79574E-D4F6-4D92-AAFF-92934CFFDE97}" presName="node" presStyleLbl="node1" presStyleIdx="3" presStyleCnt="4">
        <dgm:presLayoutVars>
          <dgm:bulletEnabled val="1"/>
        </dgm:presLayoutVars>
      </dgm:prSet>
      <dgm:spPr/>
      <dgm:t>
        <a:bodyPr/>
        <a:lstStyle/>
        <a:p>
          <a:endParaRPr lang="es-ES"/>
        </a:p>
      </dgm:t>
    </dgm:pt>
  </dgm:ptLst>
  <dgm:cxnLst>
    <dgm:cxn modelId="{0C57F6F0-62FE-D546-9308-35C96ED1F42D}" type="presOf" srcId="{020452B8-2269-4D3A-B9B8-54BF9B994EFD}" destId="{0F71C893-4C0F-4CDF-BF72-73E5DCEBEEB2}" srcOrd="0" destOrd="0" presId="urn:microsoft.com/office/officeart/2005/8/layout/process2"/>
    <dgm:cxn modelId="{C347EB74-43C7-4837-B862-F5F502F0D603}" srcId="{020452B8-2269-4D3A-B9B8-54BF9B994EFD}" destId="{6D521995-DCA6-4BFB-A895-F91EF25FF470}" srcOrd="0" destOrd="0" parTransId="{F5642811-BA41-4DC8-8999-B0B7C94AB739}" sibTransId="{1F34434F-3218-4625-9AB7-EBFE9FBBD543}"/>
    <dgm:cxn modelId="{AD746487-FDE3-0949-9546-F28363B5697E}" type="presOf" srcId="{1F34434F-3218-4625-9AB7-EBFE9FBBD543}" destId="{7AE8B9BD-D889-4BCF-B7B6-64368EE80752}" srcOrd="0" destOrd="0" presId="urn:microsoft.com/office/officeart/2005/8/layout/process2"/>
    <dgm:cxn modelId="{66F80C4E-471A-4269-AE71-1BCB0F901588}" srcId="{020452B8-2269-4D3A-B9B8-54BF9B994EFD}" destId="{5A79574E-D4F6-4D92-AAFF-92934CFFDE97}" srcOrd="3" destOrd="0" parTransId="{D169762A-B0C6-4D5A-91BD-52D88FD9ED54}" sibTransId="{2D349A5B-FA63-4693-8720-581BB82401F9}"/>
    <dgm:cxn modelId="{2BB73E8E-648C-4C5F-BEC5-71AFC6F212D1}" srcId="{020452B8-2269-4D3A-B9B8-54BF9B994EFD}" destId="{1D7C5492-4D62-404D-8353-1B5F13AA6165}" srcOrd="1" destOrd="0" parTransId="{57FF2FEE-25D4-4B7E-84BE-C640F83CD9F0}" sibTransId="{DFD4CDD1-C262-4778-8902-9E05764282CE}"/>
    <dgm:cxn modelId="{E5D1A2E2-D8E9-4946-B99D-3524431503B1}" type="presOf" srcId="{DFD4CDD1-C262-4778-8902-9E05764282CE}" destId="{C5AB49DB-F0B7-4A01-AC46-C66A7F9CE68B}" srcOrd="1" destOrd="0" presId="urn:microsoft.com/office/officeart/2005/8/layout/process2"/>
    <dgm:cxn modelId="{F1C7D171-6322-3A4E-AFE6-8EE60F39E65D}" type="presOf" srcId="{1D7C5492-4D62-404D-8353-1B5F13AA6165}" destId="{5207E192-37E1-40E7-9F23-20EE4494DC52}" srcOrd="0" destOrd="0" presId="urn:microsoft.com/office/officeart/2005/8/layout/process2"/>
    <dgm:cxn modelId="{2DF8ECA7-1A5A-2245-9A31-7756F0CDB1A0}" type="presOf" srcId="{1663FF5D-32DD-4A8F-A8A9-276CA88DA292}" destId="{1A1A4671-1A77-4D7F-933F-7328AFB5482B}" srcOrd="1" destOrd="0" presId="urn:microsoft.com/office/officeart/2005/8/layout/process2"/>
    <dgm:cxn modelId="{BC0D2BE8-C4D1-9B43-9D83-C94D08EEA950}" type="presOf" srcId="{1F34434F-3218-4625-9AB7-EBFE9FBBD543}" destId="{5105AF6D-748A-403D-ACC3-1720002C67EB}" srcOrd="1" destOrd="0" presId="urn:microsoft.com/office/officeart/2005/8/layout/process2"/>
    <dgm:cxn modelId="{E4DB71D4-214D-9944-AF77-A15F04E6A421}" type="presOf" srcId="{1663FF5D-32DD-4A8F-A8A9-276CA88DA292}" destId="{588E03EC-F716-4DCE-AF6A-86D6999AE6DA}" srcOrd="0" destOrd="0" presId="urn:microsoft.com/office/officeart/2005/8/layout/process2"/>
    <dgm:cxn modelId="{3C0C8B32-F51A-5944-A675-0DB03CD8C0E4}" type="presOf" srcId="{5A79574E-D4F6-4D92-AAFF-92934CFFDE97}" destId="{3522E516-6DFC-4D7A-84A0-BF28BEBF3149}" srcOrd="0" destOrd="0" presId="urn:microsoft.com/office/officeart/2005/8/layout/process2"/>
    <dgm:cxn modelId="{06C4E40D-4261-C046-ACEF-8749CC5CA6FA}" type="presOf" srcId="{6D521995-DCA6-4BFB-A895-F91EF25FF470}" destId="{06FFA34F-0A1A-44D4-A233-7E6513F7ABD8}" srcOrd="0" destOrd="0" presId="urn:microsoft.com/office/officeart/2005/8/layout/process2"/>
    <dgm:cxn modelId="{FC7DA954-72C2-7544-89E5-1999C6B63B01}" type="presOf" srcId="{E875E6DB-FF2B-4541-858E-698D48580E32}" destId="{87550955-FA0E-4343-8A5B-A318D4CCD69A}" srcOrd="0" destOrd="0" presId="urn:microsoft.com/office/officeart/2005/8/layout/process2"/>
    <dgm:cxn modelId="{D3EDA270-8E71-48BD-ADCE-E402B3EA8657}" srcId="{020452B8-2269-4D3A-B9B8-54BF9B994EFD}" destId="{E875E6DB-FF2B-4541-858E-698D48580E32}" srcOrd="2" destOrd="0" parTransId="{D3FB8EA2-D655-4467-9CE7-6D97B8CC2483}" sibTransId="{1663FF5D-32DD-4A8F-A8A9-276CA88DA292}"/>
    <dgm:cxn modelId="{4FC9B438-583A-D148-847F-F383B5746835}" type="presOf" srcId="{DFD4CDD1-C262-4778-8902-9E05764282CE}" destId="{644E309A-339C-47ED-A1F1-3CFCA2A5C7AE}" srcOrd="0" destOrd="0" presId="urn:microsoft.com/office/officeart/2005/8/layout/process2"/>
    <dgm:cxn modelId="{9977D768-92C1-0346-B40C-FBB4C364AA38}" type="presParOf" srcId="{0F71C893-4C0F-4CDF-BF72-73E5DCEBEEB2}" destId="{06FFA34F-0A1A-44D4-A233-7E6513F7ABD8}" srcOrd="0" destOrd="0" presId="urn:microsoft.com/office/officeart/2005/8/layout/process2"/>
    <dgm:cxn modelId="{28611336-5731-C743-B571-5652E6D91A10}" type="presParOf" srcId="{0F71C893-4C0F-4CDF-BF72-73E5DCEBEEB2}" destId="{7AE8B9BD-D889-4BCF-B7B6-64368EE80752}" srcOrd="1" destOrd="0" presId="urn:microsoft.com/office/officeart/2005/8/layout/process2"/>
    <dgm:cxn modelId="{44A90F5D-5EFC-7A40-AD47-D406EB36D678}" type="presParOf" srcId="{7AE8B9BD-D889-4BCF-B7B6-64368EE80752}" destId="{5105AF6D-748A-403D-ACC3-1720002C67EB}" srcOrd="0" destOrd="0" presId="urn:microsoft.com/office/officeart/2005/8/layout/process2"/>
    <dgm:cxn modelId="{C3504489-C1C6-274C-BBA0-0BB791B7DFBA}" type="presParOf" srcId="{0F71C893-4C0F-4CDF-BF72-73E5DCEBEEB2}" destId="{5207E192-37E1-40E7-9F23-20EE4494DC52}" srcOrd="2" destOrd="0" presId="urn:microsoft.com/office/officeart/2005/8/layout/process2"/>
    <dgm:cxn modelId="{FAFBB6DC-C4C1-5C4E-9724-32BF29F4B2AE}" type="presParOf" srcId="{0F71C893-4C0F-4CDF-BF72-73E5DCEBEEB2}" destId="{644E309A-339C-47ED-A1F1-3CFCA2A5C7AE}" srcOrd="3" destOrd="0" presId="urn:microsoft.com/office/officeart/2005/8/layout/process2"/>
    <dgm:cxn modelId="{C08B766B-4722-424A-86D9-314FA90575DE}" type="presParOf" srcId="{644E309A-339C-47ED-A1F1-3CFCA2A5C7AE}" destId="{C5AB49DB-F0B7-4A01-AC46-C66A7F9CE68B}" srcOrd="0" destOrd="0" presId="urn:microsoft.com/office/officeart/2005/8/layout/process2"/>
    <dgm:cxn modelId="{D53A3155-1E9D-DB4F-B01A-63ECDAC812CD}" type="presParOf" srcId="{0F71C893-4C0F-4CDF-BF72-73E5DCEBEEB2}" destId="{87550955-FA0E-4343-8A5B-A318D4CCD69A}" srcOrd="4" destOrd="0" presId="urn:microsoft.com/office/officeart/2005/8/layout/process2"/>
    <dgm:cxn modelId="{2C7159CA-9AA3-4D4E-8514-9E2A50AA7A5A}" type="presParOf" srcId="{0F71C893-4C0F-4CDF-BF72-73E5DCEBEEB2}" destId="{588E03EC-F716-4DCE-AF6A-86D6999AE6DA}" srcOrd="5" destOrd="0" presId="urn:microsoft.com/office/officeart/2005/8/layout/process2"/>
    <dgm:cxn modelId="{50F5760E-EF3D-AF4C-BDD3-D062E9BD8CF8}" type="presParOf" srcId="{588E03EC-F716-4DCE-AF6A-86D6999AE6DA}" destId="{1A1A4671-1A77-4D7F-933F-7328AFB5482B}" srcOrd="0" destOrd="0" presId="urn:microsoft.com/office/officeart/2005/8/layout/process2"/>
    <dgm:cxn modelId="{12BD7111-7D4E-7449-B2F8-B22071D7F71D}" type="presParOf" srcId="{0F71C893-4C0F-4CDF-BF72-73E5DCEBEEB2}" destId="{3522E516-6DFC-4D7A-84A0-BF28BEBF3149}"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FA34F-0A1A-44D4-A233-7E6513F7ABD8}">
      <dsp:nvSpPr>
        <dsp:cNvPr id="0" name=""/>
        <dsp:cNvSpPr/>
      </dsp:nvSpPr>
      <dsp:spPr>
        <a:xfrm>
          <a:off x="811174" y="3725"/>
          <a:ext cx="1401987" cy="692540"/>
        </a:xfrm>
        <a:prstGeom prst="roundRect">
          <a:avLst>
            <a:gd name="adj" fmla="val 10000"/>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GT" sz="1800" b="1" kern="1200" dirty="0" smtClean="0"/>
            <a:t>Orientación</a:t>
          </a:r>
          <a:endParaRPr lang="es-GT" sz="1800" b="1" kern="1200" dirty="0"/>
        </a:p>
      </dsp:txBody>
      <dsp:txXfrm>
        <a:off x="831458" y="24009"/>
        <a:ext cx="1361419" cy="651972"/>
      </dsp:txXfrm>
    </dsp:sp>
    <dsp:sp modelId="{7AE8B9BD-D889-4BCF-B7B6-64368EE80752}">
      <dsp:nvSpPr>
        <dsp:cNvPr id="0" name=""/>
        <dsp:cNvSpPr/>
      </dsp:nvSpPr>
      <dsp:spPr>
        <a:xfrm rot="5400000">
          <a:off x="1382316" y="713579"/>
          <a:ext cx="259702" cy="311643"/>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GT" sz="1300" kern="1200"/>
        </a:p>
      </dsp:txBody>
      <dsp:txXfrm rot="-5400000">
        <a:off x="1418675" y="739550"/>
        <a:ext cx="186985" cy="181791"/>
      </dsp:txXfrm>
    </dsp:sp>
    <dsp:sp modelId="{5207E192-37E1-40E7-9F23-20EE4494DC52}">
      <dsp:nvSpPr>
        <dsp:cNvPr id="0" name=""/>
        <dsp:cNvSpPr/>
      </dsp:nvSpPr>
      <dsp:spPr>
        <a:xfrm>
          <a:off x="795889" y="1042535"/>
          <a:ext cx="1432557" cy="692540"/>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GT" sz="1800" b="1" kern="1200" dirty="0" smtClean="0"/>
            <a:t>Inicio de la alimentación</a:t>
          </a:r>
          <a:endParaRPr lang="es-GT" sz="1800" b="1" kern="1200" dirty="0"/>
        </a:p>
      </dsp:txBody>
      <dsp:txXfrm>
        <a:off x="816173" y="1062819"/>
        <a:ext cx="1391989" cy="651972"/>
      </dsp:txXfrm>
    </dsp:sp>
    <dsp:sp modelId="{644E309A-339C-47ED-A1F1-3CFCA2A5C7AE}">
      <dsp:nvSpPr>
        <dsp:cNvPr id="0" name=""/>
        <dsp:cNvSpPr/>
      </dsp:nvSpPr>
      <dsp:spPr>
        <a:xfrm rot="5400000">
          <a:off x="1382316" y="1752389"/>
          <a:ext cx="259702" cy="311643"/>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GT" sz="1300" kern="1200"/>
        </a:p>
      </dsp:txBody>
      <dsp:txXfrm rot="-5400000">
        <a:off x="1418675" y="1778360"/>
        <a:ext cx="186985" cy="181791"/>
      </dsp:txXfrm>
    </dsp:sp>
    <dsp:sp modelId="{87550955-FA0E-4343-8A5B-A318D4CCD69A}">
      <dsp:nvSpPr>
        <dsp:cNvPr id="0" name=""/>
        <dsp:cNvSpPr/>
      </dsp:nvSpPr>
      <dsp:spPr>
        <a:xfrm>
          <a:off x="795889" y="2081346"/>
          <a:ext cx="1432557" cy="692540"/>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GT" sz="1800" b="1" kern="1200" dirty="0" smtClean="0"/>
            <a:t>Continua la alimentación</a:t>
          </a:r>
          <a:endParaRPr lang="es-GT" sz="1800" b="1" kern="1200" dirty="0"/>
        </a:p>
      </dsp:txBody>
      <dsp:txXfrm>
        <a:off x="816173" y="2101630"/>
        <a:ext cx="1391989" cy="651972"/>
      </dsp:txXfrm>
    </dsp:sp>
    <dsp:sp modelId="{588E03EC-F716-4DCE-AF6A-86D6999AE6DA}">
      <dsp:nvSpPr>
        <dsp:cNvPr id="0" name=""/>
        <dsp:cNvSpPr/>
      </dsp:nvSpPr>
      <dsp:spPr>
        <a:xfrm rot="5400000">
          <a:off x="1382316" y="2791200"/>
          <a:ext cx="259702" cy="311643"/>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GT" sz="1300" kern="1200"/>
        </a:p>
      </dsp:txBody>
      <dsp:txXfrm rot="-5400000">
        <a:off x="1418675" y="2817171"/>
        <a:ext cx="186985" cy="181791"/>
      </dsp:txXfrm>
    </dsp:sp>
    <dsp:sp modelId="{3522E516-6DFC-4D7A-84A0-BF28BEBF3149}">
      <dsp:nvSpPr>
        <dsp:cNvPr id="0" name=""/>
        <dsp:cNvSpPr/>
      </dsp:nvSpPr>
      <dsp:spPr>
        <a:xfrm>
          <a:off x="795889" y="3120157"/>
          <a:ext cx="1432557" cy="692540"/>
        </a:xfrm>
        <a:prstGeom prst="roundRect">
          <a:avLst>
            <a:gd name="adj" fmla="val 10000"/>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GT" sz="1800" b="1" kern="1200" dirty="0" smtClean="0"/>
            <a:t>Finaliza la alimentación</a:t>
          </a:r>
          <a:endParaRPr lang="es-GT" sz="1800" b="1" kern="1200" dirty="0"/>
        </a:p>
      </dsp:txBody>
      <dsp:txXfrm>
        <a:off x="816173" y="3140441"/>
        <a:ext cx="1391989" cy="6519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GT"/>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3883F8-1562-4B2E-A09C-C17E7389E92E}" type="datetimeFigureOut">
              <a:rPr lang="es-GT" smtClean="0"/>
              <a:t>2/18/14</a:t>
            </a:fld>
            <a:endParaRPr lang="es-GT"/>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GT"/>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6B3F62-F765-4979-A2E4-01B59D63796E}" type="slidenum">
              <a:rPr lang="es-GT" smtClean="0"/>
              <a:t>‹Nr.›</a:t>
            </a:fld>
            <a:endParaRPr lang="es-GT"/>
          </a:p>
        </p:txBody>
      </p:sp>
    </p:spTree>
    <p:extLst>
      <p:ext uri="{BB962C8B-B14F-4D97-AF65-F5344CB8AC3E}">
        <p14:creationId xmlns:p14="http://schemas.microsoft.com/office/powerpoint/2010/main" val="39486982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G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4D20B5-8E43-484C-9B5D-882B72DF2F70}" type="datetimeFigureOut">
              <a:rPr lang="es-GT" smtClean="0"/>
              <a:pPr/>
              <a:t>2/18/14</a:t>
            </a:fld>
            <a:endParaRPr lang="es-G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G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G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57CFB8-13DF-4646-BD24-A4B8315B1479}" type="slidenum">
              <a:rPr lang="es-GT" smtClean="0"/>
              <a:pPr/>
              <a:t>‹Nr.›</a:t>
            </a:fld>
            <a:endParaRPr lang="es-GT"/>
          </a:p>
        </p:txBody>
      </p:sp>
    </p:spTree>
    <p:extLst>
      <p:ext uri="{BB962C8B-B14F-4D97-AF65-F5344CB8AC3E}">
        <p14:creationId xmlns:p14="http://schemas.microsoft.com/office/powerpoint/2010/main" val="100849349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GT" sz="1200" kern="1200" dirty="0" smtClean="0">
                <a:solidFill>
                  <a:schemeClr val="tx1"/>
                </a:solidFill>
                <a:latin typeface="+mn-lt"/>
                <a:ea typeface="+mn-ea"/>
                <a:cs typeface="+mn-cs"/>
              </a:rPr>
              <a:t>La biología del vector, en sentido amplio, es la ciencia dedicada al estudio de los insectos que transmiten patógenos, su contacto con los seres humanos, y su interacción con los organismos que causan enfermedades. En el caso de la malaria, el vector es el mosquito </a:t>
            </a:r>
            <a:r>
              <a:rPr lang="es-GT" sz="1200" kern="1200" dirty="0" err="1" smtClean="0">
                <a:solidFill>
                  <a:schemeClr val="tx1"/>
                </a:solidFill>
                <a:latin typeface="+mn-lt"/>
                <a:ea typeface="+mn-ea"/>
                <a:cs typeface="+mn-cs"/>
              </a:rPr>
              <a:t>anofelino</a:t>
            </a:r>
            <a:r>
              <a:rPr lang="es-GT" sz="1200" kern="1200" dirty="0" smtClean="0">
                <a:solidFill>
                  <a:schemeClr val="tx1"/>
                </a:solidFill>
                <a:latin typeface="+mn-lt"/>
                <a:ea typeface="+mn-ea"/>
                <a:cs typeface="+mn-cs"/>
              </a:rPr>
              <a:t> y el organismo causante de la enfermedad es el parásito de la malaria. Tanto los seres humanos como los mosquitos se consideran hospederos del parasito. </a:t>
            </a:r>
          </a:p>
          <a:p>
            <a:endParaRPr lang="es-GT" sz="1200" kern="1200" dirty="0" smtClean="0">
              <a:solidFill>
                <a:schemeClr val="tx1"/>
              </a:solidFill>
              <a:latin typeface="+mn-lt"/>
              <a:ea typeface="+mn-ea"/>
              <a:cs typeface="+mn-cs"/>
            </a:endParaRPr>
          </a:p>
          <a:p>
            <a:r>
              <a:rPr lang="es-GT" sz="1200" kern="1200" dirty="0" smtClean="0">
                <a:solidFill>
                  <a:schemeClr val="tx1"/>
                </a:solidFill>
                <a:latin typeface="+mn-lt"/>
                <a:ea typeface="+mn-ea"/>
                <a:cs typeface="+mn-cs"/>
              </a:rPr>
              <a:t>Uno de los objetivos principales de la biología de los vectores en  la investigación de la malaria es el de promover una mejor comprensión del ciclo de la enfermedad que facilitará las estrategias con mayor eficacia los controles. La gran mayoría de las campañas contra la malaria con éxito se han basado en gran medida en el control de vectores.</a:t>
            </a:r>
          </a:p>
          <a:p>
            <a:endParaRPr lang="es-GT" sz="1200" kern="1200" dirty="0" smtClean="0">
              <a:solidFill>
                <a:schemeClr val="tx1"/>
              </a:solidFill>
              <a:latin typeface="+mn-lt"/>
              <a:ea typeface="+mn-ea"/>
              <a:cs typeface="+mn-cs"/>
            </a:endParaRPr>
          </a:p>
          <a:p>
            <a:r>
              <a:rPr lang="es-GT" sz="1200" kern="1200" dirty="0" smtClean="0">
                <a:solidFill>
                  <a:schemeClr val="tx1"/>
                </a:solidFill>
                <a:latin typeface="+mn-lt"/>
                <a:ea typeface="+mn-ea"/>
                <a:cs typeface="+mn-cs"/>
              </a:rPr>
              <a:t>La distribución de la malaria en las poblaciones humanas está vinculado estrechamente a las características específicas del lugar de las poblaciones de vectores . Dentro de un área determinada, por lo general hay menos de cinco especies de vectores , aunque la biología de cada especie es única en muchos aspectos, incluyendo los sitios donde las larvas se desarrollan, comportamiento de los mosquitos adultos [especialmente el comportamiento de ingesta sanguínea (</a:t>
            </a:r>
            <a:r>
              <a:rPr lang="es-GT" sz="1200" kern="1200" dirty="0" err="1" smtClean="0">
                <a:solidFill>
                  <a:schemeClr val="tx1"/>
                </a:solidFill>
                <a:latin typeface="+mn-lt"/>
                <a:ea typeface="+mn-ea"/>
                <a:cs typeface="+mn-cs"/>
              </a:rPr>
              <a:t>human</a:t>
            </a:r>
            <a:r>
              <a:rPr lang="es-GT" sz="1200" kern="1200" dirty="0" smtClean="0">
                <a:solidFill>
                  <a:schemeClr val="tx1"/>
                </a:solidFill>
                <a:latin typeface="+mn-lt"/>
                <a:ea typeface="+mn-ea"/>
                <a:cs typeface="+mn-cs"/>
              </a:rPr>
              <a:t> </a:t>
            </a:r>
            <a:r>
              <a:rPr lang="es-GT" sz="1200" kern="1200" dirty="0" err="1" smtClean="0">
                <a:solidFill>
                  <a:schemeClr val="tx1"/>
                </a:solidFill>
                <a:latin typeface="+mn-lt"/>
                <a:ea typeface="+mn-ea"/>
                <a:cs typeface="+mn-cs"/>
              </a:rPr>
              <a:t>biting</a:t>
            </a:r>
            <a:r>
              <a:rPr lang="es-GT" sz="1200" kern="1200" dirty="0" smtClean="0">
                <a:solidFill>
                  <a:schemeClr val="tx1"/>
                </a:solidFill>
                <a:latin typeface="+mn-lt"/>
                <a:ea typeface="+mn-ea"/>
                <a:cs typeface="+mn-cs"/>
              </a:rPr>
              <a:t> </a:t>
            </a:r>
            <a:r>
              <a:rPr lang="es-GT" sz="1200" kern="1200" dirty="0" err="1" smtClean="0">
                <a:solidFill>
                  <a:schemeClr val="tx1"/>
                </a:solidFill>
                <a:latin typeface="+mn-lt"/>
                <a:ea typeface="+mn-ea"/>
                <a:cs typeface="+mn-cs"/>
              </a:rPr>
              <a:t>behaviour</a:t>
            </a:r>
            <a:r>
              <a:rPr lang="es-GT" sz="1200" kern="1200" dirty="0" smtClean="0">
                <a:solidFill>
                  <a:schemeClr val="tx1"/>
                </a:solidFill>
                <a:latin typeface="+mn-lt"/>
                <a:ea typeface="+mn-ea"/>
                <a:cs typeface="+mn-cs"/>
              </a:rPr>
              <a:t>)] , la susceptibilidad a los parásitos </a:t>
            </a:r>
            <a:r>
              <a:rPr lang="es-GT" sz="1200" i="1" kern="1200" dirty="0" err="1" smtClean="0">
                <a:solidFill>
                  <a:schemeClr val="tx1"/>
                </a:solidFill>
                <a:latin typeface="+mn-lt"/>
                <a:ea typeface="+mn-ea"/>
                <a:cs typeface="+mn-cs"/>
              </a:rPr>
              <a:t>Plasmodium</a:t>
            </a:r>
            <a:r>
              <a:rPr lang="es-GT" sz="1200" kern="1200" dirty="0" smtClean="0">
                <a:solidFill>
                  <a:schemeClr val="tx1"/>
                </a:solidFill>
                <a:latin typeface="+mn-lt"/>
                <a:ea typeface="+mn-ea"/>
                <a:cs typeface="+mn-cs"/>
              </a:rPr>
              <a:t> , y la capacidad de transmitir estos parásitos.</a:t>
            </a:r>
          </a:p>
          <a:p>
            <a:r>
              <a:rPr lang="es-GT" sz="1200" kern="1200" dirty="0" smtClean="0">
                <a:solidFill>
                  <a:schemeClr val="tx1"/>
                </a:solidFill>
                <a:latin typeface="+mn-lt"/>
                <a:ea typeface="+mn-ea"/>
                <a:cs typeface="+mn-cs"/>
              </a:rPr>
              <a:t>No todos los mosquitos pueden transmitir parásitos de la malaria humana. De las miles de especies de mosquitos descritos, sólo una fracción de los de los </a:t>
            </a:r>
            <a:r>
              <a:rPr lang="es-GT" sz="1200" i="1" kern="1200" dirty="0" err="1" smtClean="0">
                <a:solidFill>
                  <a:schemeClr val="tx1"/>
                </a:solidFill>
                <a:latin typeface="+mn-lt"/>
                <a:ea typeface="+mn-ea"/>
                <a:cs typeface="+mn-cs"/>
              </a:rPr>
              <a:t>Anopheles</a:t>
            </a:r>
            <a:r>
              <a:rPr lang="es-GT" sz="1200" kern="1200" dirty="0" smtClean="0">
                <a:solidFill>
                  <a:schemeClr val="tx1"/>
                </a:solidFill>
                <a:latin typeface="+mn-lt"/>
                <a:ea typeface="+mn-ea"/>
                <a:cs typeface="+mn-cs"/>
              </a:rPr>
              <a:t> género sirven como vectores. Algunas especies de anofelinos no se alimentan de seres humanos, otros no son susceptibles a los parásitos de la malaria humana, y un número que tenga vida se extiende demasiado corto para permitir que el parásito completamente maduro . Especies de vectores que representan la mayor amenaza son abundantes, de larga vida, comúnmente se alimentan de seres humanos, y por lo general habita en la proximidad a la gente . Su papel en la transmisión de la malaria depende en gran medida de la presencia de un entorno favorable para el desarrollo larvario y la supervivencia de adultos , y la capacidad de alimentarse de los seres humanos. La transmisión también depende en gran medida de los hábitos humanos que promueven el contacto huésped-vector.</a:t>
            </a:r>
          </a:p>
          <a:p>
            <a:r>
              <a:rPr lang="es-GT" sz="1200" kern="1200" dirty="0" smtClean="0">
                <a:solidFill>
                  <a:schemeClr val="tx1"/>
                </a:solidFill>
                <a:latin typeface="+mn-lt"/>
                <a:ea typeface="+mn-ea"/>
                <a:cs typeface="+mn-cs"/>
              </a:rPr>
              <a:t>Tal vez el proceso de menos comprendido en la transmisión de la malaria es el desarrollo del parásito en el vector. Para transmitir la malaria, los vectores deben ser capaces de apoyar el desarrollo del parásito a través de varias etapas clave durante 8 a 15 días. Sólo entonces son los parásitos en fase de </a:t>
            </a:r>
            <a:r>
              <a:rPr lang="es-GT" sz="1200" kern="1200" dirty="0" err="1" smtClean="0">
                <a:solidFill>
                  <a:schemeClr val="tx1"/>
                </a:solidFill>
                <a:latin typeface="+mn-lt"/>
                <a:ea typeface="+mn-ea"/>
                <a:cs typeface="+mn-cs"/>
              </a:rPr>
              <a:t>esporozoitos</a:t>
            </a:r>
            <a:r>
              <a:rPr lang="es-GT" sz="1200" kern="1200" dirty="0" smtClean="0">
                <a:solidFill>
                  <a:schemeClr val="tx1"/>
                </a:solidFill>
                <a:latin typeface="+mn-lt"/>
                <a:ea typeface="+mn-ea"/>
                <a:cs typeface="+mn-cs"/>
              </a:rPr>
              <a:t> presentes y listos para su transmisión a los nuevos huéspedes humanos. Así, desde el punto de vista de la biología del vector, hay tres puntos principales de ataque para controlar la malaria: el medio ambiente, los hábitos humanos, y el desarrollo del parásito en el vector.</a:t>
            </a:r>
            <a:endParaRPr lang="es-GT" dirty="0"/>
          </a:p>
        </p:txBody>
      </p:sp>
      <p:sp>
        <p:nvSpPr>
          <p:cNvPr id="4" name="Slide Number Placeholder 3"/>
          <p:cNvSpPr>
            <a:spLocks noGrp="1"/>
          </p:cNvSpPr>
          <p:nvPr>
            <p:ph type="sldNum" sz="quarter" idx="10"/>
          </p:nvPr>
        </p:nvSpPr>
        <p:spPr/>
        <p:txBody>
          <a:bodyPr/>
          <a:lstStyle/>
          <a:p>
            <a:fld id="{C157CFB8-13DF-4646-BD24-A4B8315B1479}" type="slidenum">
              <a:rPr lang="es-GT" smtClean="0"/>
              <a:pPr/>
              <a:t>2</a:t>
            </a:fld>
            <a:endParaRPr lang="es-GT"/>
          </a:p>
        </p:txBody>
      </p:sp>
      <p:sp>
        <p:nvSpPr>
          <p:cNvPr id="5" name="4 Marcador de pie de página"/>
          <p:cNvSpPr>
            <a:spLocks noGrp="1"/>
          </p:cNvSpPr>
          <p:nvPr>
            <p:ph type="ftr" sz="quarter" idx="11"/>
          </p:nvPr>
        </p:nvSpPr>
        <p:spPr/>
        <p:txBody>
          <a:bodyPr/>
          <a:lstStyle/>
          <a:p>
            <a:endParaRPr lang="es-GT"/>
          </a:p>
        </p:txBody>
      </p:sp>
    </p:spTree>
    <p:extLst>
      <p:ext uri="{BB962C8B-B14F-4D97-AF65-F5344CB8AC3E}">
        <p14:creationId xmlns:p14="http://schemas.microsoft.com/office/powerpoint/2010/main" val="2658805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GT" dirty="0" smtClean="0"/>
              <a:t>La característica que mejor predice si un artrópodo</a:t>
            </a:r>
            <a:r>
              <a:rPr lang="es-ES" baseline="0" dirty="0" smtClean="0"/>
              <a:t> </a:t>
            </a:r>
            <a:r>
              <a:rPr lang="es-GT" dirty="0" smtClean="0"/>
              <a:t>estará involucrado en la transmisión de un patógeno es probablemente el comportamiento.  El carecer de los comportamientos que lo acercan al hospedero y le permiten alimentarse de sangre, el artrópodo no es capaz de transmitir el agente infeccioso.  No importa cuán anatómica y fisiológicamente suited (adecuado) sea un mosquito para harbour el parasito, sin carece de los patrones de comportamiento necesarios, no puede ser un vector.  De manera que el entendimiento de si un comportamiento particular será expresado por un vector, nos proporción aun claro entendimiento de la dinámica de la enfermedades transmitidas por vectores.  Igualmente, si nuestra intención es controlar a la población de vectores, sin duda ayuda, y posiblemente prediga, donde están los vectores y que están haciendo.   A continuación vamos a repasar algunos de los patrones de comportamiento básicos que directa o indirectamente contribuyen al éxito de los vectores, </a:t>
            </a:r>
            <a:r>
              <a:rPr lang="en-US" sz="1200" kern="1200" dirty="0" err="1" smtClean="0">
                <a:solidFill>
                  <a:schemeClr val="tx1"/>
                </a:solidFill>
                <a:latin typeface="+mn-lt"/>
                <a:ea typeface="+mn-ea"/>
                <a:cs typeface="+mn-cs"/>
              </a:rPr>
              <a:t>opheles</a:t>
            </a:r>
            <a:r>
              <a:rPr lang="en-US" sz="1200" kern="1200" dirty="0" smtClean="0">
                <a:solidFill>
                  <a:schemeClr val="tx1"/>
                </a:solidFill>
                <a:latin typeface="+mn-lt"/>
                <a:ea typeface="+mn-ea"/>
                <a:cs typeface="+mn-cs"/>
              </a:rPr>
              <a:t> has important consequences for the monitoring of malaria vectors (e.g. use of </a:t>
            </a:r>
            <a:r>
              <a:rPr lang="en-US" sz="1200" kern="1200" dirty="0" err="1" smtClean="0">
                <a:solidFill>
                  <a:schemeClr val="tx1"/>
                </a:solidFill>
                <a:latin typeface="+mn-lt"/>
                <a:ea typeface="+mn-ea"/>
                <a:cs typeface="+mn-cs"/>
              </a:rPr>
              <a:t>odour</a:t>
            </a:r>
            <a:r>
              <a:rPr lang="en-US" sz="1200" kern="1200" dirty="0" smtClean="0">
                <a:solidFill>
                  <a:schemeClr val="tx1"/>
                </a:solidFill>
                <a:latin typeface="+mn-lt"/>
                <a:ea typeface="+mn-ea"/>
                <a:cs typeface="+mn-cs"/>
              </a:rPr>
              <a:t>-baited traps) and may eventually lead to novel, more specific, methods for mosquito control.</a:t>
            </a:r>
          </a:p>
          <a:p>
            <a:r>
              <a:rPr lang="en-US" sz="1200" kern="1200" dirty="0" smtClean="0">
                <a:solidFill>
                  <a:schemeClr val="tx1"/>
                </a:solidFill>
                <a:latin typeface="+mn-lt"/>
                <a:ea typeface="+mn-ea"/>
                <a:cs typeface="+mn-cs"/>
              </a:rPr>
              <a:t>What attracts Anopheles females?</a:t>
            </a:r>
          </a:p>
          <a:p>
            <a:r>
              <a:rPr lang="fr-FR" sz="1200" kern="1200" dirty="0" smtClean="0">
                <a:solidFill>
                  <a:schemeClr val="tx1"/>
                </a:solidFill>
                <a:latin typeface="+mn-lt"/>
                <a:ea typeface="+mn-ea"/>
                <a:cs typeface="+mn-cs"/>
              </a:rPr>
              <a:t>Body </a:t>
            </a:r>
            <a:r>
              <a:rPr lang="fr-FR" sz="1200" kern="1200" dirty="0" err="1" smtClean="0">
                <a:solidFill>
                  <a:schemeClr val="tx1"/>
                </a:solidFill>
                <a:latin typeface="+mn-lt"/>
                <a:ea typeface="+mn-ea"/>
                <a:cs typeface="+mn-cs"/>
              </a:rPr>
              <a:t>heat</a:t>
            </a:r>
            <a:r>
              <a:rPr lang="fr-FR" sz="1200" kern="1200" dirty="0" smtClean="0">
                <a:solidFill>
                  <a:schemeClr val="tx1"/>
                </a:solidFill>
                <a:latin typeface="+mn-lt"/>
                <a:ea typeface="+mn-ea"/>
                <a:cs typeface="+mn-cs"/>
              </a:rPr>
              <a:t> and </a:t>
            </a:r>
            <a:r>
              <a:rPr lang="fr-FR" sz="1200" kern="1200" dirty="0" err="1" smtClean="0">
                <a:solidFill>
                  <a:schemeClr val="tx1"/>
                </a:solidFill>
                <a:latin typeface="+mn-lt"/>
                <a:ea typeface="+mn-ea"/>
                <a:cs typeface="+mn-cs"/>
              </a:rPr>
              <a:t>moisture</a:t>
            </a:r>
            <a:endParaRPr lang="fr-F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Carbon dioxide, a major component of exhaled breath</a:t>
            </a:r>
          </a:p>
          <a:p>
            <a:r>
              <a:rPr lang="en-US" sz="1200" kern="1200" dirty="0" smtClean="0">
                <a:solidFill>
                  <a:schemeClr val="tx1"/>
                </a:solidFill>
                <a:latin typeface="+mn-lt"/>
                <a:ea typeface="+mn-ea"/>
                <a:cs typeface="+mn-cs"/>
              </a:rPr>
              <a:t>Specific </a:t>
            </a:r>
            <a:r>
              <a:rPr lang="en-US" sz="1200" kern="1200" dirty="0" err="1" smtClean="0">
                <a:solidFill>
                  <a:schemeClr val="tx1"/>
                </a:solidFill>
                <a:latin typeface="+mn-lt"/>
                <a:ea typeface="+mn-ea"/>
                <a:cs typeface="+mn-cs"/>
              </a:rPr>
              <a:t>kairomones</a:t>
            </a:r>
            <a:r>
              <a:rPr lang="en-US" sz="1200" kern="1200" dirty="0" smtClean="0">
                <a:solidFill>
                  <a:schemeClr val="tx1"/>
                </a:solidFill>
                <a:latin typeface="+mn-lt"/>
                <a:ea typeface="+mn-ea"/>
                <a:cs typeface="+mn-cs"/>
              </a:rPr>
              <a:t>, which may differ from one individual to another and explain why certain individuals are more attractive to mosquito bites than others and why </a:t>
            </a:r>
          </a:p>
          <a:p>
            <a:r>
              <a:rPr lang="en-US" sz="1200" i="1" kern="1200" dirty="0" smtClean="0">
                <a:solidFill>
                  <a:schemeClr val="tx1"/>
                </a:solidFill>
                <a:latin typeface="+mn-lt"/>
                <a:ea typeface="+mn-ea"/>
                <a:cs typeface="+mn-cs"/>
              </a:rPr>
              <a:t>Anopheles</a:t>
            </a:r>
            <a:r>
              <a:rPr lang="en-US" sz="1200" i="0" kern="1200" dirty="0" smtClean="0">
                <a:solidFill>
                  <a:schemeClr val="tx1"/>
                </a:solidFill>
                <a:latin typeface="+mn-lt"/>
                <a:ea typeface="+mn-ea"/>
                <a:cs typeface="+mn-cs"/>
              </a:rPr>
              <a:t> prefer to bite adults than children. Although the difference between adults and children may be explained by the relative size of exposed areas of skin may be, sweat may be an effective </a:t>
            </a:r>
            <a:r>
              <a:rPr lang="en-US" sz="1200" b="1" i="0" kern="1200" dirty="0" err="1" smtClean="0">
                <a:solidFill>
                  <a:schemeClr val="tx1"/>
                </a:solidFill>
                <a:latin typeface="+mn-lt"/>
                <a:ea typeface="+mn-ea"/>
                <a:cs typeface="+mn-cs"/>
              </a:rPr>
              <a:t>kairomone</a:t>
            </a:r>
            <a:r>
              <a:rPr lang="en-US" sz="1200" b="0" i="0" kern="1200" dirty="0" smtClean="0">
                <a:solidFill>
                  <a:schemeClr val="tx1"/>
                </a:solidFill>
                <a:latin typeface="+mn-lt"/>
                <a:ea typeface="+mn-ea"/>
                <a:cs typeface="+mn-cs"/>
              </a:rPr>
              <a:t>. The fact that pregnant women are also more attractive to mosquitoes suggests a role for hormones.</a:t>
            </a:r>
          </a:p>
          <a:p>
            <a:r>
              <a:rPr lang="en-US" sz="1200" b="0" i="1" kern="1200" dirty="0" smtClean="0">
                <a:solidFill>
                  <a:schemeClr val="tx1"/>
                </a:solidFill>
                <a:latin typeface="+mn-lt"/>
                <a:ea typeface="+mn-ea"/>
                <a:cs typeface="+mn-cs"/>
              </a:rPr>
              <a:t>Anopheles </a:t>
            </a:r>
            <a:r>
              <a:rPr lang="en-US" sz="1200" b="0" i="1" kern="1200" dirty="0" err="1" smtClean="0">
                <a:solidFill>
                  <a:schemeClr val="tx1"/>
                </a:solidFill>
                <a:latin typeface="+mn-lt"/>
                <a:ea typeface="+mn-ea"/>
                <a:cs typeface="+mn-cs"/>
              </a:rPr>
              <a:t>gambiae</a:t>
            </a:r>
            <a:r>
              <a:rPr lang="en-US" sz="1200" b="0" i="0" kern="1200" dirty="0" smtClean="0">
                <a:solidFill>
                  <a:schemeClr val="tx1"/>
                </a:solidFill>
                <a:latin typeface="+mn-lt"/>
                <a:ea typeface="+mn-ea"/>
                <a:cs typeface="+mn-cs"/>
              </a:rPr>
              <a:t> is known to prefer biting on feet and ankles. This correlates with a combination of skin temperature, </a:t>
            </a:r>
            <a:r>
              <a:rPr lang="en-US" sz="1200" b="0" i="0" kern="1200" dirty="0" err="1" smtClean="0">
                <a:solidFill>
                  <a:schemeClr val="tx1"/>
                </a:solidFill>
                <a:latin typeface="+mn-lt"/>
                <a:ea typeface="+mn-ea"/>
                <a:cs typeface="+mn-cs"/>
              </a:rPr>
              <a:t>eccrine</a:t>
            </a:r>
            <a:r>
              <a:rPr lang="en-US" sz="1200" b="0" i="0" kern="1200" dirty="0" smtClean="0">
                <a:solidFill>
                  <a:schemeClr val="tx1"/>
                </a:solidFill>
                <a:latin typeface="+mn-lt"/>
                <a:ea typeface="+mn-ea"/>
                <a:cs typeface="+mn-cs"/>
              </a:rPr>
              <a:t> sweat gland secretions and local </a:t>
            </a:r>
            <a:r>
              <a:rPr lang="en-US" sz="1200" b="0" i="0" kern="1200" dirty="0" err="1" smtClean="0">
                <a:solidFill>
                  <a:schemeClr val="tx1"/>
                </a:solidFill>
                <a:latin typeface="+mn-lt"/>
                <a:ea typeface="+mn-ea"/>
                <a:cs typeface="+mn-cs"/>
              </a:rPr>
              <a:t>microflora</a:t>
            </a:r>
            <a:r>
              <a:rPr lang="en-US" sz="1200" b="0" i="0" kern="1200" dirty="0" smtClean="0">
                <a:solidFill>
                  <a:schemeClr val="tx1"/>
                </a:solidFill>
                <a:latin typeface="+mn-lt"/>
                <a:ea typeface="+mn-ea"/>
                <a:cs typeface="+mn-cs"/>
              </a:rPr>
              <a:t>. This has led to the hypothesis that </a:t>
            </a:r>
            <a:r>
              <a:rPr lang="en-US" sz="1200" b="0" i="1" kern="1200" dirty="0" smtClean="0">
                <a:solidFill>
                  <a:schemeClr val="tx1"/>
                </a:solidFill>
                <a:latin typeface="+mn-lt"/>
                <a:ea typeface="+mn-ea"/>
                <a:cs typeface="+mn-cs"/>
              </a:rPr>
              <a:t>An. </a:t>
            </a:r>
            <a:r>
              <a:rPr lang="en-US" sz="1200" b="0" i="1" kern="1200" dirty="0" err="1" smtClean="0">
                <a:solidFill>
                  <a:schemeClr val="tx1"/>
                </a:solidFill>
                <a:latin typeface="+mn-lt"/>
                <a:ea typeface="+mn-ea"/>
                <a:cs typeface="+mn-cs"/>
              </a:rPr>
              <a:t>gambiae</a:t>
            </a:r>
            <a:r>
              <a:rPr lang="en-US" sz="1200" b="0" i="0" kern="1200" dirty="0" smtClean="0">
                <a:solidFill>
                  <a:schemeClr val="tx1"/>
                </a:solidFill>
                <a:latin typeface="+mn-lt"/>
                <a:ea typeface="+mn-ea"/>
                <a:cs typeface="+mn-cs"/>
              </a:rPr>
              <a:t> had preferences for "</a:t>
            </a:r>
            <a:r>
              <a:rPr lang="en-US" sz="1200" b="1" i="0" kern="1200" dirty="0" smtClean="0">
                <a:solidFill>
                  <a:schemeClr val="tx1"/>
                </a:solidFill>
                <a:latin typeface="+mn-lt"/>
                <a:ea typeface="+mn-ea"/>
                <a:cs typeface="+mn-cs"/>
              </a:rPr>
              <a:t>sweaty feet</a:t>
            </a:r>
            <a:r>
              <a:rPr lang="en-US" sz="1200" b="0" i="0" kern="1200" dirty="0" smtClean="0">
                <a:solidFill>
                  <a:schemeClr val="tx1"/>
                </a:solidFill>
                <a:latin typeface="+mn-lt"/>
                <a:ea typeface="+mn-ea"/>
                <a:cs typeface="+mn-cs"/>
              </a:rPr>
              <a:t>".</a:t>
            </a:r>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16</a:t>
            </a:fld>
            <a:endParaRPr lang="es-GT"/>
          </a:p>
        </p:txBody>
      </p:sp>
    </p:spTree>
    <p:extLst>
      <p:ext uri="{BB962C8B-B14F-4D97-AF65-F5344CB8AC3E}">
        <p14:creationId xmlns:p14="http://schemas.microsoft.com/office/powerpoint/2010/main" val="2026931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GT" dirty="0"/>
          </a:p>
        </p:txBody>
      </p:sp>
      <p:sp>
        <p:nvSpPr>
          <p:cNvPr id="4" name="3 Marcador de número de diapositiva"/>
          <p:cNvSpPr>
            <a:spLocks noGrp="1"/>
          </p:cNvSpPr>
          <p:nvPr>
            <p:ph type="sldNum" sz="quarter" idx="10"/>
          </p:nvPr>
        </p:nvSpPr>
        <p:spPr/>
        <p:txBody>
          <a:bodyPr/>
          <a:lstStyle/>
          <a:p>
            <a:fld id="{C157CFB8-13DF-4646-BD24-A4B8315B1479}" type="slidenum">
              <a:rPr lang="es-GT" smtClean="0"/>
              <a:pPr/>
              <a:t>23</a:t>
            </a:fld>
            <a:endParaRPr lang="es-GT"/>
          </a:p>
        </p:txBody>
      </p:sp>
      <p:sp>
        <p:nvSpPr>
          <p:cNvPr id="5" name="4 Marcador de pie de página"/>
          <p:cNvSpPr>
            <a:spLocks noGrp="1"/>
          </p:cNvSpPr>
          <p:nvPr>
            <p:ph type="ftr" sz="quarter" idx="11"/>
          </p:nvPr>
        </p:nvSpPr>
        <p:spPr/>
        <p:txBody>
          <a:bodyPr/>
          <a:lstStyle/>
          <a:p>
            <a:endParaRPr lang="es-G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0000" lnSpcReduction="20000"/>
          </a:bodyPr>
          <a:lstStyle/>
          <a:p>
            <a:pPr rtl="0"/>
            <a:r>
              <a:rPr lang="en-US" sz="1200" kern="1200" dirty="0" smtClean="0">
                <a:solidFill>
                  <a:schemeClr val="tx1"/>
                </a:solidFill>
                <a:latin typeface="+mn-lt"/>
                <a:ea typeface="+mn-ea"/>
                <a:cs typeface="+mn-cs"/>
              </a:rPr>
              <a:t>Previous studies have shown that the central American mosquito vector,</a:t>
            </a:r>
          </a:p>
          <a:p>
            <a:pPr rtl="0"/>
            <a:r>
              <a:rPr lang="en-US" sz="1200" kern="1200" dirty="0" smtClean="0">
                <a:solidFill>
                  <a:schemeClr val="tx1"/>
                </a:solidFill>
                <a:latin typeface="+mn-lt"/>
                <a:ea typeface="+mn-ea"/>
                <a:cs typeface="+mn-cs"/>
              </a:rPr>
              <a:t>Anopheles albimanus</a:t>
            </a:r>
          </a:p>
          <a:p>
            <a:pPr rtl="0"/>
            <a:r>
              <a:rPr lang="en-US" sz="1200" kern="1200" dirty="0" smtClean="0">
                <a:solidFill>
                  <a:schemeClr val="tx1"/>
                </a:solidFill>
                <a:latin typeface="+mn-lt"/>
                <a:ea typeface="+mn-ea"/>
                <a:cs typeface="+mn-cs"/>
              </a:rPr>
              <a:t>, is generally</a:t>
            </a:r>
          </a:p>
          <a:p>
            <a:pPr rtl="0"/>
            <a:r>
              <a:rPr lang="en-US" sz="1200" kern="1200" dirty="0" smtClean="0">
                <a:solidFill>
                  <a:schemeClr val="tx1"/>
                </a:solidFill>
                <a:latin typeface="+mn-lt"/>
                <a:ea typeface="+mn-ea"/>
                <a:cs typeface="+mn-cs"/>
              </a:rPr>
              <a:t>refractory to </a:t>
            </a:r>
            <a:r>
              <a:rPr lang="en-US" sz="1200" kern="1200" dirty="0" err="1" smtClean="0">
                <a:solidFill>
                  <a:schemeClr val="tx1"/>
                </a:solidFill>
                <a:latin typeface="+mn-lt"/>
                <a:ea typeface="+mn-ea"/>
                <a:cs typeface="+mn-cs"/>
              </a:rPr>
              <a:t>oocyst</a:t>
            </a:r>
            <a:r>
              <a:rPr lang="en-US" sz="1200" kern="1200" dirty="0" smtClean="0">
                <a:solidFill>
                  <a:schemeClr val="tx1"/>
                </a:solidFill>
                <a:latin typeface="+mn-lt"/>
                <a:ea typeface="+mn-ea"/>
                <a:cs typeface="+mn-cs"/>
              </a:rPr>
              <a:t> infection with </a:t>
            </a:r>
            <a:r>
              <a:rPr lang="en-US" sz="1200" kern="1200" dirty="0" err="1" smtClean="0">
                <a:solidFill>
                  <a:schemeClr val="tx1"/>
                </a:solidFill>
                <a:latin typeface="+mn-lt"/>
                <a:ea typeface="+mn-ea"/>
                <a:cs typeface="+mn-cs"/>
              </a:rPr>
              <a:t>allopatric</a:t>
            </a:r>
            <a:r>
              <a:rPr lang="en-US" sz="1200" kern="1200" dirty="0" smtClean="0">
                <a:solidFill>
                  <a:schemeClr val="tx1"/>
                </a:solidFill>
                <a:latin typeface="+mn-lt"/>
                <a:ea typeface="+mn-ea"/>
                <a:cs typeface="+mn-cs"/>
              </a:rPr>
              <a:t> isolates of the human malaria parasite</a:t>
            </a:r>
          </a:p>
          <a:p>
            <a:pPr rtl="0"/>
            <a:r>
              <a:rPr lang="en-US" sz="1200" kern="1200" dirty="0" smtClean="0">
                <a:solidFill>
                  <a:schemeClr val="tx1"/>
                </a:solidFill>
                <a:latin typeface="+mn-lt"/>
                <a:ea typeface="+mn-ea"/>
                <a:cs typeface="+mn-cs"/>
              </a:rPr>
              <a:t>Plasmodium </a:t>
            </a:r>
            <a:r>
              <a:rPr lang="en-US" sz="1200" kern="1200" dirty="0" err="1" smtClean="0">
                <a:solidFill>
                  <a:schemeClr val="tx1"/>
                </a:solidFill>
                <a:latin typeface="+mn-lt"/>
                <a:ea typeface="+mn-ea"/>
                <a:cs typeface="+mn-cs"/>
              </a:rPr>
              <a:t>falcipa</a:t>
            </a:r>
            <a:r>
              <a:rPr lang="en-US" sz="1200" kern="1200" dirty="0" smtClean="0">
                <a:solidFill>
                  <a:schemeClr val="tx1"/>
                </a:solidFill>
                <a:latin typeface="+mn-lt"/>
                <a:ea typeface="+mn-ea"/>
                <a:cs typeface="+mn-cs"/>
              </a:rPr>
              <a:t>-</a:t>
            </a:r>
          </a:p>
          <a:p>
            <a:pPr rtl="0"/>
            <a:r>
              <a:rPr lang="en-US" sz="1200" kern="1200" dirty="0" smtClean="0">
                <a:solidFill>
                  <a:schemeClr val="tx1"/>
                </a:solidFill>
                <a:latin typeface="+mn-lt"/>
                <a:ea typeface="+mn-ea"/>
                <a:cs typeface="+mn-cs"/>
              </a:rPr>
              <a:t>rum</a:t>
            </a:r>
          </a:p>
          <a:p>
            <a:pPr rtl="0"/>
            <a:r>
              <a:rPr lang="en-US" sz="1200" kern="1200" dirty="0" smtClean="0">
                <a:solidFill>
                  <a:schemeClr val="tx1"/>
                </a:solidFill>
                <a:latin typeface="+mn-lt"/>
                <a:ea typeface="+mn-ea"/>
                <a:cs typeface="+mn-cs"/>
              </a:rPr>
              <a:t>. However, the reasons for the refractoriness of</a:t>
            </a:r>
          </a:p>
          <a:p>
            <a:pPr rtl="0"/>
            <a:r>
              <a:rPr lang="en-US" sz="1200" kern="1200" dirty="0" smtClean="0">
                <a:solidFill>
                  <a:schemeClr val="tx1"/>
                </a:solidFill>
                <a:latin typeface="+mn-lt"/>
                <a:ea typeface="+mn-ea"/>
                <a:cs typeface="+mn-cs"/>
              </a:rPr>
              <a:t>A. albimanus</a:t>
            </a:r>
          </a:p>
          <a:p>
            <a:pPr rtl="0"/>
            <a:r>
              <a:rPr lang="en-US" sz="1200" kern="1200" dirty="0" smtClean="0">
                <a:solidFill>
                  <a:schemeClr val="tx1"/>
                </a:solidFill>
                <a:latin typeface="+mn-lt"/>
                <a:ea typeface="+mn-ea"/>
                <a:cs typeface="+mn-cs"/>
              </a:rPr>
              <a:t>to infection with such isolates of</a:t>
            </a:r>
          </a:p>
          <a:p>
            <a:pPr rtl="0"/>
            <a:r>
              <a:rPr lang="en-US" sz="1200" kern="1200" dirty="0" smtClean="0">
                <a:solidFill>
                  <a:schemeClr val="tx1"/>
                </a:solidFill>
                <a:latin typeface="+mn-lt"/>
                <a:ea typeface="+mn-ea"/>
                <a:cs typeface="+mn-cs"/>
              </a:rPr>
              <a:t>P. </a:t>
            </a:r>
            <a:r>
              <a:rPr lang="en-US" sz="1200" kern="1200" dirty="0" err="1" smtClean="0">
                <a:solidFill>
                  <a:schemeClr val="tx1"/>
                </a:solidFill>
                <a:latin typeface="+mn-lt"/>
                <a:ea typeface="+mn-ea"/>
                <a:cs typeface="+mn-cs"/>
              </a:rPr>
              <a:t>falciparum</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are unknown. In the current study, we investigated the infectivity of the</a:t>
            </a:r>
          </a:p>
          <a:p>
            <a:pPr rtl="0"/>
            <a:r>
              <a:rPr lang="en-US" sz="1200" kern="1200" dirty="0" smtClean="0">
                <a:solidFill>
                  <a:schemeClr val="tx1"/>
                </a:solidFill>
                <a:latin typeface="+mn-lt"/>
                <a:ea typeface="+mn-ea"/>
                <a:cs typeface="+mn-cs"/>
              </a:rPr>
              <a:t>P. </a:t>
            </a:r>
            <a:r>
              <a:rPr lang="en-US" sz="1200" kern="1200" dirty="0" err="1" smtClean="0">
                <a:solidFill>
                  <a:schemeClr val="tx1"/>
                </a:solidFill>
                <a:latin typeface="+mn-lt"/>
                <a:ea typeface="+mn-ea"/>
                <a:cs typeface="+mn-cs"/>
              </a:rPr>
              <a:t>falciparum</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clone</a:t>
            </a:r>
          </a:p>
          <a:p>
            <a:pPr rtl="0"/>
            <a:r>
              <a:rPr lang="en-US" sz="1200" kern="1200" dirty="0" smtClean="0">
                <a:solidFill>
                  <a:schemeClr val="tx1"/>
                </a:solidFill>
                <a:latin typeface="+mn-lt"/>
                <a:ea typeface="+mn-ea"/>
                <a:cs typeface="+mn-cs"/>
              </a:rPr>
              <a:t>3D7A to laboratory-reared</a:t>
            </a:r>
          </a:p>
          <a:p>
            <a:pPr rtl="0"/>
            <a:r>
              <a:rPr lang="en-US" sz="1200" kern="1200" dirty="0" smtClean="0">
                <a:solidFill>
                  <a:schemeClr val="tx1"/>
                </a:solidFill>
                <a:latin typeface="+mn-lt"/>
                <a:ea typeface="+mn-ea"/>
                <a:cs typeface="+mn-cs"/>
              </a:rPr>
              <a:t>A. albimanus</a:t>
            </a:r>
          </a:p>
          <a:p>
            <a:pPr rtl="0"/>
            <a:r>
              <a:rPr lang="en-US" sz="1200" kern="1200" dirty="0" smtClean="0">
                <a:solidFill>
                  <a:schemeClr val="tx1"/>
                </a:solidFill>
                <a:latin typeface="+mn-lt"/>
                <a:ea typeface="+mn-ea"/>
                <a:cs typeface="+mn-cs"/>
              </a:rPr>
              <a:t>and another natural vector of human malaria,</a:t>
            </a:r>
          </a:p>
          <a:p>
            <a:pPr rtl="0"/>
            <a:r>
              <a:rPr lang="en-US" sz="1200" kern="1200" dirty="0" smtClean="0">
                <a:solidFill>
                  <a:schemeClr val="tx1"/>
                </a:solidFill>
                <a:latin typeface="+mn-lt"/>
                <a:ea typeface="+mn-ea"/>
                <a:cs typeface="+mn-cs"/>
              </a:rPr>
              <a:t>Anopheles </a:t>
            </a:r>
            <a:r>
              <a:rPr lang="en-US" sz="1200" kern="1200" dirty="0" err="1" smtClean="0">
                <a:solidFill>
                  <a:schemeClr val="tx1"/>
                </a:solidFill>
                <a:latin typeface="+mn-lt"/>
                <a:ea typeface="+mn-ea"/>
                <a:cs typeface="+mn-cs"/>
              </a:rPr>
              <a:t>stephensi</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a:t>
            </a:r>
          </a:p>
          <a:p>
            <a:pPr rtl="0"/>
            <a:r>
              <a:rPr lang="en-US" sz="1200" kern="1200" dirty="0" smtClean="0">
                <a:solidFill>
                  <a:schemeClr val="tx1"/>
                </a:solidFill>
                <a:latin typeface="+mn-lt"/>
                <a:ea typeface="+mn-ea"/>
                <a:cs typeface="+mn-cs"/>
              </a:rPr>
              <a:t>Plasmodium </a:t>
            </a:r>
            <a:r>
              <a:rPr lang="en-US" sz="1200" kern="1200" dirty="0" err="1" smtClean="0">
                <a:solidFill>
                  <a:schemeClr val="tx1"/>
                </a:solidFill>
                <a:latin typeface="+mn-lt"/>
                <a:ea typeface="+mn-ea"/>
                <a:cs typeface="+mn-cs"/>
              </a:rPr>
              <a:t>falciparum</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gametocytes grown in vitro were simultaneously fed to both mosquito species</a:t>
            </a:r>
          </a:p>
          <a:p>
            <a:pPr rtl="0"/>
            <a:r>
              <a:rPr lang="en-US" sz="1200" kern="1200" dirty="0" smtClean="0">
                <a:solidFill>
                  <a:schemeClr val="tx1"/>
                </a:solidFill>
                <a:latin typeface="+mn-lt"/>
                <a:ea typeface="+mn-ea"/>
                <a:cs typeface="+mn-cs"/>
              </a:rPr>
              <a:t>and the progress of malaria infection compared. In 22 independent paired experimental feeds, no mature</a:t>
            </a:r>
          </a:p>
          <a:p>
            <a:pPr rtl="0"/>
            <a:r>
              <a:rPr lang="en-US" sz="1200" kern="1200" dirty="0" err="1" smtClean="0">
                <a:solidFill>
                  <a:schemeClr val="tx1"/>
                </a:solidFill>
                <a:latin typeface="+mn-lt"/>
                <a:ea typeface="+mn-ea"/>
                <a:cs typeface="+mn-cs"/>
              </a:rPr>
              <a:t>oocysts</a:t>
            </a:r>
            <a:r>
              <a:rPr lang="en-US" sz="1200" kern="1200" dirty="0" smtClean="0">
                <a:solidFill>
                  <a:schemeClr val="tx1"/>
                </a:solidFill>
                <a:latin typeface="+mn-lt"/>
                <a:ea typeface="+mn-ea"/>
                <a:cs typeface="+mn-cs"/>
              </a:rPr>
              <a:t> were observed on the </a:t>
            </a:r>
            <a:r>
              <a:rPr lang="en-US" sz="1200" kern="1200" dirty="0" err="1" smtClean="0">
                <a:solidFill>
                  <a:schemeClr val="tx1"/>
                </a:solidFill>
                <a:latin typeface="+mn-lt"/>
                <a:ea typeface="+mn-ea"/>
                <a:cs typeface="+mn-cs"/>
              </a:rPr>
              <a:t>midguts</a:t>
            </a:r>
            <a:r>
              <a:rPr lang="en-US" sz="1200" kern="1200" dirty="0" smtClean="0">
                <a:solidFill>
                  <a:schemeClr val="tx1"/>
                </a:solidFill>
                <a:latin typeface="+mn-lt"/>
                <a:ea typeface="+mn-ea"/>
                <a:cs typeface="+mn-cs"/>
              </a:rPr>
              <a:t> of</a:t>
            </a:r>
          </a:p>
          <a:p>
            <a:pPr rtl="0"/>
            <a:r>
              <a:rPr lang="en-US" sz="1200" kern="1200" dirty="0" smtClean="0">
                <a:solidFill>
                  <a:schemeClr val="tx1"/>
                </a:solidFill>
                <a:latin typeface="+mn-lt"/>
                <a:ea typeface="+mn-ea"/>
                <a:cs typeface="+mn-cs"/>
              </a:rPr>
              <a:t>A. albimanus</a:t>
            </a:r>
          </a:p>
          <a:p>
            <a:pPr rtl="0"/>
            <a:r>
              <a:rPr lang="en-US" sz="1200" kern="1200" dirty="0" smtClean="0">
                <a:solidFill>
                  <a:schemeClr val="tx1"/>
                </a:solidFill>
                <a:latin typeface="+mn-lt"/>
                <a:ea typeface="+mn-ea"/>
                <a:cs typeface="+mn-cs"/>
              </a:rPr>
              <a:t>10 days after </a:t>
            </a:r>
            <a:r>
              <a:rPr lang="en-US" sz="1200" kern="1200" dirty="0" err="1" smtClean="0">
                <a:solidFill>
                  <a:schemeClr val="tx1"/>
                </a:solidFill>
                <a:latin typeface="+mn-lt"/>
                <a:ea typeface="+mn-ea"/>
                <a:cs typeface="+mn-cs"/>
              </a:rPr>
              <a:t>bloodfeeding</a:t>
            </a:r>
            <a:r>
              <a:rPr lang="en-US" sz="1200" kern="1200" dirty="0" smtClean="0">
                <a:solidFill>
                  <a:schemeClr val="tx1"/>
                </a:solidFill>
                <a:latin typeface="+mn-lt"/>
                <a:ea typeface="+mn-ea"/>
                <a:cs typeface="+mn-cs"/>
              </a:rPr>
              <a:t>. In contrast, high levels</a:t>
            </a:r>
          </a:p>
          <a:p>
            <a:pPr rtl="0"/>
            <a:r>
              <a:rPr lang="en-US" sz="1200" kern="1200" dirty="0" smtClean="0">
                <a:solidFill>
                  <a:schemeClr val="tx1"/>
                </a:solidFill>
                <a:latin typeface="+mn-lt"/>
                <a:ea typeface="+mn-ea"/>
                <a:cs typeface="+mn-cs"/>
              </a:rPr>
              <a:t>of </a:t>
            </a:r>
            <a:r>
              <a:rPr lang="en-US" sz="1200" kern="1200" dirty="0" err="1" smtClean="0">
                <a:solidFill>
                  <a:schemeClr val="tx1"/>
                </a:solidFill>
                <a:latin typeface="+mn-lt"/>
                <a:ea typeface="+mn-ea"/>
                <a:cs typeface="+mn-cs"/>
              </a:rPr>
              <a:t>oocyst</a:t>
            </a:r>
            <a:r>
              <a:rPr lang="en-US" sz="1200" kern="1200" dirty="0" smtClean="0">
                <a:solidFill>
                  <a:schemeClr val="tx1"/>
                </a:solidFill>
                <a:latin typeface="+mn-lt"/>
                <a:ea typeface="+mn-ea"/>
                <a:cs typeface="+mn-cs"/>
              </a:rPr>
              <a:t> infection were found on the </a:t>
            </a:r>
            <a:r>
              <a:rPr lang="en-US" sz="1200" kern="1200" dirty="0" err="1" smtClean="0">
                <a:solidFill>
                  <a:schemeClr val="tx1"/>
                </a:solidFill>
                <a:latin typeface="+mn-lt"/>
                <a:ea typeface="+mn-ea"/>
                <a:cs typeface="+mn-cs"/>
              </a:rPr>
              <a:t>midguts</a:t>
            </a:r>
            <a:r>
              <a:rPr lang="en-US" sz="1200" kern="1200" dirty="0" smtClean="0">
                <a:solidFill>
                  <a:schemeClr val="tx1"/>
                </a:solidFill>
                <a:latin typeface="+mn-lt"/>
                <a:ea typeface="+mn-ea"/>
                <a:cs typeface="+mn-cs"/>
              </a:rPr>
              <a:t> of simultaneously fed</a:t>
            </a:r>
          </a:p>
          <a:p>
            <a:pPr rtl="0"/>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stephensi</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 Direct </a:t>
            </a:r>
            <a:r>
              <a:rPr lang="en-US" sz="1200" kern="1200" dirty="0" err="1" smtClean="0">
                <a:solidFill>
                  <a:schemeClr val="tx1"/>
                </a:solidFill>
                <a:latin typeface="+mn-lt"/>
                <a:ea typeface="+mn-ea"/>
                <a:cs typeface="+mn-cs"/>
              </a:rPr>
              <a:t>immunofluores</a:t>
            </a:r>
            <a:r>
              <a:rPr lang="en-US" sz="1200" kern="1200" dirty="0" smtClean="0">
                <a:solidFill>
                  <a:schemeClr val="tx1"/>
                </a:solidFill>
                <a:latin typeface="+mn-lt"/>
                <a:ea typeface="+mn-ea"/>
                <a:cs typeface="+mn-cs"/>
              </a:rPr>
              <a:t>-</a:t>
            </a:r>
          </a:p>
          <a:p>
            <a:pPr rtl="0"/>
            <a:r>
              <a:rPr lang="en-US" sz="1200" kern="1200" dirty="0" err="1" smtClean="0">
                <a:solidFill>
                  <a:schemeClr val="tx1"/>
                </a:solidFill>
                <a:latin typeface="+mn-lt"/>
                <a:ea typeface="+mn-ea"/>
                <a:cs typeface="+mn-cs"/>
              </a:rPr>
              <a:t>cence</a:t>
            </a:r>
            <a:r>
              <a:rPr lang="en-US" sz="1200" kern="1200" dirty="0" smtClean="0">
                <a:solidFill>
                  <a:schemeClr val="tx1"/>
                </a:solidFill>
                <a:latin typeface="+mn-lt"/>
                <a:ea typeface="+mn-ea"/>
                <a:cs typeface="+mn-cs"/>
              </a:rPr>
              <a:t> microscopy and light </a:t>
            </a:r>
            <a:r>
              <a:rPr lang="en-US" sz="1200" kern="1200" dirty="0" err="1" smtClean="0">
                <a:solidFill>
                  <a:schemeClr val="tx1"/>
                </a:solidFill>
                <a:latin typeface="+mn-lt"/>
                <a:ea typeface="+mn-ea"/>
                <a:cs typeface="+mn-cs"/>
              </a:rPr>
              <a:t>microscopical</a:t>
            </a:r>
            <a:r>
              <a:rPr lang="en-US" sz="1200" kern="1200" dirty="0" smtClean="0">
                <a:solidFill>
                  <a:schemeClr val="tx1"/>
                </a:solidFill>
                <a:latin typeface="+mn-lt"/>
                <a:ea typeface="+mn-ea"/>
                <a:cs typeface="+mn-cs"/>
              </a:rPr>
              <a:t> examination of </a:t>
            </a:r>
            <a:r>
              <a:rPr lang="en-US" sz="1200" kern="1200" dirty="0" err="1" smtClean="0">
                <a:solidFill>
                  <a:schemeClr val="tx1"/>
                </a:solidFill>
                <a:latin typeface="+mn-lt"/>
                <a:ea typeface="+mn-ea"/>
                <a:cs typeface="+mn-cs"/>
              </a:rPr>
              <a:t>Giemsa</a:t>
            </a:r>
            <a:r>
              <a:rPr lang="en-US" sz="1200" kern="1200" dirty="0" smtClean="0">
                <a:solidFill>
                  <a:schemeClr val="tx1"/>
                </a:solidFill>
                <a:latin typeface="+mn-lt"/>
                <a:ea typeface="+mn-ea"/>
                <a:cs typeface="+mn-cs"/>
              </a:rPr>
              <a:t>-stained histological sections were used</a:t>
            </a:r>
          </a:p>
          <a:p>
            <a:pPr rtl="0"/>
            <a:r>
              <a:rPr lang="en-US" sz="1200" kern="1200" dirty="0" smtClean="0">
                <a:solidFill>
                  <a:schemeClr val="tx1"/>
                </a:solidFill>
                <a:latin typeface="+mn-lt"/>
                <a:ea typeface="+mn-ea"/>
                <a:cs typeface="+mn-cs"/>
              </a:rPr>
              <a:t>to identify when the</a:t>
            </a:r>
          </a:p>
          <a:p>
            <a:pPr rtl="0"/>
            <a:r>
              <a:rPr lang="en-US" sz="1200" kern="1200" dirty="0" smtClean="0">
                <a:solidFill>
                  <a:schemeClr val="tx1"/>
                </a:solidFill>
                <a:latin typeface="+mn-lt"/>
                <a:ea typeface="+mn-ea"/>
                <a:cs typeface="+mn-cs"/>
              </a:rPr>
              <a:t>P. </a:t>
            </a:r>
            <a:r>
              <a:rPr lang="en-US" sz="1200" kern="1200" dirty="0" err="1" smtClean="0">
                <a:solidFill>
                  <a:schemeClr val="tx1"/>
                </a:solidFill>
                <a:latin typeface="+mn-lt"/>
                <a:ea typeface="+mn-ea"/>
                <a:cs typeface="+mn-cs"/>
              </a:rPr>
              <a:t>falciparum</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clone 3D7A failed to establish mature </a:t>
            </a:r>
            <a:r>
              <a:rPr lang="en-US" sz="1200" kern="1200" dirty="0" err="1" smtClean="0">
                <a:solidFill>
                  <a:schemeClr val="tx1"/>
                </a:solidFill>
                <a:latin typeface="+mn-lt"/>
                <a:ea typeface="+mn-ea"/>
                <a:cs typeface="+mn-cs"/>
              </a:rPr>
              <a:t>oocyst</a:t>
            </a:r>
            <a:r>
              <a:rPr lang="en-US" sz="1200" kern="1200" dirty="0" smtClean="0">
                <a:solidFill>
                  <a:schemeClr val="tx1"/>
                </a:solidFill>
                <a:latin typeface="+mn-lt"/>
                <a:ea typeface="+mn-ea"/>
                <a:cs typeface="+mn-cs"/>
              </a:rPr>
              <a:t> infections in</a:t>
            </a:r>
          </a:p>
          <a:p>
            <a:pPr rtl="0"/>
            <a:r>
              <a:rPr lang="en-US" sz="1200" kern="1200" dirty="0" smtClean="0">
                <a:solidFill>
                  <a:schemeClr val="tx1"/>
                </a:solidFill>
                <a:latin typeface="+mn-lt"/>
                <a:ea typeface="+mn-ea"/>
                <a:cs typeface="+mn-cs"/>
              </a:rPr>
              <a:t>A. albimanus</a:t>
            </a:r>
          </a:p>
          <a:p>
            <a:pPr rtl="0"/>
            <a:r>
              <a:rPr lang="en-US" sz="1200" kern="1200" dirty="0" smtClean="0">
                <a:solidFill>
                  <a:schemeClr val="tx1"/>
                </a:solidFill>
                <a:latin typeface="+mn-lt"/>
                <a:ea typeface="+mn-ea"/>
                <a:cs typeface="+mn-cs"/>
              </a:rPr>
              <a:t>.</a:t>
            </a:r>
          </a:p>
          <a:p>
            <a:pPr rtl="0"/>
            <a:r>
              <a:rPr lang="en-US" sz="1200" kern="1200" dirty="0" smtClean="0">
                <a:solidFill>
                  <a:schemeClr val="tx1"/>
                </a:solidFill>
                <a:latin typeface="+mn-lt"/>
                <a:ea typeface="+mn-ea"/>
                <a:cs typeface="+mn-cs"/>
              </a:rPr>
              <a:t>Similar densities of </a:t>
            </a:r>
            <a:r>
              <a:rPr lang="en-US" sz="1200" kern="1200" dirty="0" err="1" smtClean="0">
                <a:solidFill>
                  <a:schemeClr val="tx1"/>
                </a:solidFill>
                <a:latin typeface="+mn-lt"/>
                <a:ea typeface="+mn-ea"/>
                <a:cs typeface="+mn-cs"/>
              </a:rPr>
              <a:t>macrogametes</a:t>
            </a:r>
            <a:r>
              <a:rPr lang="en-US" sz="1200" kern="1200" dirty="0" smtClean="0">
                <a:solidFill>
                  <a:schemeClr val="tx1"/>
                </a:solidFill>
                <a:latin typeface="+mn-lt"/>
                <a:ea typeface="+mn-ea"/>
                <a:cs typeface="+mn-cs"/>
              </a:rPr>
              <a:t>/zygotes, and immature retort-form and mature </a:t>
            </a:r>
            <a:r>
              <a:rPr lang="en-US" sz="1200" kern="1200" dirty="0" err="1" smtClean="0">
                <a:solidFill>
                  <a:schemeClr val="tx1"/>
                </a:solidFill>
                <a:latin typeface="+mn-lt"/>
                <a:ea typeface="+mn-ea"/>
                <a:cs typeface="+mn-cs"/>
              </a:rPr>
              <a:t>ookinetes</a:t>
            </a:r>
            <a:r>
              <a:rPr lang="en-US" sz="1200" kern="1200" dirty="0" smtClean="0">
                <a:solidFill>
                  <a:schemeClr val="tx1"/>
                </a:solidFill>
                <a:latin typeface="+mn-lt"/>
                <a:ea typeface="+mn-ea"/>
                <a:cs typeface="+mn-cs"/>
              </a:rPr>
              <a:t> were found</a:t>
            </a:r>
          </a:p>
          <a:p>
            <a:pPr rtl="0"/>
            <a:r>
              <a:rPr lang="en-US" sz="1200" kern="1200" dirty="0" smtClean="0">
                <a:solidFill>
                  <a:schemeClr val="tx1"/>
                </a:solidFill>
                <a:latin typeface="+mn-lt"/>
                <a:ea typeface="+mn-ea"/>
                <a:cs typeface="+mn-cs"/>
              </a:rPr>
              <a:t>within the </a:t>
            </a:r>
            <a:r>
              <a:rPr lang="en-US" sz="1200" kern="1200" dirty="0" err="1" smtClean="0">
                <a:solidFill>
                  <a:schemeClr val="tx1"/>
                </a:solidFill>
                <a:latin typeface="+mn-lt"/>
                <a:ea typeface="+mn-ea"/>
                <a:cs typeface="+mn-cs"/>
              </a:rPr>
              <a:t>bloodmeals</a:t>
            </a:r>
            <a:r>
              <a:rPr lang="en-US" sz="1200" kern="1200" dirty="0" smtClean="0">
                <a:solidFill>
                  <a:schemeClr val="tx1"/>
                </a:solidFill>
                <a:latin typeface="+mn-lt"/>
                <a:ea typeface="+mn-ea"/>
                <a:cs typeface="+mn-cs"/>
              </a:rPr>
              <a:t> of both mosquito species. However, in</a:t>
            </a:r>
          </a:p>
          <a:p>
            <a:pPr rtl="0"/>
            <a:r>
              <a:rPr lang="en-US" sz="1200" kern="1200" dirty="0" smtClean="0">
                <a:solidFill>
                  <a:schemeClr val="tx1"/>
                </a:solidFill>
                <a:latin typeface="+mn-lt"/>
                <a:ea typeface="+mn-ea"/>
                <a:cs typeface="+mn-cs"/>
              </a:rPr>
              <a:t>A. albimanus</a:t>
            </a:r>
          </a:p>
          <a:p>
            <a:pPr rtl="0"/>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ookinetes</a:t>
            </a:r>
            <a:r>
              <a:rPr lang="en-US" sz="1200" kern="1200" dirty="0" smtClean="0">
                <a:solidFill>
                  <a:schemeClr val="tx1"/>
                </a:solidFill>
                <a:latin typeface="+mn-lt"/>
                <a:ea typeface="+mn-ea"/>
                <a:cs typeface="+mn-cs"/>
              </a:rPr>
              <a:t> were seldom</a:t>
            </a:r>
          </a:p>
          <a:p>
            <a:pPr rtl="0"/>
            <a:r>
              <a:rPr lang="en-US" sz="1200" kern="1200" dirty="0" smtClean="0">
                <a:solidFill>
                  <a:schemeClr val="tx1"/>
                </a:solidFill>
                <a:latin typeface="+mn-lt"/>
                <a:ea typeface="+mn-ea"/>
                <a:cs typeface="+mn-cs"/>
              </a:rPr>
              <a:t>associated with the </a:t>
            </a:r>
            <a:r>
              <a:rPr lang="en-US" sz="1200" kern="1200" dirty="0" err="1" smtClean="0">
                <a:solidFill>
                  <a:schemeClr val="tx1"/>
                </a:solidFill>
                <a:latin typeface="+mn-lt"/>
                <a:ea typeface="+mn-ea"/>
                <a:cs typeface="+mn-cs"/>
              </a:rPr>
              <a:t>peritrophic</a:t>
            </a:r>
            <a:r>
              <a:rPr lang="en-US" sz="1200" kern="1200" dirty="0" smtClean="0">
                <a:solidFill>
                  <a:schemeClr val="tx1"/>
                </a:solidFill>
                <a:latin typeface="+mn-lt"/>
                <a:ea typeface="+mn-ea"/>
                <a:cs typeface="+mn-cs"/>
              </a:rPr>
              <a:t> matrix, and were neither observed in the </a:t>
            </a:r>
            <a:r>
              <a:rPr lang="en-US" sz="1200" kern="1200" dirty="0" err="1" smtClean="0">
                <a:solidFill>
                  <a:schemeClr val="tx1"/>
                </a:solidFill>
                <a:latin typeface="+mn-lt"/>
                <a:ea typeface="+mn-ea"/>
                <a:cs typeface="+mn-cs"/>
              </a:rPr>
              <a:t>ectoperitrophic</a:t>
            </a:r>
            <a:r>
              <a:rPr lang="en-US" sz="1200" kern="1200" dirty="0" smtClean="0">
                <a:solidFill>
                  <a:schemeClr val="tx1"/>
                </a:solidFill>
                <a:latin typeface="+mn-lt"/>
                <a:ea typeface="+mn-ea"/>
                <a:cs typeface="+mn-cs"/>
              </a:rPr>
              <a:t> space nor the</a:t>
            </a:r>
          </a:p>
          <a:p>
            <a:pPr rtl="0"/>
            <a:r>
              <a:rPr lang="en-US" sz="1200" kern="1200" dirty="0" err="1" smtClean="0">
                <a:solidFill>
                  <a:schemeClr val="tx1"/>
                </a:solidFill>
                <a:latin typeface="+mn-lt"/>
                <a:ea typeface="+mn-ea"/>
                <a:cs typeface="+mn-cs"/>
              </a:rPr>
              <a:t>midgut</a:t>
            </a:r>
            <a:r>
              <a:rPr lang="en-US" sz="1200" kern="1200" dirty="0" smtClean="0">
                <a:solidFill>
                  <a:schemeClr val="tx1"/>
                </a:solidFill>
                <a:latin typeface="+mn-lt"/>
                <a:ea typeface="+mn-ea"/>
                <a:cs typeface="+mn-cs"/>
              </a:rPr>
              <a:t> epithelium. In contrast, </a:t>
            </a:r>
            <a:r>
              <a:rPr lang="en-US" sz="1200" kern="1200" dirty="0" err="1" smtClean="0">
                <a:solidFill>
                  <a:schemeClr val="tx1"/>
                </a:solidFill>
                <a:latin typeface="+mn-lt"/>
                <a:ea typeface="+mn-ea"/>
                <a:cs typeface="+mn-cs"/>
              </a:rPr>
              <a:t>ookinetes</a:t>
            </a:r>
            <a:r>
              <a:rPr lang="en-US" sz="1200" kern="1200" dirty="0" smtClean="0">
                <a:solidFill>
                  <a:schemeClr val="tx1"/>
                </a:solidFill>
                <a:latin typeface="+mn-lt"/>
                <a:ea typeface="+mn-ea"/>
                <a:cs typeface="+mn-cs"/>
              </a:rPr>
              <a:t> were frequently observed in these </a:t>
            </a:r>
            <a:r>
              <a:rPr lang="en-US" sz="1200" kern="1200" dirty="0" err="1" smtClean="0">
                <a:solidFill>
                  <a:schemeClr val="tx1"/>
                </a:solidFill>
                <a:latin typeface="+mn-lt"/>
                <a:ea typeface="+mn-ea"/>
                <a:cs typeface="+mn-cs"/>
              </a:rPr>
              <a:t>midgut</a:t>
            </a:r>
            <a:r>
              <a:rPr lang="en-US" sz="1200" kern="1200" dirty="0" smtClean="0">
                <a:solidFill>
                  <a:schemeClr val="tx1"/>
                </a:solidFill>
                <a:latin typeface="+mn-lt"/>
                <a:ea typeface="+mn-ea"/>
                <a:cs typeface="+mn-cs"/>
              </a:rPr>
              <a:t> compartments in</a:t>
            </a:r>
          </a:p>
          <a:p>
            <a:pPr rtl="0"/>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stephensi</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 Additionally, young </a:t>
            </a:r>
            <a:r>
              <a:rPr lang="en-US" sz="1200" kern="1200" dirty="0" err="1" smtClean="0">
                <a:solidFill>
                  <a:schemeClr val="tx1"/>
                </a:solidFill>
                <a:latin typeface="+mn-lt"/>
                <a:ea typeface="+mn-ea"/>
                <a:cs typeface="+mn-cs"/>
              </a:rPr>
              <a:t>oocysts</a:t>
            </a:r>
            <a:r>
              <a:rPr lang="en-US" sz="1200" kern="1200" dirty="0" smtClean="0">
                <a:solidFill>
                  <a:schemeClr val="tx1"/>
                </a:solidFill>
                <a:latin typeface="+mn-lt"/>
                <a:ea typeface="+mn-ea"/>
                <a:cs typeface="+mn-cs"/>
              </a:rPr>
              <a:t> were observed on the </a:t>
            </a:r>
            <a:r>
              <a:rPr lang="en-US" sz="1200" kern="1200" dirty="0" err="1" smtClean="0">
                <a:solidFill>
                  <a:schemeClr val="tx1"/>
                </a:solidFill>
                <a:latin typeface="+mn-lt"/>
                <a:ea typeface="+mn-ea"/>
                <a:cs typeface="+mn-cs"/>
              </a:rPr>
              <a:t>midguts</a:t>
            </a:r>
            <a:r>
              <a:rPr lang="en-US" sz="1200" kern="1200" dirty="0" smtClean="0">
                <a:solidFill>
                  <a:schemeClr val="tx1"/>
                </a:solidFill>
                <a:latin typeface="+mn-lt"/>
                <a:ea typeface="+mn-ea"/>
                <a:cs typeface="+mn-cs"/>
              </a:rPr>
              <a:t> of</a:t>
            </a:r>
          </a:p>
          <a:p>
            <a:pPr rtl="0"/>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stephensi</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but not</a:t>
            </a:r>
          </a:p>
          <a:p>
            <a:pPr rtl="0"/>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albim</a:t>
            </a:r>
            <a:r>
              <a:rPr lang="en-US" sz="1200" kern="1200" dirty="0" smtClean="0">
                <a:solidFill>
                  <a:schemeClr val="tx1"/>
                </a:solidFill>
                <a:latin typeface="+mn-lt"/>
                <a:ea typeface="+mn-ea"/>
                <a:cs typeface="+mn-cs"/>
              </a:rPr>
              <a:t>-</a:t>
            </a:r>
          </a:p>
          <a:p>
            <a:pPr rtl="0"/>
            <a:r>
              <a:rPr lang="en-US" sz="1200" kern="1200" dirty="0" smtClean="0">
                <a:solidFill>
                  <a:schemeClr val="tx1"/>
                </a:solidFill>
                <a:latin typeface="+mn-lt"/>
                <a:ea typeface="+mn-ea"/>
                <a:cs typeface="+mn-cs"/>
              </a:rPr>
              <a:t>anus</a:t>
            </a:r>
          </a:p>
          <a:p>
            <a:pPr rtl="0"/>
            <a:r>
              <a:rPr lang="en-US" sz="1200" kern="1200" dirty="0" smtClean="0">
                <a:solidFill>
                  <a:schemeClr val="tx1"/>
                </a:solidFill>
                <a:latin typeface="+mn-lt"/>
                <a:ea typeface="+mn-ea"/>
                <a:cs typeface="+mn-cs"/>
              </a:rPr>
              <a:t>2 days after </a:t>
            </a:r>
            <a:r>
              <a:rPr lang="en-US" sz="1200" kern="1200" dirty="0" err="1" smtClean="0">
                <a:solidFill>
                  <a:schemeClr val="tx1"/>
                </a:solidFill>
                <a:latin typeface="+mn-lt"/>
                <a:ea typeface="+mn-ea"/>
                <a:cs typeface="+mn-cs"/>
              </a:rPr>
              <a:t>bloodfeeding</a:t>
            </a:r>
            <a:r>
              <a:rPr lang="en-US" sz="1200" kern="1200" dirty="0" smtClean="0">
                <a:solidFill>
                  <a:schemeClr val="tx1"/>
                </a:solidFill>
                <a:latin typeface="+mn-lt"/>
                <a:ea typeface="+mn-ea"/>
                <a:cs typeface="+mn-cs"/>
              </a:rPr>
              <a:t>. Vital staining of the immature retort-form and mature </a:t>
            </a:r>
            <a:r>
              <a:rPr lang="en-US" sz="1200" kern="1200" dirty="0" err="1" smtClean="0">
                <a:solidFill>
                  <a:schemeClr val="tx1"/>
                </a:solidFill>
                <a:latin typeface="+mn-lt"/>
                <a:ea typeface="+mn-ea"/>
                <a:cs typeface="+mn-cs"/>
              </a:rPr>
              <a:t>ookinetes</a:t>
            </a:r>
            <a:r>
              <a:rPr lang="en-US" sz="1200" kern="1200" dirty="0" smtClean="0">
                <a:solidFill>
                  <a:schemeClr val="tx1"/>
                </a:solidFill>
                <a:latin typeface="+mn-lt"/>
                <a:ea typeface="+mn-ea"/>
                <a:cs typeface="+mn-cs"/>
              </a:rPr>
              <a:t> found</a:t>
            </a:r>
          </a:p>
          <a:p>
            <a:pPr rtl="0"/>
            <a:r>
              <a:rPr lang="en-US" sz="1200" kern="1200" dirty="0" smtClean="0">
                <a:solidFill>
                  <a:schemeClr val="tx1"/>
                </a:solidFill>
                <a:latin typeface="+mn-lt"/>
                <a:ea typeface="+mn-ea"/>
                <a:cs typeface="+mn-cs"/>
              </a:rPr>
              <a:t>within the luminal </a:t>
            </a:r>
            <a:r>
              <a:rPr lang="en-US" sz="1200" kern="1200" dirty="0" err="1" smtClean="0">
                <a:solidFill>
                  <a:schemeClr val="tx1"/>
                </a:solidFill>
                <a:latin typeface="+mn-lt"/>
                <a:ea typeface="+mn-ea"/>
                <a:cs typeface="+mn-cs"/>
              </a:rPr>
              <a:t>bloodmeal</a:t>
            </a:r>
            <a:r>
              <a:rPr lang="en-US" sz="1200" kern="1200" dirty="0" smtClean="0">
                <a:solidFill>
                  <a:schemeClr val="tx1"/>
                </a:solidFill>
                <a:latin typeface="+mn-lt"/>
                <a:ea typeface="+mn-ea"/>
                <a:cs typeface="+mn-cs"/>
              </a:rPr>
              <a:t>, demonstrated that a significantly greater proportion of these malaria</a:t>
            </a:r>
          </a:p>
          <a:p>
            <a:pPr rtl="0"/>
            <a:r>
              <a:rPr lang="en-US" sz="1200" kern="1200" dirty="0" smtClean="0">
                <a:solidFill>
                  <a:schemeClr val="tx1"/>
                </a:solidFill>
                <a:latin typeface="+mn-lt"/>
                <a:ea typeface="+mn-ea"/>
                <a:cs typeface="+mn-cs"/>
              </a:rPr>
              <a:t>parasite stages were non-viable in</a:t>
            </a:r>
          </a:p>
          <a:p>
            <a:pPr rtl="0"/>
            <a:r>
              <a:rPr lang="en-US" sz="1200" kern="1200" dirty="0" smtClean="0">
                <a:solidFill>
                  <a:schemeClr val="tx1"/>
                </a:solidFill>
                <a:latin typeface="+mn-lt"/>
                <a:ea typeface="+mn-ea"/>
                <a:cs typeface="+mn-cs"/>
              </a:rPr>
              <a:t>A. albimanus</a:t>
            </a:r>
          </a:p>
          <a:p>
            <a:pPr rtl="0"/>
            <a:r>
              <a:rPr lang="en-US" sz="1200" kern="1200" dirty="0" smtClean="0">
                <a:solidFill>
                  <a:schemeClr val="tx1"/>
                </a:solidFill>
                <a:latin typeface="+mn-lt"/>
                <a:ea typeface="+mn-ea"/>
                <a:cs typeface="+mn-cs"/>
              </a:rPr>
              <a:t>compared with</a:t>
            </a:r>
          </a:p>
          <a:p>
            <a:pPr rtl="0"/>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stephensi</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 Overall, our observations</a:t>
            </a:r>
          </a:p>
          <a:p>
            <a:pPr rtl="0"/>
            <a:r>
              <a:rPr lang="en-US" sz="1200" kern="1200" dirty="0" smtClean="0">
                <a:solidFill>
                  <a:schemeClr val="tx1"/>
                </a:solidFill>
                <a:latin typeface="+mn-lt"/>
                <a:ea typeface="+mn-ea"/>
                <a:cs typeface="+mn-cs"/>
              </a:rPr>
              <a:t>indicate that </a:t>
            </a:r>
            <a:r>
              <a:rPr lang="en-US" sz="1200" kern="1200" dirty="0" err="1" smtClean="0">
                <a:solidFill>
                  <a:schemeClr val="tx1"/>
                </a:solidFill>
                <a:latin typeface="+mn-lt"/>
                <a:ea typeface="+mn-ea"/>
                <a:cs typeface="+mn-cs"/>
              </a:rPr>
              <a:t>ookinetes</a:t>
            </a:r>
            <a:r>
              <a:rPr lang="en-US" sz="1200" kern="1200" dirty="0" smtClean="0">
                <a:solidFill>
                  <a:schemeClr val="tx1"/>
                </a:solidFill>
                <a:latin typeface="+mn-lt"/>
                <a:ea typeface="+mn-ea"/>
                <a:cs typeface="+mn-cs"/>
              </a:rPr>
              <a:t> of the</a:t>
            </a:r>
          </a:p>
          <a:p>
            <a:pPr rtl="0"/>
            <a:r>
              <a:rPr lang="en-US" sz="1200" kern="1200" dirty="0" smtClean="0">
                <a:solidFill>
                  <a:schemeClr val="tx1"/>
                </a:solidFill>
                <a:latin typeface="+mn-lt"/>
                <a:ea typeface="+mn-ea"/>
                <a:cs typeface="+mn-cs"/>
              </a:rPr>
              <a:t>P. </a:t>
            </a:r>
            <a:r>
              <a:rPr lang="en-US" sz="1200" kern="1200" dirty="0" err="1" smtClean="0">
                <a:solidFill>
                  <a:schemeClr val="tx1"/>
                </a:solidFill>
                <a:latin typeface="+mn-lt"/>
                <a:ea typeface="+mn-ea"/>
                <a:cs typeface="+mn-cs"/>
              </a:rPr>
              <a:t>falciparum</a:t>
            </a:r>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clone 3D7A are destroyed within the </a:t>
            </a:r>
            <a:r>
              <a:rPr lang="en-US" sz="1200" kern="1200" dirty="0" err="1" smtClean="0">
                <a:solidFill>
                  <a:schemeClr val="tx1"/>
                </a:solidFill>
                <a:latin typeface="+mn-lt"/>
                <a:ea typeface="+mn-ea"/>
                <a:cs typeface="+mn-cs"/>
              </a:rPr>
              <a:t>bloodmeal</a:t>
            </a:r>
            <a:r>
              <a:rPr lang="en-US" sz="1200" kern="1200" dirty="0" smtClean="0">
                <a:solidFill>
                  <a:schemeClr val="tx1"/>
                </a:solidFill>
                <a:latin typeface="+mn-lt"/>
                <a:ea typeface="+mn-ea"/>
                <a:cs typeface="+mn-cs"/>
              </a:rPr>
              <a:t> of</a:t>
            </a:r>
          </a:p>
          <a:p>
            <a:pPr rtl="0"/>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albim</a:t>
            </a:r>
            <a:r>
              <a:rPr lang="en-US" sz="1200" kern="1200" dirty="0" smtClean="0">
                <a:solidFill>
                  <a:schemeClr val="tx1"/>
                </a:solidFill>
                <a:latin typeface="+mn-lt"/>
                <a:ea typeface="+mn-ea"/>
                <a:cs typeface="+mn-cs"/>
              </a:rPr>
              <a:t>-</a:t>
            </a:r>
          </a:p>
          <a:p>
            <a:pPr rtl="0"/>
            <a:r>
              <a:rPr lang="en-US" sz="1200" kern="1200" dirty="0" smtClean="0">
                <a:solidFill>
                  <a:schemeClr val="tx1"/>
                </a:solidFill>
                <a:latin typeface="+mn-lt"/>
                <a:ea typeface="+mn-ea"/>
                <a:cs typeface="+mn-cs"/>
              </a:rPr>
              <a:t>anus</a:t>
            </a:r>
          </a:p>
          <a:p>
            <a:pPr rtl="0"/>
            <a:r>
              <a:rPr lang="en-US" sz="1200" kern="1200" dirty="0" smtClean="0">
                <a:solidFill>
                  <a:schemeClr val="tx1"/>
                </a:solidFill>
                <a:latin typeface="+mn-lt"/>
                <a:ea typeface="+mn-ea"/>
                <a:cs typeface="+mn-cs"/>
              </a:rPr>
              <a:t>and that the </a:t>
            </a:r>
            <a:r>
              <a:rPr lang="en-US" sz="1200" kern="1200" dirty="0" err="1" smtClean="0">
                <a:solidFill>
                  <a:schemeClr val="tx1"/>
                </a:solidFill>
                <a:latin typeface="+mn-lt"/>
                <a:ea typeface="+mn-ea"/>
                <a:cs typeface="+mn-cs"/>
              </a:rPr>
              <a:t>midgut</a:t>
            </a:r>
            <a:r>
              <a:rPr lang="en-US" sz="1200" kern="1200" dirty="0" smtClean="0">
                <a:solidFill>
                  <a:schemeClr val="tx1"/>
                </a:solidFill>
                <a:latin typeface="+mn-lt"/>
                <a:ea typeface="+mn-ea"/>
                <a:cs typeface="+mn-cs"/>
              </a:rPr>
              <a:t> lumen, rather than the </a:t>
            </a:r>
            <a:r>
              <a:rPr lang="en-US" sz="1200" kern="1200" dirty="0" err="1" smtClean="0">
                <a:solidFill>
                  <a:schemeClr val="tx1"/>
                </a:solidFill>
                <a:latin typeface="+mn-lt"/>
                <a:ea typeface="+mn-ea"/>
                <a:cs typeface="+mn-cs"/>
              </a:rPr>
              <a:t>midgut</a:t>
            </a:r>
            <a:r>
              <a:rPr lang="en-US" sz="1200" kern="1200" dirty="0" smtClean="0">
                <a:solidFill>
                  <a:schemeClr val="tx1"/>
                </a:solidFill>
                <a:latin typeface="+mn-lt"/>
                <a:ea typeface="+mn-ea"/>
                <a:cs typeface="+mn-cs"/>
              </a:rPr>
              <a:t> epithelium, is the site of mosquito refractoriness</a:t>
            </a:r>
          </a:p>
          <a:p>
            <a:pPr rtl="0"/>
            <a:r>
              <a:rPr lang="en-US" sz="1200" kern="1200" dirty="0" smtClean="0">
                <a:solidFill>
                  <a:schemeClr val="tx1"/>
                </a:solidFill>
                <a:latin typeface="+mn-lt"/>
                <a:ea typeface="+mn-ea"/>
                <a:cs typeface="+mn-cs"/>
              </a:rPr>
              <a:t>in this particular malaria parasite-mosquito vector combination.</a:t>
            </a:r>
          </a:p>
          <a:p>
            <a:pPr rtl="0"/>
            <a:r>
              <a:rPr lang="en-US" sz="1200" kern="1200" dirty="0" smtClean="0">
                <a:solidFill>
                  <a:schemeClr val="tx1"/>
                </a:solidFill>
                <a:latin typeface="+mn-lt"/>
                <a:ea typeface="+mn-ea"/>
                <a:cs typeface="+mn-cs"/>
              </a:rPr>
              <a:t>2012 Australian Society for </a:t>
            </a:r>
            <a:r>
              <a:rPr lang="en-US" sz="1200" kern="1200" dirty="0" err="1" smtClean="0">
                <a:solidFill>
                  <a:schemeClr val="tx1"/>
                </a:solidFill>
                <a:latin typeface="+mn-lt"/>
                <a:ea typeface="+mn-ea"/>
                <a:cs typeface="+mn-cs"/>
              </a:rPr>
              <a:t>Parasitology</a:t>
            </a:r>
            <a:r>
              <a:rPr lang="en-US" sz="1200" kern="1200" dirty="0" smtClean="0">
                <a:solidFill>
                  <a:schemeClr val="tx1"/>
                </a:solidFill>
                <a:latin typeface="+mn-lt"/>
                <a:ea typeface="+mn-ea"/>
                <a:cs typeface="+mn-cs"/>
              </a:rPr>
              <a:t> Inc. Published by Elsevier Ltd. All rights reserved</a:t>
            </a:r>
          </a:p>
          <a:p>
            <a:endParaRPr lang="es-GT" dirty="0"/>
          </a:p>
        </p:txBody>
      </p:sp>
      <p:sp>
        <p:nvSpPr>
          <p:cNvPr id="4" name="3 Marcador de número de diapositiva"/>
          <p:cNvSpPr>
            <a:spLocks noGrp="1"/>
          </p:cNvSpPr>
          <p:nvPr>
            <p:ph type="sldNum" sz="quarter" idx="10"/>
          </p:nvPr>
        </p:nvSpPr>
        <p:spPr/>
        <p:txBody>
          <a:bodyPr/>
          <a:lstStyle/>
          <a:p>
            <a:fld id="{C157CFB8-13DF-4646-BD24-A4B8315B1479}" type="slidenum">
              <a:rPr lang="es-GT" smtClean="0"/>
              <a:pPr/>
              <a:t>28</a:t>
            </a:fld>
            <a:endParaRPr lang="es-GT"/>
          </a:p>
        </p:txBody>
      </p:sp>
      <p:sp>
        <p:nvSpPr>
          <p:cNvPr id="5" name="4 Marcador de pie de página"/>
          <p:cNvSpPr>
            <a:spLocks noGrp="1"/>
          </p:cNvSpPr>
          <p:nvPr>
            <p:ph type="ftr" sz="quarter" idx="11"/>
          </p:nvPr>
        </p:nvSpPr>
        <p:spPr/>
        <p:txBody>
          <a:bodyPr/>
          <a:lstStyle/>
          <a:p>
            <a:endParaRPr lang="es-G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Overall biting activity patterns of </a:t>
            </a:r>
            <a:r>
              <a:rPr lang="en-US" i="1" dirty="0" smtClean="0"/>
              <a:t>An. </a:t>
            </a:r>
            <a:r>
              <a:rPr lang="en-US" i="1" dirty="0" err="1" smtClean="0"/>
              <a:t>darlingi</a:t>
            </a:r>
            <a:r>
              <a:rPr lang="en-US" dirty="0" smtClean="0"/>
              <a:t> in the study is similar to the results reported for the state of Amazonas, Brazil,</a:t>
            </a:r>
            <a:r>
              <a:rPr lang="en-US" baseline="30000" dirty="0" smtClean="0"/>
              <a:t>6</a:t>
            </a:r>
            <a:r>
              <a:rPr lang="en-US" dirty="0" smtClean="0"/>
              <a:t> French Guiana,</a:t>
            </a:r>
            <a:r>
              <a:rPr lang="en-US" baseline="30000" dirty="0" smtClean="0"/>
              <a:t>9</a:t>
            </a:r>
            <a:r>
              <a:rPr lang="en-US" dirty="0" smtClean="0"/>
              <a:t> Colombia,</a:t>
            </a:r>
            <a:r>
              <a:rPr lang="en-US" u="sng" dirty="0" smtClean="0"/>
              <a:t>** Suriname,</a:t>
            </a:r>
            <a:r>
              <a:rPr lang="en-US" u="sng" baseline="30000" dirty="0" smtClean="0"/>
              <a:t>7</a:t>
            </a:r>
            <a:r>
              <a:rPr lang="en-US" u="sng" dirty="0" smtClean="0"/>
              <a:t> and Venezuela.***</a:t>
            </a:r>
          </a:p>
          <a:p>
            <a:r>
              <a:rPr lang="en-US" u="sng" dirty="0" smtClean="0"/>
              <a:t>Although these regions are located in the northern part of the continent, it does not imply a geographical determination of biting activity patterns. For instance, in the state of </a:t>
            </a:r>
            <a:r>
              <a:rPr lang="en-US" u="sng" dirty="0" err="1" smtClean="0"/>
              <a:t>Rondônia</a:t>
            </a:r>
            <a:r>
              <a:rPr lang="en-US" u="sng" dirty="0" smtClean="0"/>
              <a:t>, Brazil</a:t>
            </a:r>
            <a:r>
              <a:rPr lang="en-US" u="sng" baseline="30000" dirty="0" smtClean="0"/>
              <a:t>8</a:t>
            </a:r>
            <a:r>
              <a:rPr lang="en-US" u="sng" dirty="0" smtClean="0"/>
              <a:t>, occasionally this species has shown very little crepuscular activity, and in several localities in the northern state of </a:t>
            </a:r>
            <a:r>
              <a:rPr lang="en-US" u="sng" dirty="0" err="1" smtClean="0"/>
              <a:t>Pará</a:t>
            </a:r>
            <a:r>
              <a:rPr lang="en-US" u="sng" dirty="0" smtClean="0"/>
              <a:t>, Brazil</a:t>
            </a:r>
            <a:r>
              <a:rPr lang="en-US" u="sng" baseline="30000" dirty="0" smtClean="0"/>
              <a:t>14,15</a:t>
            </a:r>
            <a:r>
              <a:rPr lang="en-US" u="sng" dirty="0" smtClean="0"/>
              <a:t>¾ relatively close to the study area ¾, this species has shown pronounced crepuscular biting activity</a:t>
            </a:r>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31</a:t>
            </a:fld>
            <a:endParaRPr lang="es-GT"/>
          </a:p>
        </p:txBody>
      </p:sp>
    </p:spTree>
    <p:extLst>
      <p:ext uri="{BB962C8B-B14F-4D97-AF65-F5344CB8AC3E}">
        <p14:creationId xmlns:p14="http://schemas.microsoft.com/office/powerpoint/2010/main" val="1914469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058" tIns="41029" rIns="82058" bIns="41029" anchor="ctr"/>
          <a:lstStyle/>
          <a:p>
            <a:endParaRPr lang="es-ES"/>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lnSpc>
                <a:spcPct val="93000"/>
              </a:lnSpc>
              <a:spcBef>
                <a:spcPct val="0"/>
              </a:spcBef>
              <a:buSzPct val="45000"/>
              <a:buFont typeface="Wingdings" charset="0"/>
              <a:buNone/>
            </a:pPr>
            <a:r>
              <a:rPr lang="en-GB">
                <a:latin typeface="Arial" charset="0"/>
                <a:cs typeface="msgothic" charset="0"/>
              </a:rPr>
              <a:t>Hourly biting activity of </a:t>
            </a:r>
            <a:r>
              <a:rPr lang="en-GB" i="1">
                <a:latin typeface="Arial" charset="0"/>
                <a:cs typeface="msgothic" charset="0"/>
              </a:rPr>
              <a:t>Anopheles funestus</a:t>
            </a:r>
            <a:r>
              <a:rPr lang="en-GB">
                <a:latin typeface="Arial" charset="0"/>
                <a:cs typeface="msgothic" charset="0"/>
              </a:rPr>
              <a:t> in Tokoli (</a:t>
            </a:r>
            <a:r>
              <a:rPr lang="en-GB" i="1">
                <a:latin typeface="Arial" charset="0"/>
                <a:cs typeface="msgothic" charset="0"/>
              </a:rPr>
              <a:t>A</a:t>
            </a:r>
            <a:r>
              <a:rPr lang="en-GB">
                <a:latin typeface="Arial" charset="0"/>
                <a:cs typeface="msgothic" charset="0"/>
              </a:rPr>
              <a:t>, </a:t>
            </a:r>
            <a:r>
              <a:rPr lang="en-GB" i="1">
                <a:latin typeface="Arial" charset="0"/>
                <a:cs typeface="msgothic" charset="0"/>
              </a:rPr>
              <a:t>C</a:t>
            </a:r>
            <a:r>
              <a:rPr lang="en-GB">
                <a:latin typeface="Arial" charset="0"/>
                <a:cs typeface="msgothic" charset="0"/>
              </a:rPr>
              <a:t>, and </a:t>
            </a:r>
            <a:r>
              <a:rPr lang="en-GB" i="1">
                <a:latin typeface="Arial" charset="0"/>
                <a:cs typeface="msgothic" charset="0"/>
              </a:rPr>
              <a:t>E</a:t>
            </a:r>
            <a:r>
              <a:rPr lang="en-GB">
                <a:latin typeface="Arial" charset="0"/>
                <a:cs typeface="msgothic" charset="0"/>
              </a:rPr>
              <a:t>) and Lokohouè (</a:t>
            </a:r>
            <a:r>
              <a:rPr lang="en-GB" i="1">
                <a:latin typeface="Arial" charset="0"/>
                <a:cs typeface="msgothic" charset="0"/>
              </a:rPr>
              <a:t>B</a:t>
            </a:r>
            <a:r>
              <a:rPr lang="en-GB">
                <a:latin typeface="Arial" charset="0"/>
                <a:cs typeface="msgothic" charset="0"/>
              </a:rPr>
              <a:t> ,</a:t>
            </a:r>
            <a:r>
              <a:rPr lang="en-GB" i="1">
                <a:latin typeface="Arial" charset="0"/>
                <a:cs typeface="msgothic" charset="0"/>
              </a:rPr>
              <a:t>D</a:t>
            </a:r>
            <a:r>
              <a:rPr lang="en-GB">
                <a:latin typeface="Arial" charset="0"/>
                <a:cs typeface="msgothic" charset="0"/>
              </a:rPr>
              <a:t>, and </a:t>
            </a:r>
            <a:r>
              <a:rPr lang="en-GB" i="1">
                <a:latin typeface="Arial" charset="0"/>
                <a:cs typeface="msgothic" charset="0"/>
              </a:rPr>
              <a:t>F</a:t>
            </a:r>
            <a:r>
              <a:rPr lang="en-GB">
                <a:latin typeface="Arial" charset="0"/>
                <a:cs typeface="msgothic" charset="0"/>
              </a:rPr>
              <a:t>) before and after implementation of universal coverage of LLIN. Vertical grey lines indicate morning civil dawn.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058" tIns="41029" rIns="82058" bIns="41029" anchor="ctr"/>
          <a:lstStyle/>
          <a:p>
            <a:endParaRPr lang="es-ES"/>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lnSpc>
                <a:spcPct val="93000"/>
              </a:lnSpc>
              <a:spcBef>
                <a:spcPct val="0"/>
              </a:spcBef>
              <a:buSzPct val="45000"/>
              <a:buFont typeface="Wingdings" charset="0"/>
              <a:buNone/>
            </a:pPr>
            <a:r>
              <a:rPr lang="en-GB" dirty="0">
                <a:latin typeface="Arial" charset="0"/>
                <a:cs typeface="msgothic" charset="0"/>
              </a:rPr>
              <a:t>Median catching time of </a:t>
            </a:r>
            <a:r>
              <a:rPr lang="en-GB" i="1" dirty="0">
                <a:latin typeface="Arial" charset="0"/>
                <a:cs typeface="msgothic" charset="0"/>
              </a:rPr>
              <a:t>Anopheles </a:t>
            </a:r>
            <a:r>
              <a:rPr lang="en-GB" i="1" dirty="0" err="1">
                <a:latin typeface="Arial" charset="0"/>
                <a:cs typeface="msgothic" charset="0"/>
              </a:rPr>
              <a:t>funestus</a:t>
            </a:r>
            <a:r>
              <a:rPr lang="en-GB" dirty="0">
                <a:latin typeface="Arial" charset="0"/>
                <a:cs typeface="msgothic" charset="0"/>
              </a:rPr>
              <a:t> before and after implementation of universal coverage of long-lasting insecticidal impregnated nets (LLINs) in </a:t>
            </a:r>
            <a:r>
              <a:rPr lang="en-GB" dirty="0" err="1">
                <a:latin typeface="Arial" charset="0"/>
                <a:cs typeface="msgothic" charset="0"/>
              </a:rPr>
              <a:t>Tokoli</a:t>
            </a:r>
            <a:r>
              <a:rPr lang="en-GB" dirty="0">
                <a:latin typeface="Arial" charset="0"/>
                <a:cs typeface="msgothic" charset="0"/>
              </a:rPr>
              <a:t> (</a:t>
            </a:r>
            <a:r>
              <a:rPr lang="en-GB" i="1" dirty="0">
                <a:latin typeface="Arial" charset="0"/>
                <a:cs typeface="msgothic" charset="0"/>
              </a:rPr>
              <a:t>A</a:t>
            </a:r>
            <a:r>
              <a:rPr lang="en-GB" dirty="0">
                <a:latin typeface="Arial" charset="0"/>
                <a:cs typeface="msgothic" charset="0"/>
              </a:rPr>
              <a:t>) and </a:t>
            </a:r>
            <a:r>
              <a:rPr lang="en-GB" dirty="0" err="1">
                <a:latin typeface="Arial" charset="0"/>
                <a:cs typeface="msgothic" charset="0"/>
              </a:rPr>
              <a:t>Lokohouè</a:t>
            </a:r>
            <a:r>
              <a:rPr lang="en-GB" dirty="0">
                <a:latin typeface="Arial" charset="0"/>
                <a:cs typeface="msgothic" charset="0"/>
              </a:rPr>
              <a:t> (</a:t>
            </a:r>
            <a:r>
              <a:rPr lang="en-GB" i="1" dirty="0">
                <a:latin typeface="Arial" charset="0"/>
                <a:cs typeface="msgothic" charset="0"/>
              </a:rPr>
              <a:t>B</a:t>
            </a:r>
            <a:r>
              <a:rPr lang="en-GB" dirty="0">
                <a:latin typeface="Arial" charset="0"/>
                <a:cs typeface="msgothic" charset="0"/>
              </a:rPr>
              <a:t>). Boxes indicate 1st-3rd quartile and median hours of biting activity. Whiskers indicate 2.5–97.5 percentiles. Boxes carrying the same letter were not significantly different (</a:t>
            </a:r>
            <a:r>
              <a:rPr lang="en-GB" i="1" dirty="0">
                <a:latin typeface="Arial" charset="0"/>
                <a:cs typeface="msgothic" charset="0"/>
              </a:rPr>
              <a:t>P</a:t>
            </a:r>
            <a:r>
              <a:rPr lang="en-GB" dirty="0">
                <a:latin typeface="Arial" charset="0"/>
                <a:cs typeface="msgothic" charset="0"/>
              </a:rPr>
              <a:t> &lt; .05) when comparing median catching time using Mann–Whitney </a:t>
            </a:r>
            <a:r>
              <a:rPr lang="en-GB" i="1" dirty="0">
                <a:latin typeface="Arial" charset="0"/>
                <a:cs typeface="msgothic" charset="0"/>
              </a:rPr>
              <a:t>U</a:t>
            </a:r>
            <a:r>
              <a:rPr lang="en-GB" dirty="0">
                <a:latin typeface="Arial" charset="0"/>
                <a:cs typeface="msgothic" charset="0"/>
              </a:rPr>
              <a:t> tests. To compare all rounds to each other, only mosquitoes caught from 11 pm to 6 am were taken into account in the statistical analysis.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latin typeface="+mn-lt"/>
                <a:ea typeface="+mn-ea"/>
                <a:cs typeface="+mn-cs"/>
              </a:rPr>
              <a:t>The entomological features of transmission can be expressed in terms of the </a:t>
            </a:r>
            <a:r>
              <a:rPr lang="en-US" sz="1200" kern="1200" dirty="0" err="1" smtClean="0">
                <a:solidFill>
                  <a:schemeClr val="tx1"/>
                </a:solidFill>
                <a:latin typeface="+mn-lt"/>
                <a:ea typeface="+mn-ea"/>
                <a:cs typeface="+mn-cs"/>
              </a:rPr>
              <a:t>vectorial</a:t>
            </a:r>
            <a:r>
              <a:rPr lang="en-US" sz="1200" kern="1200" dirty="0" smtClean="0">
                <a:solidFill>
                  <a:schemeClr val="tx1"/>
                </a:solidFill>
                <a:latin typeface="+mn-lt"/>
                <a:ea typeface="+mn-ea"/>
                <a:cs typeface="+mn-cs"/>
              </a:rPr>
              <a:t> capacity, the daily rate of potentially infective contacts between vector and host:</a:t>
            </a:r>
          </a:p>
          <a:p>
            <a:endParaRPr lang="es-E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where m is the number of vectors per host, a is the number of blood meals taken by a vector per host per day, p is the daily survival probability of the vector, and n is the number of days between infection of the vector and the time it becomes capable of infecting a new host.</a:t>
            </a:r>
            <a:r>
              <a:rPr lang="en-US" sz="1200" u="sng" kern="1200" dirty="0" smtClean="0">
                <a:solidFill>
                  <a:schemeClr val="tx1"/>
                </a:solidFill>
                <a:latin typeface="+mn-lt"/>
                <a:ea typeface="+mn-ea"/>
                <a:cs typeface="+mn-cs"/>
              </a:rPr>
              <a:t>[</a:t>
            </a:r>
            <a:r>
              <a:rPr lang="en-US" sz="1200" i="1" u="sng" kern="1200" dirty="0" smtClean="0">
                <a:solidFill>
                  <a:schemeClr val="tx1"/>
                </a:solidFill>
                <a:latin typeface="+mn-lt"/>
                <a:ea typeface="+mn-ea"/>
                <a:cs typeface="+mn-cs"/>
              </a:rPr>
              <a:t>5,6</a:t>
            </a:r>
            <a:r>
              <a:rPr lang="en-US" sz="1200" i="0" u="sng" kern="1200" dirty="0" smtClean="0">
                <a:solidFill>
                  <a:schemeClr val="tx1"/>
                </a:solidFill>
                <a:latin typeface="+mn-lt"/>
                <a:ea typeface="+mn-ea"/>
                <a:cs typeface="+mn-cs"/>
              </a:rPr>
              <a:t>]</a:t>
            </a:r>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36</a:t>
            </a:fld>
            <a:endParaRPr lang="es-GT"/>
          </a:p>
        </p:txBody>
      </p:sp>
    </p:spTree>
    <p:extLst>
      <p:ext uri="{BB962C8B-B14F-4D97-AF65-F5344CB8AC3E}">
        <p14:creationId xmlns:p14="http://schemas.microsoft.com/office/powerpoint/2010/main" val="1142794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41</a:t>
            </a:fld>
            <a:endParaRPr lang="es-GT"/>
          </a:p>
        </p:txBody>
      </p:sp>
    </p:spTree>
    <p:extLst>
      <p:ext uri="{BB962C8B-B14F-4D97-AF65-F5344CB8AC3E}">
        <p14:creationId xmlns:p14="http://schemas.microsoft.com/office/powerpoint/2010/main" val="164419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La </a:t>
            </a:r>
            <a:r>
              <a:rPr lang="es-ES" dirty="0" err="1" smtClean="0"/>
              <a:t>biologia</a:t>
            </a:r>
            <a:r>
              <a:rPr lang="es-ES" dirty="0" smtClean="0"/>
              <a:t> de vectores tiene relevancia </a:t>
            </a:r>
            <a:r>
              <a:rPr lang="es-ES" dirty="0" err="1" smtClean="0"/>
              <a:t>epidemiologica</a:t>
            </a:r>
            <a:r>
              <a:rPr lang="es-ES" dirty="0" smtClean="0"/>
              <a:t> que </a:t>
            </a:r>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3</a:t>
            </a:fld>
            <a:endParaRPr lang="es-GT"/>
          </a:p>
        </p:txBody>
      </p:sp>
    </p:spTree>
    <p:extLst>
      <p:ext uri="{BB962C8B-B14F-4D97-AF65-F5344CB8AC3E}">
        <p14:creationId xmlns:p14="http://schemas.microsoft.com/office/powerpoint/2010/main" val="3953699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s-GT" dirty="0" smtClean="0"/>
              <a:t>La biologia</a:t>
            </a:r>
            <a:r>
              <a:rPr lang="es-GT" baseline="0" dirty="0" smtClean="0"/>
              <a:t> y comportamiento de los anofelinos definen la capacidad vectorial de la poblacion vectora y la dinamica de tranmsison . </a:t>
            </a:r>
            <a:r>
              <a:rPr kumimoji="0" lang="es-ES" sz="2200" b="1" i="0" u="none" strike="noStrike" kern="1200" cap="none" spc="0" normalizeH="0" baseline="0" noProof="0" dirty="0" smtClean="0">
                <a:ln>
                  <a:noFill/>
                </a:ln>
                <a:solidFill>
                  <a:prstClr val="black"/>
                </a:solidFill>
                <a:effectLst/>
                <a:uLnTx/>
                <a:uFillTx/>
                <a:latin typeface="+mn-lt"/>
                <a:ea typeface="+mn-ea"/>
                <a:cs typeface="+mn-cs"/>
              </a:rPr>
              <a:t>Estrategia-</a:t>
            </a:r>
            <a:r>
              <a:rPr kumimoji="0" lang="es-ES" sz="2200" b="0" i="0" u="none" strike="noStrike" kern="1200" cap="none" spc="0" normalizeH="0" baseline="0" noProof="0" dirty="0" smtClean="0">
                <a:ln>
                  <a:noFill/>
                </a:ln>
                <a:solidFill>
                  <a:prstClr val="black"/>
                </a:solidFill>
                <a:effectLst/>
                <a:uLnTx/>
                <a:uFillTx/>
                <a:latin typeface="+mn-lt"/>
                <a:ea typeface="+mn-ea"/>
                <a:cs typeface="+mn-cs"/>
              </a:rPr>
              <a:t>Cambiar de un ataque a ciegas a uno dirigido  (elegante) y costo efectivo.</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s-ES" sz="2200" b="1" i="0" u="none" strike="noStrike" kern="1200" cap="none" spc="0" normalizeH="0" baseline="0" noProof="0" dirty="0" smtClean="0">
                <a:ln>
                  <a:noFill/>
                </a:ln>
                <a:solidFill>
                  <a:prstClr val="black"/>
                </a:solidFill>
                <a:effectLst/>
                <a:uLnTx/>
                <a:uFillTx/>
                <a:latin typeface="+mn-lt"/>
                <a:ea typeface="+mn-ea"/>
                <a:cs typeface="+mn-cs"/>
              </a:rPr>
              <a:t>Táctica</a:t>
            </a:r>
            <a:r>
              <a:rPr kumimoji="0" lang="es-ES" sz="2200" b="0" i="0" u="none" strike="noStrike" kern="1200" cap="none" spc="0" normalizeH="0" baseline="0" noProof="0" dirty="0" smtClean="0">
                <a:ln>
                  <a:noFill/>
                </a:ln>
                <a:solidFill>
                  <a:prstClr val="black"/>
                </a:solidFill>
                <a:effectLst/>
                <a:uLnTx/>
                <a:uFillTx/>
                <a:latin typeface="+mn-lt"/>
                <a:ea typeface="+mn-ea"/>
                <a:cs typeface="+mn-cs"/>
              </a:rPr>
              <a:t>-Mejorar nuestra comprensión de porque una medida no esta funcionando como se esperaba (desde el punto de vista biológico) es el uso de herramientas adecuadas.</a:t>
            </a:r>
          </a:p>
          <a:p>
            <a:pPr marL="0" marR="0" indent="0" algn="l" defTabSz="914400" rtl="0" eaLnBrk="1" fontAlgn="auto" latinLnBrk="0" hangingPunct="1">
              <a:lnSpc>
                <a:spcPct val="100000"/>
              </a:lnSpc>
              <a:spcBef>
                <a:spcPts val="0"/>
              </a:spcBef>
              <a:spcAft>
                <a:spcPts val="0"/>
              </a:spcAft>
              <a:buClrTx/>
              <a:buSzTx/>
              <a:buFontTx/>
              <a:buNone/>
              <a:tabLst/>
              <a:defRPr/>
            </a:pPr>
            <a:endParaRPr lang="es-GT" dirty="0"/>
          </a:p>
        </p:txBody>
      </p:sp>
      <p:sp>
        <p:nvSpPr>
          <p:cNvPr id="4" name="3 Marcador de número de diapositiva"/>
          <p:cNvSpPr>
            <a:spLocks noGrp="1"/>
          </p:cNvSpPr>
          <p:nvPr>
            <p:ph type="sldNum" sz="quarter" idx="10"/>
          </p:nvPr>
        </p:nvSpPr>
        <p:spPr/>
        <p:txBody>
          <a:bodyPr/>
          <a:lstStyle/>
          <a:p>
            <a:fld id="{C157CFB8-13DF-4646-BD24-A4B8315B1479}" type="slidenum">
              <a:rPr lang="es-GT" smtClean="0"/>
              <a:pPr/>
              <a:t>4</a:t>
            </a:fld>
            <a:endParaRPr lang="es-GT"/>
          </a:p>
        </p:txBody>
      </p:sp>
      <p:sp>
        <p:nvSpPr>
          <p:cNvPr id="5" name="4 Marcador de pie de página"/>
          <p:cNvSpPr>
            <a:spLocks noGrp="1"/>
          </p:cNvSpPr>
          <p:nvPr>
            <p:ph type="ftr" sz="quarter" idx="11"/>
          </p:nvPr>
        </p:nvSpPr>
        <p:spPr/>
        <p:txBody>
          <a:bodyPr/>
          <a:lstStyle/>
          <a:p>
            <a:endParaRPr lang="es-G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GT" dirty="0"/>
          </a:p>
        </p:txBody>
      </p:sp>
      <p:sp>
        <p:nvSpPr>
          <p:cNvPr id="4" name="3 Marcador de número de diapositiva"/>
          <p:cNvSpPr>
            <a:spLocks noGrp="1"/>
          </p:cNvSpPr>
          <p:nvPr>
            <p:ph type="sldNum" sz="quarter" idx="10"/>
          </p:nvPr>
        </p:nvSpPr>
        <p:spPr/>
        <p:txBody>
          <a:bodyPr/>
          <a:lstStyle/>
          <a:p>
            <a:fld id="{C157CFB8-13DF-4646-BD24-A4B8315B1479}" type="slidenum">
              <a:rPr lang="es-GT" smtClean="0"/>
              <a:pPr/>
              <a:t>6</a:t>
            </a:fld>
            <a:endParaRPr lang="es-GT"/>
          </a:p>
        </p:txBody>
      </p:sp>
      <p:sp>
        <p:nvSpPr>
          <p:cNvPr id="5" name="4 Marcador de pie de página"/>
          <p:cNvSpPr>
            <a:spLocks noGrp="1"/>
          </p:cNvSpPr>
          <p:nvPr>
            <p:ph type="ftr" sz="quarter" idx="11"/>
          </p:nvPr>
        </p:nvSpPr>
        <p:spPr/>
        <p:txBody>
          <a:bodyPr/>
          <a:lstStyle/>
          <a:p>
            <a:endParaRPr lang="es-G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GT" dirty="0"/>
          </a:p>
        </p:txBody>
      </p:sp>
      <p:sp>
        <p:nvSpPr>
          <p:cNvPr id="4" name="3 Marcador de número de diapositiva"/>
          <p:cNvSpPr>
            <a:spLocks noGrp="1"/>
          </p:cNvSpPr>
          <p:nvPr>
            <p:ph type="sldNum" sz="quarter" idx="10"/>
          </p:nvPr>
        </p:nvSpPr>
        <p:spPr/>
        <p:txBody>
          <a:bodyPr/>
          <a:lstStyle/>
          <a:p>
            <a:fld id="{C157CFB8-13DF-4646-BD24-A4B8315B1479}" type="slidenum">
              <a:rPr lang="es-GT" smtClean="0"/>
              <a:pPr/>
              <a:t>7</a:t>
            </a:fld>
            <a:endParaRPr lang="es-GT"/>
          </a:p>
        </p:txBody>
      </p:sp>
      <p:sp>
        <p:nvSpPr>
          <p:cNvPr id="5" name="4 Marcador de pie de página"/>
          <p:cNvSpPr>
            <a:spLocks noGrp="1"/>
          </p:cNvSpPr>
          <p:nvPr>
            <p:ph type="ftr" sz="quarter" idx="11"/>
          </p:nvPr>
        </p:nvSpPr>
        <p:spPr/>
        <p:txBody>
          <a:bodyPr/>
          <a:lstStyle/>
          <a:p>
            <a:endParaRPr lang="es-G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i="0" kern="1200" dirty="0" smtClean="0">
                <a:solidFill>
                  <a:schemeClr val="tx1"/>
                </a:solidFill>
                <a:latin typeface="+mn-lt"/>
                <a:ea typeface="+mn-ea"/>
                <a:cs typeface="+mn-cs"/>
              </a:rPr>
              <a:t>		</a:t>
            </a:r>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8</a:t>
            </a:fld>
            <a:endParaRPr lang="es-GT"/>
          </a:p>
        </p:txBody>
      </p:sp>
    </p:spTree>
    <p:extLst>
      <p:ext uri="{BB962C8B-B14F-4D97-AF65-F5344CB8AC3E}">
        <p14:creationId xmlns:p14="http://schemas.microsoft.com/office/powerpoint/2010/main" val="1724259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GT"/>
          </a:p>
        </p:txBody>
      </p:sp>
      <p:sp>
        <p:nvSpPr>
          <p:cNvPr id="4" name="3 Marcador de número de diapositiva"/>
          <p:cNvSpPr>
            <a:spLocks noGrp="1"/>
          </p:cNvSpPr>
          <p:nvPr>
            <p:ph type="sldNum" sz="quarter" idx="10"/>
          </p:nvPr>
        </p:nvSpPr>
        <p:spPr/>
        <p:txBody>
          <a:bodyPr/>
          <a:lstStyle/>
          <a:p>
            <a:fld id="{C157CFB8-13DF-4646-BD24-A4B8315B1479}" type="slidenum">
              <a:rPr lang="es-GT" smtClean="0"/>
              <a:pPr/>
              <a:t>10</a:t>
            </a:fld>
            <a:endParaRPr lang="es-GT"/>
          </a:p>
        </p:txBody>
      </p:sp>
      <p:sp>
        <p:nvSpPr>
          <p:cNvPr id="5" name="4 Marcador de pie de página"/>
          <p:cNvSpPr>
            <a:spLocks noGrp="1"/>
          </p:cNvSpPr>
          <p:nvPr>
            <p:ph type="ftr" sz="quarter" idx="11"/>
          </p:nvPr>
        </p:nvSpPr>
        <p:spPr/>
        <p:txBody>
          <a:bodyPr/>
          <a:lstStyle/>
          <a:p>
            <a:endParaRPr lang="es-G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latin typeface="+mn-lt"/>
                <a:ea typeface="+mn-ea"/>
                <a:cs typeface="+mn-cs"/>
              </a:rPr>
              <a:t>Figure 2. Examples of various larval habitat types as defined by vegetation. A: Freshwater marsh with tall dense </a:t>
            </a:r>
            <a:r>
              <a:rPr lang="en-US" sz="1200" kern="1200" dirty="0" err="1" smtClean="0">
                <a:solidFill>
                  <a:schemeClr val="tx1"/>
                </a:solidFill>
                <a:latin typeface="+mn-lt"/>
                <a:ea typeface="+mn-ea"/>
                <a:cs typeface="+mn-cs"/>
              </a:rPr>
              <a:t>macrophyte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Typha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domingensis</a:t>
            </a:r>
            <a:r>
              <a:rPr lang="en-US" sz="1200" kern="1200" dirty="0" smtClean="0">
                <a:solidFill>
                  <a:schemeClr val="tx1"/>
                </a:solidFill>
                <a:latin typeface="+mn-lt"/>
                <a:ea typeface="+mn-ea"/>
                <a:cs typeface="+mn-cs"/>
              </a:rPr>
              <a:t>, a typical habitat for Anopheles </a:t>
            </a:r>
            <a:r>
              <a:rPr lang="en-US" sz="1200" kern="1200" dirty="0" err="1" smtClean="0">
                <a:solidFill>
                  <a:schemeClr val="tx1"/>
                </a:solidFill>
                <a:latin typeface="+mn-lt"/>
                <a:ea typeface="+mn-ea"/>
                <a:cs typeface="+mn-cs"/>
              </a:rPr>
              <a:t>vestitipennis</a:t>
            </a:r>
            <a:r>
              <a:rPr lang="en-US" sz="1200" kern="1200" dirty="0" smtClean="0">
                <a:solidFill>
                  <a:schemeClr val="tx1"/>
                </a:solidFill>
                <a:latin typeface="+mn-lt"/>
                <a:ea typeface="+mn-ea"/>
                <a:cs typeface="+mn-cs"/>
              </a:rPr>
              <a:t>; B: River edge vegetation dominated by a dense submersed </a:t>
            </a:r>
            <a:r>
              <a:rPr lang="en-US" sz="1200" kern="1200" dirty="0" err="1" smtClean="0">
                <a:solidFill>
                  <a:schemeClr val="tx1"/>
                </a:solidFill>
                <a:latin typeface="+mn-lt"/>
                <a:ea typeface="+mn-ea"/>
                <a:cs typeface="+mn-cs"/>
              </a:rPr>
              <a:t>macrophyte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Cabomba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aquatica</a:t>
            </a:r>
            <a:r>
              <a:rPr lang="en-US" sz="1200" kern="1200" dirty="0" smtClean="0">
                <a:solidFill>
                  <a:schemeClr val="tx1"/>
                </a:solidFill>
                <a:latin typeface="+mn-lt"/>
                <a:ea typeface="+mn-ea"/>
                <a:cs typeface="+mn-cs"/>
              </a:rPr>
              <a:t>, a potential habitat of An. </a:t>
            </a:r>
            <a:r>
              <a:rPr lang="en-US" sz="1200" kern="1200" dirty="0" err="1" smtClean="0">
                <a:solidFill>
                  <a:schemeClr val="tx1"/>
                </a:solidFill>
                <a:latin typeface="+mn-lt"/>
                <a:ea typeface="+mn-ea"/>
                <a:cs typeface="+mn-cs"/>
              </a:rPr>
              <a:t>darlingi</a:t>
            </a:r>
            <a:r>
              <a:rPr lang="en-US" sz="1200" kern="1200" dirty="0" smtClean="0">
                <a:solidFill>
                  <a:schemeClr val="tx1"/>
                </a:solidFill>
                <a:latin typeface="+mn-lt"/>
                <a:ea typeface="+mn-ea"/>
                <a:cs typeface="+mn-cs"/>
              </a:rPr>
              <a:t>; C: Marsh dominated by floating- leaved </a:t>
            </a:r>
            <a:r>
              <a:rPr lang="en-US" sz="1200" kern="1200" dirty="0" err="1" smtClean="0">
                <a:solidFill>
                  <a:schemeClr val="tx1"/>
                </a:solidFill>
                <a:latin typeface="+mn-lt"/>
                <a:ea typeface="+mn-ea"/>
                <a:cs typeface="+mn-cs"/>
              </a:rPr>
              <a:t>macrophyte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Nymphaea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ampla</a:t>
            </a:r>
            <a:r>
              <a:rPr lang="en-US" sz="1200" kern="1200" dirty="0" smtClean="0">
                <a:solidFill>
                  <a:schemeClr val="tx1"/>
                </a:solidFill>
                <a:latin typeface="+mn-lt"/>
                <a:ea typeface="+mn-ea"/>
                <a:cs typeface="+mn-cs"/>
              </a:rPr>
              <a:t>, an example of an environment where larvae are typically not found; D: Marsh with sparse emergent </a:t>
            </a:r>
            <a:r>
              <a:rPr lang="en-US" sz="1200" kern="1200" dirty="0" err="1" smtClean="0">
                <a:solidFill>
                  <a:schemeClr val="tx1"/>
                </a:solidFill>
                <a:latin typeface="+mn-lt"/>
                <a:ea typeface="+mn-ea"/>
                <a:cs typeface="+mn-cs"/>
              </a:rPr>
              <a:t>macrophyte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Eleocharis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cellulosa</a:t>
            </a:r>
            <a:r>
              <a:rPr lang="en-US" sz="1200" kern="1200" dirty="0" smtClean="0">
                <a:solidFill>
                  <a:schemeClr val="tx1"/>
                </a:solidFill>
                <a:latin typeface="+mn-lt"/>
                <a:ea typeface="+mn-ea"/>
                <a:cs typeface="+mn-cs"/>
              </a:rPr>
              <a:t>, interspersed with floating mats of cyanobacteria, a typical habitat of An. </a:t>
            </a:r>
            <a:r>
              <a:rPr lang="en-US" sz="1200" kern="1200" dirty="0" err="1" smtClean="0">
                <a:solidFill>
                  <a:schemeClr val="tx1"/>
                </a:solidFill>
                <a:latin typeface="+mn-lt"/>
                <a:ea typeface="+mn-ea"/>
                <a:cs typeface="+mn-cs"/>
              </a:rPr>
              <a:t>albimanus</a:t>
            </a:r>
            <a:r>
              <a:rPr lang="en-US" sz="1200" kern="1200" dirty="0" smtClean="0">
                <a:solidFill>
                  <a:schemeClr val="tx1"/>
                </a:solidFill>
                <a:latin typeface="+mn-lt"/>
                <a:ea typeface="+mn-ea"/>
                <a:cs typeface="+mn-cs"/>
              </a:rPr>
              <a:t>; E: A stream with filamentous green algae, a typical habitat for An. </a:t>
            </a:r>
            <a:r>
              <a:rPr lang="en-US" sz="1200" kern="1200" dirty="0" err="1" smtClean="0">
                <a:solidFill>
                  <a:schemeClr val="tx1"/>
                </a:solidFill>
                <a:latin typeface="+mn-lt"/>
                <a:ea typeface="+mn-ea"/>
                <a:cs typeface="+mn-cs"/>
              </a:rPr>
              <a:t>pseudopunctipennis</a:t>
            </a:r>
            <a:r>
              <a:rPr lang="en-US" sz="1200" kern="1200" dirty="0" smtClean="0">
                <a:solidFill>
                  <a:schemeClr val="tx1"/>
                </a:solidFill>
                <a:latin typeface="+mn-lt"/>
                <a:ea typeface="+mn-ea"/>
                <a:cs typeface="+mn-cs"/>
              </a:rPr>
              <a:t>; F: Detritus in a protected riverine environment, a typical habitat of An. </a:t>
            </a:r>
            <a:r>
              <a:rPr lang="en-US" sz="1200" kern="1200" dirty="0" err="1" smtClean="0">
                <a:solidFill>
                  <a:schemeClr val="tx1"/>
                </a:solidFill>
                <a:latin typeface="+mn-lt"/>
                <a:ea typeface="+mn-ea"/>
                <a:cs typeface="+mn-cs"/>
              </a:rPr>
              <a:t>darlingi.G</a:t>
            </a:r>
            <a:r>
              <a:rPr lang="en-US" sz="1200" kern="1200" dirty="0" smtClean="0">
                <a:solidFill>
                  <a:schemeClr val="tx1"/>
                </a:solidFill>
                <a:latin typeface="+mn-lt"/>
                <a:ea typeface="+mn-ea"/>
                <a:cs typeface="+mn-cs"/>
              </a:rPr>
              <a:t>: Small, partially shaded stream with vegetated margins, a </a:t>
            </a:r>
            <a:r>
              <a:rPr lang="en-US" sz="1200" kern="1200" dirty="0" err="1" smtClean="0">
                <a:solidFill>
                  <a:schemeClr val="tx1"/>
                </a:solidFill>
                <a:latin typeface="+mn-lt"/>
                <a:ea typeface="+mn-ea"/>
                <a:cs typeface="+mn-cs"/>
              </a:rPr>
              <a:t>tyical</a:t>
            </a:r>
            <a:r>
              <a:rPr lang="en-US" sz="1200" kern="1200" dirty="0" smtClean="0">
                <a:solidFill>
                  <a:schemeClr val="tx1"/>
                </a:solidFill>
                <a:latin typeface="+mn-lt"/>
                <a:ea typeface="+mn-ea"/>
                <a:cs typeface="+mn-cs"/>
              </a:rPr>
              <a:t> habitat for An. </a:t>
            </a:r>
            <a:r>
              <a:rPr lang="en-US" sz="1200" kern="1200" dirty="0" err="1" smtClean="0">
                <a:solidFill>
                  <a:schemeClr val="tx1"/>
                </a:solidFill>
                <a:latin typeface="+mn-lt"/>
                <a:ea typeface="+mn-ea"/>
                <a:cs typeface="+mn-cs"/>
              </a:rPr>
              <a:t>minimus</a:t>
            </a:r>
            <a:r>
              <a:rPr lang="en-US" sz="1200" kern="1200" dirty="0" smtClean="0">
                <a:solidFill>
                  <a:schemeClr val="tx1"/>
                </a:solidFill>
                <a:latin typeface="+mn-lt"/>
                <a:ea typeface="+mn-ea"/>
                <a:cs typeface="+mn-cs"/>
              </a:rPr>
              <a:t>; H: An. </a:t>
            </a:r>
            <a:r>
              <a:rPr lang="en-US" sz="1200" kern="1200" dirty="0" err="1" smtClean="0">
                <a:solidFill>
                  <a:schemeClr val="tx1"/>
                </a:solidFill>
                <a:latin typeface="+mn-lt"/>
                <a:ea typeface="+mn-ea"/>
                <a:cs typeface="+mn-cs"/>
              </a:rPr>
              <a:t>gambiae</a:t>
            </a:r>
            <a:r>
              <a:rPr lang="en-US" sz="1200" kern="1200" dirty="0" smtClean="0">
                <a:solidFill>
                  <a:schemeClr val="tx1"/>
                </a:solidFill>
                <a:latin typeface="+mn-lt"/>
                <a:ea typeface="+mn-ea"/>
                <a:cs typeface="+mn-cs"/>
              </a:rPr>
              <a:t> habitat from Equatorial Guinea (Malabo region); I: Stagnant pool of water with floating mats of algae, a habitat of An. </a:t>
            </a:r>
            <a:r>
              <a:rPr lang="en-US" sz="1200" kern="1200" dirty="0" err="1" smtClean="0">
                <a:solidFill>
                  <a:schemeClr val="tx1"/>
                </a:solidFill>
                <a:latin typeface="+mn-lt"/>
                <a:ea typeface="+mn-ea"/>
                <a:cs typeface="+mn-cs"/>
              </a:rPr>
              <a:t>epiroticus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Sundaicus</a:t>
            </a:r>
            <a:r>
              <a:rPr lang="en-US" sz="1200" kern="1200" dirty="0" smtClean="0">
                <a:solidFill>
                  <a:schemeClr val="tx1"/>
                </a:solidFill>
                <a:latin typeface="+mn-lt"/>
                <a:ea typeface="+mn-ea"/>
                <a:cs typeface="+mn-cs"/>
              </a:rPr>
              <a:t> complex) from southern Vietnam. Note the different scale bars.(Photo G &amp; I courtesy of Sylvie </a:t>
            </a:r>
            <a:r>
              <a:rPr lang="en-US" sz="1200" kern="1200" dirty="0" err="1" smtClean="0">
                <a:solidFill>
                  <a:schemeClr val="tx1"/>
                </a:solidFill>
                <a:latin typeface="+mn-lt"/>
                <a:ea typeface="+mn-ea"/>
                <a:cs typeface="+mn-cs"/>
              </a:rPr>
              <a:t>Manguin</a:t>
            </a:r>
            <a:r>
              <a:rPr lang="en-US" sz="1200" kern="1200" dirty="0" smtClean="0">
                <a:solidFill>
                  <a:schemeClr val="tx1"/>
                </a:solidFill>
                <a:latin typeface="+mn-lt"/>
                <a:ea typeface="+mn-ea"/>
                <a:cs typeface="+mn-cs"/>
              </a:rPr>
              <a:t>; photo H courtesy of Pierre </a:t>
            </a:r>
            <a:r>
              <a:rPr lang="en-US" sz="1200" kern="1200" dirty="0" err="1" smtClean="0">
                <a:solidFill>
                  <a:schemeClr val="tx1"/>
                </a:solidFill>
                <a:latin typeface="+mn-lt"/>
                <a:ea typeface="+mn-ea"/>
                <a:cs typeface="+mn-cs"/>
              </a:rPr>
              <a:t>Carnevale</a:t>
            </a:r>
            <a:r>
              <a:rPr lang="en-US" sz="1200" kern="1200" dirty="0" smtClean="0">
                <a:solidFill>
                  <a:schemeClr val="tx1"/>
                </a:solidFill>
                <a:latin typeface="+mn-lt"/>
                <a:ea typeface="+mn-ea"/>
                <a:cs typeface="+mn-cs"/>
              </a:rPr>
              <a:t>).</a:t>
            </a:r>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12</a:t>
            </a:fld>
            <a:endParaRPr lang="es-GT"/>
          </a:p>
        </p:txBody>
      </p:sp>
    </p:spTree>
    <p:extLst>
      <p:ext uri="{BB962C8B-B14F-4D97-AF65-F5344CB8AC3E}">
        <p14:creationId xmlns:p14="http://schemas.microsoft.com/office/powerpoint/2010/main" val="642817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Los vectores tiene </a:t>
            </a:r>
            <a:r>
              <a:rPr lang="es-ES" dirty="0" err="1" smtClean="0"/>
              <a:t>habitats</a:t>
            </a:r>
            <a:r>
              <a:rPr lang="es-ES" dirty="0" smtClean="0"/>
              <a:t> naturales como los anteriores pero </a:t>
            </a:r>
            <a:r>
              <a:rPr lang="es-ES" dirty="0" err="1" smtClean="0"/>
              <a:t>tambien</a:t>
            </a:r>
            <a:r>
              <a:rPr lang="es-ES" dirty="0" smtClean="0"/>
              <a:t> han</a:t>
            </a:r>
            <a:r>
              <a:rPr lang="es-ES" baseline="0" dirty="0" smtClean="0"/>
              <a:t> explotado los </a:t>
            </a:r>
            <a:r>
              <a:rPr lang="es-ES" baseline="0" dirty="0" err="1" smtClean="0"/>
              <a:t>habitat</a:t>
            </a:r>
            <a:r>
              <a:rPr lang="es-ES" baseline="0" dirty="0" smtClean="0"/>
              <a:t> hechos por el hombre y son producto de las consecuencias humanas.  </a:t>
            </a:r>
          </a:p>
          <a:p>
            <a:r>
              <a:rPr lang="es-ES" dirty="0" smtClean="0"/>
              <a:t>LA ACTIVIDAD HUMANA TIENE CONSECUENCUIAS</a:t>
            </a:r>
            <a:r>
              <a:rPr lang="es-ES" baseline="0" dirty="0" smtClean="0"/>
              <a:t> EN LA TRANSMISION DE LA MALARIA AL MODIFICAR HABITAT Y EL CICLO DE VIDA. </a:t>
            </a:r>
            <a:r>
              <a:rPr lang="es-ES" dirty="0" smtClean="0"/>
              <a:t>Como los cambios </a:t>
            </a:r>
            <a:r>
              <a:rPr lang="es-ES" dirty="0" err="1" smtClean="0"/>
              <a:t>antropogenicos</a:t>
            </a:r>
            <a:r>
              <a:rPr lang="es-ES" dirty="0" smtClean="0"/>
              <a:t> pueden cambiar la epidemiologia de la enfermedad:</a:t>
            </a:r>
          </a:p>
          <a:p>
            <a:r>
              <a:rPr lang="es-ES" dirty="0" smtClean="0"/>
              <a:t>Reemplazo de especies</a:t>
            </a:r>
          </a:p>
          <a:p>
            <a:r>
              <a:rPr lang="es-ES" dirty="0" smtClean="0"/>
              <a:t>Pico de </a:t>
            </a:r>
            <a:r>
              <a:rPr lang="es-ES" dirty="0" err="1" smtClean="0"/>
              <a:t>transmision</a:t>
            </a:r>
            <a:r>
              <a:rPr lang="es-ES" dirty="0" smtClean="0"/>
              <a:t> en </a:t>
            </a:r>
            <a:r>
              <a:rPr lang="es-ES" dirty="0" err="1" smtClean="0"/>
              <a:t>epoca</a:t>
            </a:r>
            <a:r>
              <a:rPr lang="es-ES" dirty="0" smtClean="0"/>
              <a:t> seca.</a:t>
            </a:r>
          </a:p>
          <a:p>
            <a:endParaRPr lang="es-ES" dirty="0"/>
          </a:p>
        </p:txBody>
      </p:sp>
      <p:sp>
        <p:nvSpPr>
          <p:cNvPr id="4" name="Marcador de pie de página 3"/>
          <p:cNvSpPr>
            <a:spLocks noGrp="1"/>
          </p:cNvSpPr>
          <p:nvPr>
            <p:ph type="ftr" sz="quarter" idx="10"/>
          </p:nvPr>
        </p:nvSpPr>
        <p:spPr/>
        <p:txBody>
          <a:bodyPr/>
          <a:lstStyle/>
          <a:p>
            <a:endParaRPr lang="es-GT"/>
          </a:p>
        </p:txBody>
      </p:sp>
      <p:sp>
        <p:nvSpPr>
          <p:cNvPr id="5" name="Marcador de número de diapositiva 4"/>
          <p:cNvSpPr>
            <a:spLocks noGrp="1"/>
          </p:cNvSpPr>
          <p:nvPr>
            <p:ph type="sldNum" sz="quarter" idx="11"/>
          </p:nvPr>
        </p:nvSpPr>
        <p:spPr/>
        <p:txBody>
          <a:bodyPr/>
          <a:lstStyle/>
          <a:p>
            <a:fld id="{C157CFB8-13DF-4646-BD24-A4B8315B1479}" type="slidenum">
              <a:rPr lang="es-GT" smtClean="0"/>
              <a:pPr/>
              <a:t>14</a:t>
            </a:fld>
            <a:endParaRPr lang="es-GT"/>
          </a:p>
        </p:txBody>
      </p:sp>
    </p:spTree>
    <p:extLst>
      <p:ext uri="{BB962C8B-B14F-4D97-AF65-F5344CB8AC3E}">
        <p14:creationId xmlns:p14="http://schemas.microsoft.com/office/powerpoint/2010/main" val="710819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G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GT"/>
          </a:p>
        </p:txBody>
      </p:sp>
      <p:sp>
        <p:nvSpPr>
          <p:cNvPr id="4" name="Date Placeholder 3"/>
          <p:cNvSpPr>
            <a:spLocks noGrp="1"/>
          </p:cNvSpPr>
          <p:nvPr>
            <p:ph type="dt" sz="half" idx="10"/>
          </p:nvPr>
        </p:nvSpPr>
        <p:spPr/>
        <p:txBody>
          <a:bodyPr/>
          <a:lstStyle/>
          <a:p>
            <a:fld id="{1D1952C7-E071-4030-9F8B-B604701F6713}" type="datetime1">
              <a:rPr lang="es-GT" smtClean="0"/>
              <a:t>2/18/14</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3835155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G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4" name="Date Placeholder 3"/>
          <p:cNvSpPr>
            <a:spLocks noGrp="1"/>
          </p:cNvSpPr>
          <p:nvPr>
            <p:ph type="dt" sz="half" idx="10"/>
          </p:nvPr>
        </p:nvSpPr>
        <p:spPr/>
        <p:txBody>
          <a:bodyPr/>
          <a:lstStyle/>
          <a:p>
            <a:fld id="{A7F84C3E-D8EF-4C20-84CC-5EDF066B504C}" type="datetime1">
              <a:rPr lang="es-GT" smtClean="0"/>
              <a:t>2/18/14</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106953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G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4" name="Date Placeholder 3"/>
          <p:cNvSpPr>
            <a:spLocks noGrp="1"/>
          </p:cNvSpPr>
          <p:nvPr>
            <p:ph type="dt" sz="half" idx="10"/>
          </p:nvPr>
        </p:nvSpPr>
        <p:spPr/>
        <p:txBody>
          <a:bodyPr/>
          <a:lstStyle/>
          <a:p>
            <a:fld id="{C4F3EBCA-5E0F-49E0-9DA3-1039D5E2F988}" type="datetime1">
              <a:rPr lang="es-GT" smtClean="0"/>
              <a:t>2/18/14</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3070098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G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4" name="Date Placeholder 3"/>
          <p:cNvSpPr>
            <a:spLocks noGrp="1"/>
          </p:cNvSpPr>
          <p:nvPr>
            <p:ph type="dt" sz="half" idx="10"/>
          </p:nvPr>
        </p:nvSpPr>
        <p:spPr/>
        <p:txBody>
          <a:bodyPr/>
          <a:lstStyle/>
          <a:p>
            <a:fld id="{E203072B-E648-46A5-B203-5CB272AF239A}" type="datetime1">
              <a:rPr lang="es-GT" smtClean="0"/>
              <a:t>2/18/14</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146062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G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56AC3D-1568-4911-972E-35F56F79C908}" type="datetime1">
              <a:rPr lang="es-GT" smtClean="0"/>
              <a:t>2/18/14</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374024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G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5" name="Date Placeholder 4"/>
          <p:cNvSpPr>
            <a:spLocks noGrp="1"/>
          </p:cNvSpPr>
          <p:nvPr>
            <p:ph type="dt" sz="half" idx="10"/>
          </p:nvPr>
        </p:nvSpPr>
        <p:spPr/>
        <p:txBody>
          <a:bodyPr/>
          <a:lstStyle/>
          <a:p>
            <a:fld id="{BFE9715C-5C60-4D6E-937C-56D605CF77C2}" type="datetime1">
              <a:rPr lang="es-GT" smtClean="0"/>
              <a:t>2/18/14</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363827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G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7" name="Date Placeholder 6"/>
          <p:cNvSpPr>
            <a:spLocks noGrp="1"/>
          </p:cNvSpPr>
          <p:nvPr>
            <p:ph type="dt" sz="half" idx="10"/>
          </p:nvPr>
        </p:nvSpPr>
        <p:spPr/>
        <p:txBody>
          <a:bodyPr/>
          <a:lstStyle/>
          <a:p>
            <a:fld id="{11B3170F-AE9D-4DDF-B2E6-08F7414FD5EF}" type="datetime1">
              <a:rPr lang="es-GT" smtClean="0"/>
              <a:t>2/18/14</a:t>
            </a:fld>
            <a:endParaRPr lang="es-GT"/>
          </a:p>
        </p:txBody>
      </p:sp>
      <p:sp>
        <p:nvSpPr>
          <p:cNvPr id="8" name="Footer Placeholder 7"/>
          <p:cNvSpPr>
            <a:spLocks noGrp="1"/>
          </p:cNvSpPr>
          <p:nvPr>
            <p:ph type="ftr" sz="quarter" idx="11"/>
          </p:nvPr>
        </p:nvSpPr>
        <p:spPr/>
        <p:txBody>
          <a:bodyPr/>
          <a:lstStyle/>
          <a:p>
            <a:endParaRPr lang="es-GT"/>
          </a:p>
        </p:txBody>
      </p:sp>
      <p:sp>
        <p:nvSpPr>
          <p:cNvPr id="9" name="Slide Number Placeholder 8"/>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2830082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GT"/>
          </a:p>
        </p:txBody>
      </p:sp>
      <p:sp>
        <p:nvSpPr>
          <p:cNvPr id="3" name="Date Placeholder 2"/>
          <p:cNvSpPr>
            <a:spLocks noGrp="1"/>
          </p:cNvSpPr>
          <p:nvPr>
            <p:ph type="dt" sz="half" idx="10"/>
          </p:nvPr>
        </p:nvSpPr>
        <p:spPr/>
        <p:txBody>
          <a:bodyPr/>
          <a:lstStyle/>
          <a:p>
            <a:fld id="{AFFD8D67-8FC1-4CEB-9A1A-F95B2BC89E16}" type="datetime1">
              <a:rPr lang="es-GT" smtClean="0"/>
              <a:t>2/18/14</a:t>
            </a:fld>
            <a:endParaRPr lang="es-GT"/>
          </a:p>
        </p:txBody>
      </p:sp>
      <p:sp>
        <p:nvSpPr>
          <p:cNvPr id="4" name="Footer Placeholder 3"/>
          <p:cNvSpPr>
            <a:spLocks noGrp="1"/>
          </p:cNvSpPr>
          <p:nvPr>
            <p:ph type="ftr" sz="quarter" idx="11"/>
          </p:nvPr>
        </p:nvSpPr>
        <p:spPr/>
        <p:txBody>
          <a:bodyPr/>
          <a:lstStyle/>
          <a:p>
            <a:endParaRPr lang="es-GT"/>
          </a:p>
        </p:txBody>
      </p:sp>
      <p:sp>
        <p:nvSpPr>
          <p:cNvPr id="5" name="Slide Number Placeholder 4"/>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3627524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0EE76A-C8CC-4458-82AB-C5192AA4C41B}" type="datetime1">
              <a:rPr lang="es-GT" smtClean="0"/>
              <a:t>2/18/14</a:t>
            </a:fld>
            <a:endParaRPr lang="es-GT"/>
          </a:p>
        </p:txBody>
      </p:sp>
      <p:sp>
        <p:nvSpPr>
          <p:cNvPr id="3" name="Footer Placeholder 2"/>
          <p:cNvSpPr>
            <a:spLocks noGrp="1"/>
          </p:cNvSpPr>
          <p:nvPr>
            <p:ph type="ftr" sz="quarter" idx="11"/>
          </p:nvPr>
        </p:nvSpPr>
        <p:spPr/>
        <p:txBody>
          <a:bodyPr/>
          <a:lstStyle/>
          <a:p>
            <a:endParaRPr lang="es-GT"/>
          </a:p>
        </p:txBody>
      </p:sp>
      <p:sp>
        <p:nvSpPr>
          <p:cNvPr id="4" name="Slide Number Placeholder 3"/>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3272405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G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0BA94A-066B-42A4-8A7B-C810AC1D14F8}" type="datetime1">
              <a:rPr lang="es-GT" smtClean="0"/>
              <a:t>2/18/14</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240540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G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G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5399F7-B3DF-443A-AF62-B7F037E569B4}" type="datetime1">
              <a:rPr lang="es-GT" smtClean="0"/>
              <a:t>2/18/14</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5307EA8E-C0C1-4C7D-8522-8F8ED98D38B0}" type="slidenum">
              <a:rPr lang="es-GT" smtClean="0"/>
              <a:pPr/>
              <a:t>‹Nr.›</a:t>
            </a:fld>
            <a:endParaRPr lang="es-GT"/>
          </a:p>
        </p:txBody>
      </p:sp>
    </p:spTree>
    <p:extLst>
      <p:ext uri="{BB962C8B-B14F-4D97-AF65-F5344CB8AC3E}">
        <p14:creationId xmlns:p14="http://schemas.microsoft.com/office/powerpoint/2010/main" val="33134100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s-G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G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CB083-8478-4FB1-B182-621012840F47}" type="datetime1">
              <a:rPr lang="es-GT" smtClean="0"/>
              <a:t>2/18/14</a:t>
            </a:fld>
            <a:endParaRPr lang="es-G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G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07EA8E-C0C1-4C7D-8522-8F8ED98D38B0}" type="slidenum">
              <a:rPr lang="es-GT" smtClean="0"/>
              <a:pPr/>
              <a:t>‹Nr.›</a:t>
            </a:fld>
            <a:endParaRPr lang="es-GT"/>
          </a:p>
        </p:txBody>
      </p:sp>
    </p:spTree>
    <p:extLst>
      <p:ext uri="{BB962C8B-B14F-4D97-AF65-F5344CB8AC3E}">
        <p14:creationId xmlns:p14="http://schemas.microsoft.com/office/powerpoint/2010/main" val="39886177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4.pn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jpeg"/><Relationship Id="rId5" Type="http://schemas.openxmlformats.org/officeDocument/2006/relationships/image" Target="../media/image19.jpeg"/><Relationship Id="rId6" Type="http://schemas.openxmlformats.org/officeDocument/2006/relationships/image" Target="../media/image20.png"/><Relationship Id="rId7" Type="http://schemas.openxmlformats.org/officeDocument/2006/relationships/image" Target="../media/image21.jpeg"/><Relationship Id="rId8" Type="http://schemas.openxmlformats.org/officeDocument/2006/relationships/image" Target="../media/image22.png"/><Relationship Id="rId9" Type="http://schemas.openxmlformats.org/officeDocument/2006/relationships/image" Target="../media/image23.jpeg"/><Relationship Id="rId10" Type="http://schemas.openxmlformats.org/officeDocument/2006/relationships/image" Target="../media/image24.png"/><Relationship Id="rId1" Type="http://schemas.openxmlformats.org/officeDocument/2006/relationships/slideLayout" Target="../slideLayouts/slideLayout4.xml"/><Relationship Id="rId2"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oleObject" Target="file:///\\localhost\users\norma\Desktop\Macintosh%20HD:Users:norma:Dropbox:CLAIM%20(1):Corte%20Transversal%20Entomolo&#769;gico%20Las%20Cruces,%20Nov-Dic%202013:Resultados%20colectas%20CLAIM%20v2.docx!OLE_LINK1" TargetMode="External"/><Relationship Id="rId4" Type="http://schemas.openxmlformats.org/officeDocument/2006/relationships/image" Target="../media/image38.e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jpe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2.jpe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hyperlink" Target="http://www.plosone.org/article/info:doi/10.1371/journal.pone.0015996" TargetMode="External"/><Relationship Id="rId5" Type="http://schemas.openxmlformats.org/officeDocument/2006/relationships/image" Target="../media/image45.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GT" b="1" dirty="0" smtClean="0"/>
              <a:t>Biología de vectores y dinámica de transmisión de la malaria </a:t>
            </a:r>
            <a:endParaRPr lang="es-GT" b="1" dirty="0"/>
          </a:p>
        </p:txBody>
      </p:sp>
      <p:sp>
        <p:nvSpPr>
          <p:cNvPr id="3" name="Subtitle 2"/>
          <p:cNvSpPr>
            <a:spLocks noGrp="1"/>
          </p:cNvSpPr>
          <p:nvPr>
            <p:ph type="subTitle" idx="1"/>
          </p:nvPr>
        </p:nvSpPr>
        <p:spPr>
          <a:xfrm>
            <a:off x="1371600" y="4221088"/>
            <a:ext cx="6152728" cy="1608584"/>
          </a:xfrm>
        </p:spPr>
        <p:txBody>
          <a:bodyPr>
            <a:normAutofit/>
          </a:bodyPr>
          <a:lstStyle/>
          <a:p>
            <a:r>
              <a:rPr lang="es-GT" sz="2400" dirty="0" smtClean="0"/>
              <a:t>Norma Padilla</a:t>
            </a:r>
          </a:p>
          <a:p>
            <a:r>
              <a:rPr lang="es-GT" sz="2400" dirty="0" smtClean="0"/>
              <a:t>Centro de Estudios en Salud</a:t>
            </a:r>
          </a:p>
          <a:p>
            <a:r>
              <a:rPr lang="es-GT" sz="2400" dirty="0" smtClean="0"/>
              <a:t>Universidad del Valle de Guatemala</a:t>
            </a:r>
            <a:endParaRPr lang="es-GT" sz="2400" dirty="0"/>
          </a:p>
        </p:txBody>
      </p:sp>
      <p:pic>
        <p:nvPicPr>
          <p:cNvPr id="5" name="14 Imagen" descr="Logo CES 2013-03-14.png"/>
          <p:cNvPicPr>
            <a:picLocks noChangeAspect="1"/>
          </p:cNvPicPr>
          <p:nvPr/>
        </p:nvPicPr>
        <p:blipFill>
          <a:blip r:embed="rId2" cstate="print"/>
          <a:stretch>
            <a:fillRect/>
          </a:stretch>
        </p:blipFill>
        <p:spPr>
          <a:xfrm>
            <a:off x="251520" y="5805264"/>
            <a:ext cx="1869436" cy="936104"/>
          </a:xfrm>
          <a:prstGeom prst="rect">
            <a:avLst/>
          </a:prstGeom>
        </p:spPr>
      </p:pic>
    </p:spTree>
    <p:extLst>
      <p:ext uri="{BB962C8B-B14F-4D97-AF65-F5344CB8AC3E}">
        <p14:creationId xmlns:p14="http://schemas.microsoft.com/office/powerpoint/2010/main" val="338883730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274638"/>
            <a:ext cx="8496944" cy="1143000"/>
          </a:xfrm>
        </p:spPr>
        <p:txBody>
          <a:bodyPr>
            <a:normAutofit fontScale="90000"/>
          </a:bodyPr>
          <a:lstStyle/>
          <a:p>
            <a:r>
              <a:rPr lang="es-GT" b="1" dirty="0" smtClean="0"/>
              <a:t>Preferencias de Hábitat en los anofelinos</a:t>
            </a:r>
            <a:endParaRPr lang="es-GT" b="1" dirty="0"/>
          </a:p>
        </p:txBody>
      </p:sp>
      <p:sp>
        <p:nvSpPr>
          <p:cNvPr id="4" name="Content Placeholder 3"/>
          <p:cNvSpPr>
            <a:spLocks noGrp="1"/>
          </p:cNvSpPr>
          <p:nvPr>
            <p:ph idx="1"/>
          </p:nvPr>
        </p:nvSpPr>
        <p:spPr>
          <a:xfrm>
            <a:off x="457200" y="1600200"/>
            <a:ext cx="7931224" cy="4525963"/>
          </a:xfrm>
        </p:spPr>
        <p:txBody>
          <a:bodyPr>
            <a:normAutofit/>
          </a:bodyPr>
          <a:lstStyle/>
          <a:p>
            <a:r>
              <a:rPr lang="es-GT" dirty="0" smtClean="0"/>
              <a:t>Consecuencia </a:t>
            </a:r>
            <a:r>
              <a:rPr lang="es-GT" dirty="0"/>
              <a:t>de las actividades humanas </a:t>
            </a:r>
          </a:p>
          <a:p>
            <a:r>
              <a:rPr lang="es-GT" b="1" dirty="0">
                <a:solidFill>
                  <a:schemeClr val="accent5">
                    <a:lumMod val="75000"/>
                  </a:schemeClr>
                </a:solidFill>
              </a:rPr>
              <a:t>Los principales vectores de malaria tienden a </a:t>
            </a:r>
            <a:r>
              <a:rPr lang="es-GT" b="1" dirty="0" smtClean="0">
                <a:solidFill>
                  <a:schemeClr val="accent5">
                    <a:lumMod val="75000"/>
                  </a:schemeClr>
                </a:solidFill>
              </a:rPr>
              <a:t>ser especies que colonizan hábitats </a:t>
            </a:r>
            <a:r>
              <a:rPr lang="es-GT" b="1" dirty="0">
                <a:solidFill>
                  <a:schemeClr val="accent5">
                    <a:lumMod val="75000"/>
                  </a:schemeClr>
                </a:solidFill>
              </a:rPr>
              <a:t>temporales </a:t>
            </a:r>
            <a:r>
              <a:rPr lang="es-GT" b="1" dirty="0" smtClean="0">
                <a:solidFill>
                  <a:schemeClr val="accent5">
                    <a:lumMod val="75000"/>
                  </a:schemeClr>
                </a:solidFill>
              </a:rPr>
              <a:t>y libres </a:t>
            </a:r>
            <a:r>
              <a:rPr lang="es-GT" b="1" dirty="0">
                <a:solidFill>
                  <a:schemeClr val="accent5">
                    <a:lumMod val="75000"/>
                  </a:schemeClr>
                </a:solidFill>
              </a:rPr>
              <a:t>de depredadores establecidos </a:t>
            </a:r>
          </a:p>
          <a:p>
            <a:r>
              <a:rPr lang="es-GT" dirty="0" smtClean="0"/>
              <a:t>Son especies que han </a:t>
            </a:r>
            <a:r>
              <a:rPr lang="es-GT" dirty="0"/>
              <a:t>evolucionado con </a:t>
            </a:r>
            <a:r>
              <a:rPr lang="es-GT" dirty="0" smtClean="0"/>
              <a:t>el ser humano </a:t>
            </a:r>
            <a:r>
              <a:rPr lang="es-GT" dirty="0"/>
              <a:t>para tomar ventaja de estos </a:t>
            </a:r>
            <a:r>
              <a:rPr lang="es-GT" dirty="0" smtClean="0"/>
              <a:t>entornos.</a:t>
            </a:r>
            <a:endParaRPr lang="es-GT" dirty="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10</a:t>
            </a:fld>
            <a:endParaRPr lang="es-GT"/>
          </a:p>
        </p:txBody>
      </p:sp>
    </p:spTree>
    <p:extLst>
      <p:ext uri="{BB962C8B-B14F-4D97-AF65-F5344CB8AC3E}">
        <p14:creationId xmlns:p14="http://schemas.microsoft.com/office/powerpoint/2010/main" val="3022027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Selección de Criaderos</a:t>
            </a:r>
            <a:endParaRPr lang="es-ES" b="1" dirty="0"/>
          </a:p>
        </p:txBody>
      </p:sp>
      <p:sp>
        <p:nvSpPr>
          <p:cNvPr id="7" name="Marcador de contenido 6"/>
          <p:cNvSpPr>
            <a:spLocks noGrp="1"/>
          </p:cNvSpPr>
          <p:nvPr>
            <p:ph sz="half" idx="2"/>
          </p:nvPr>
        </p:nvSpPr>
        <p:spPr>
          <a:xfrm>
            <a:off x="4648200" y="1711349"/>
            <a:ext cx="4038600" cy="4525963"/>
          </a:xfrm>
        </p:spPr>
        <p:txBody>
          <a:bodyPr>
            <a:normAutofit fontScale="92500"/>
          </a:bodyPr>
          <a:lstStyle/>
          <a:p>
            <a:r>
              <a:rPr lang="es-ES" dirty="0" smtClean="0"/>
              <a:t>Mediado por </a:t>
            </a:r>
            <a:r>
              <a:rPr lang="es-ES" dirty="0" err="1" smtClean="0"/>
              <a:t>semioquimicos</a:t>
            </a:r>
            <a:r>
              <a:rPr lang="es-ES" dirty="0" smtClean="0"/>
              <a:t> derivados de microorganismos específicos del criadero</a:t>
            </a:r>
          </a:p>
          <a:p>
            <a:r>
              <a:rPr lang="es-ES" dirty="0" smtClean="0"/>
              <a:t>Especie especifico</a:t>
            </a:r>
          </a:p>
          <a:p>
            <a:r>
              <a:rPr lang="es-ES" dirty="0" smtClean="0"/>
              <a:t>Evita competencia con otros anofelinos</a:t>
            </a:r>
          </a:p>
          <a:p>
            <a:r>
              <a:rPr lang="es-ES" dirty="0" smtClean="0"/>
              <a:t>Productividad criaderos</a:t>
            </a:r>
            <a:endParaRPr lang="es-ES" dirty="0"/>
          </a:p>
          <a:p>
            <a:r>
              <a:rPr lang="es-ES" dirty="0" smtClean="0"/>
              <a:t>Control (identificación de criaderos y manipulación)</a:t>
            </a:r>
          </a:p>
          <a:p>
            <a:pPr marL="0" indent="0">
              <a:buNone/>
            </a:pPr>
            <a:endParaRPr lang="es-ES" dirty="0" smtClean="0"/>
          </a:p>
          <a:p>
            <a:endParaRPr lang="es-ES" dirty="0" smtClean="0"/>
          </a:p>
          <a:p>
            <a:endParaRPr lang="es-ES"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11</a:t>
            </a:fld>
            <a:endParaRPr lang="es-GT"/>
          </a:p>
        </p:txBody>
      </p:sp>
      <p:pic>
        <p:nvPicPr>
          <p:cNvPr id="4" name="Imagen 3"/>
          <p:cNvPicPr>
            <a:picLocks noChangeAspect="1"/>
          </p:cNvPicPr>
          <p:nvPr/>
        </p:nvPicPr>
        <p:blipFill>
          <a:blip r:embed="rId2"/>
          <a:stretch>
            <a:fillRect/>
          </a:stretch>
        </p:blipFill>
        <p:spPr>
          <a:xfrm>
            <a:off x="683568" y="1772816"/>
            <a:ext cx="2952328" cy="4452356"/>
          </a:xfrm>
          <a:prstGeom prst="rect">
            <a:avLst/>
          </a:prstGeom>
        </p:spPr>
      </p:pic>
    </p:spTree>
    <p:extLst>
      <p:ext uri="{BB962C8B-B14F-4D97-AF65-F5344CB8AC3E}">
        <p14:creationId xmlns:p14="http://schemas.microsoft.com/office/powerpoint/2010/main" val="3857037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fontScale="90000"/>
          </a:bodyPr>
          <a:lstStyle/>
          <a:p>
            <a:r>
              <a:rPr lang="es-ES" b="1" dirty="0" smtClean="0"/>
              <a:t>Diversidad de </a:t>
            </a:r>
            <a:r>
              <a:rPr lang="es-ES" b="1" dirty="0" err="1" smtClean="0"/>
              <a:t>habitat</a:t>
            </a:r>
            <a:r>
              <a:rPr lang="es-ES" b="1" dirty="0" smtClean="0"/>
              <a:t>-tipo de </a:t>
            </a:r>
            <a:r>
              <a:rPr lang="es-ES" b="1" dirty="0" err="1" smtClean="0"/>
              <a:t>vegetacion</a:t>
            </a:r>
            <a:endParaRPr lang="es-ES" b="1" dirty="0"/>
          </a:p>
        </p:txBody>
      </p:sp>
      <p:sp>
        <p:nvSpPr>
          <p:cNvPr id="4" name="Marcador de contenido 3"/>
          <p:cNvSpPr>
            <a:spLocks noGrp="1"/>
          </p:cNvSpPr>
          <p:nvPr>
            <p:ph sz="half" idx="1"/>
          </p:nvPr>
        </p:nvSpPr>
        <p:spPr/>
        <p:txBody>
          <a:bodyPr>
            <a:normAutofit/>
          </a:bodyPr>
          <a:lstStyle/>
          <a:p>
            <a:endParaRPr lang="es-ES"/>
          </a:p>
        </p:txBody>
      </p:sp>
      <p:sp>
        <p:nvSpPr>
          <p:cNvPr id="6" name="Marcador de contenido 5"/>
          <p:cNvSpPr>
            <a:spLocks noGrp="1"/>
          </p:cNvSpPr>
          <p:nvPr>
            <p:ph sz="half" idx="2"/>
          </p:nvPr>
        </p:nvSpPr>
        <p:spPr>
          <a:xfrm>
            <a:off x="5220072" y="1600200"/>
            <a:ext cx="3466728" cy="4525963"/>
          </a:xfrm>
        </p:spPr>
        <p:txBody>
          <a:bodyPr>
            <a:normAutofit/>
          </a:bodyPr>
          <a:lstStyle/>
          <a:p>
            <a:pPr marL="514350" indent="-514350">
              <a:buFont typeface="+mj-lt"/>
              <a:buAutoNum type="alphaUcPeriod"/>
            </a:pPr>
            <a:r>
              <a:rPr lang="es-ES" sz="2200" i="1" dirty="0" err="1" smtClean="0"/>
              <a:t>An</a:t>
            </a:r>
            <a:r>
              <a:rPr lang="es-ES" sz="2200" i="1" dirty="0" smtClean="0"/>
              <a:t>. </a:t>
            </a:r>
            <a:r>
              <a:rPr lang="es-ES" sz="2200" i="1" dirty="0" err="1" smtClean="0"/>
              <a:t>vestitipennis</a:t>
            </a:r>
            <a:endParaRPr lang="es-ES" sz="2200" i="1" dirty="0" smtClean="0"/>
          </a:p>
          <a:p>
            <a:pPr marL="514350" indent="-514350">
              <a:buFont typeface="+mj-lt"/>
              <a:buAutoNum type="alphaUcPeriod"/>
            </a:pPr>
            <a:r>
              <a:rPr lang="es-ES" sz="2200" i="1" dirty="0" err="1" smtClean="0"/>
              <a:t>An</a:t>
            </a:r>
            <a:r>
              <a:rPr lang="es-ES" sz="2200" i="1" dirty="0" smtClean="0"/>
              <a:t>. </a:t>
            </a:r>
            <a:r>
              <a:rPr lang="es-ES" sz="2200" i="1" dirty="0" err="1" smtClean="0"/>
              <a:t>darlingi</a:t>
            </a:r>
            <a:r>
              <a:rPr lang="es-ES" sz="2200" i="1" dirty="0" smtClean="0"/>
              <a:t> </a:t>
            </a:r>
            <a:r>
              <a:rPr lang="es-ES" sz="2200" dirty="0" smtClean="0"/>
              <a:t>(potencial)</a:t>
            </a:r>
          </a:p>
          <a:p>
            <a:pPr marL="514350" indent="-514350">
              <a:buFont typeface="+mj-lt"/>
              <a:buAutoNum type="alphaUcPeriod"/>
            </a:pPr>
            <a:r>
              <a:rPr lang="es-ES" sz="2200" i="1" dirty="0" smtClean="0"/>
              <a:t>No hay larvas</a:t>
            </a:r>
          </a:p>
          <a:p>
            <a:pPr marL="514350" indent="-514350">
              <a:buFont typeface="+mj-lt"/>
              <a:buAutoNum type="alphaUcPeriod"/>
            </a:pPr>
            <a:r>
              <a:rPr lang="es-ES" sz="2200" i="1" dirty="0" err="1" smtClean="0"/>
              <a:t>An</a:t>
            </a:r>
            <a:r>
              <a:rPr lang="es-ES" sz="2200" i="1" dirty="0" smtClean="0"/>
              <a:t>. </a:t>
            </a:r>
            <a:r>
              <a:rPr lang="es-ES" sz="2200" i="1" dirty="0" err="1" smtClean="0"/>
              <a:t>albimanus</a:t>
            </a:r>
            <a:endParaRPr lang="es-ES" sz="2200" i="1" dirty="0" smtClean="0"/>
          </a:p>
          <a:p>
            <a:pPr marL="514350" indent="-514350">
              <a:buFont typeface="+mj-lt"/>
              <a:buAutoNum type="alphaUcPeriod"/>
            </a:pPr>
            <a:r>
              <a:rPr lang="es-ES" sz="2200" i="1" dirty="0" err="1" smtClean="0"/>
              <a:t>An</a:t>
            </a:r>
            <a:r>
              <a:rPr lang="es-ES" sz="2200" i="1" dirty="0" smtClean="0"/>
              <a:t>. </a:t>
            </a:r>
            <a:r>
              <a:rPr lang="es-ES" sz="2200" i="1" dirty="0" err="1" smtClean="0"/>
              <a:t>pseudopunctipennis</a:t>
            </a:r>
            <a:endParaRPr lang="es-ES" sz="2200" i="1" dirty="0" smtClean="0"/>
          </a:p>
          <a:p>
            <a:pPr marL="514350" indent="-514350">
              <a:buFont typeface="+mj-lt"/>
              <a:buAutoNum type="alphaUcPeriod"/>
            </a:pPr>
            <a:r>
              <a:rPr lang="es-ES" sz="2200" i="1" dirty="0" err="1" smtClean="0"/>
              <a:t>An</a:t>
            </a:r>
            <a:r>
              <a:rPr lang="es-ES" sz="2200" i="1" dirty="0" smtClean="0"/>
              <a:t>. </a:t>
            </a:r>
            <a:r>
              <a:rPr lang="es-ES" sz="2200" i="1" dirty="0" err="1" smtClean="0"/>
              <a:t>darlingi</a:t>
            </a:r>
            <a:endParaRPr lang="es-ES" sz="2200" i="1" dirty="0" smtClean="0"/>
          </a:p>
          <a:p>
            <a:pPr marL="514350" indent="-514350">
              <a:buFont typeface="+mj-lt"/>
              <a:buAutoNum type="alphaUcPeriod"/>
            </a:pPr>
            <a:r>
              <a:rPr lang="es-ES" sz="2200" i="1" dirty="0" err="1" smtClean="0">
                <a:solidFill>
                  <a:schemeClr val="bg1">
                    <a:lumMod val="85000"/>
                  </a:schemeClr>
                </a:solidFill>
              </a:rPr>
              <a:t>An</a:t>
            </a:r>
            <a:r>
              <a:rPr lang="es-ES" sz="2200" i="1" dirty="0" smtClean="0">
                <a:solidFill>
                  <a:schemeClr val="bg1">
                    <a:lumMod val="85000"/>
                  </a:schemeClr>
                </a:solidFill>
              </a:rPr>
              <a:t>. </a:t>
            </a:r>
            <a:r>
              <a:rPr lang="es-ES" sz="2200" i="1" dirty="0" err="1" smtClean="0">
                <a:solidFill>
                  <a:schemeClr val="bg1">
                    <a:lumMod val="85000"/>
                  </a:schemeClr>
                </a:solidFill>
              </a:rPr>
              <a:t>minimus</a:t>
            </a:r>
            <a:endParaRPr lang="es-ES" sz="2200" i="1" dirty="0" smtClean="0">
              <a:solidFill>
                <a:schemeClr val="bg1">
                  <a:lumMod val="85000"/>
                </a:schemeClr>
              </a:solidFill>
            </a:endParaRPr>
          </a:p>
          <a:p>
            <a:pPr marL="514350" indent="-514350">
              <a:buFont typeface="+mj-lt"/>
              <a:buAutoNum type="alphaUcPeriod"/>
            </a:pPr>
            <a:r>
              <a:rPr lang="es-ES" sz="2200" i="1" dirty="0" err="1" smtClean="0">
                <a:solidFill>
                  <a:schemeClr val="bg1">
                    <a:lumMod val="85000"/>
                  </a:schemeClr>
                </a:solidFill>
              </a:rPr>
              <a:t>An</a:t>
            </a:r>
            <a:r>
              <a:rPr lang="es-ES" sz="2200" i="1" dirty="0" smtClean="0">
                <a:solidFill>
                  <a:schemeClr val="bg1">
                    <a:lumMod val="85000"/>
                  </a:schemeClr>
                </a:solidFill>
              </a:rPr>
              <a:t>. </a:t>
            </a:r>
            <a:r>
              <a:rPr lang="es-ES" sz="2200" i="1" dirty="0" err="1" smtClean="0">
                <a:solidFill>
                  <a:schemeClr val="bg1">
                    <a:lumMod val="85000"/>
                  </a:schemeClr>
                </a:solidFill>
              </a:rPr>
              <a:t>gambie</a:t>
            </a:r>
            <a:endParaRPr lang="es-ES" sz="2200" i="1" dirty="0" smtClean="0">
              <a:solidFill>
                <a:schemeClr val="bg1">
                  <a:lumMod val="85000"/>
                </a:schemeClr>
              </a:solidFill>
            </a:endParaRPr>
          </a:p>
          <a:p>
            <a:pPr marL="514350" indent="-514350">
              <a:buFont typeface="+mj-lt"/>
              <a:buAutoNum type="alphaUcPeriod"/>
            </a:pPr>
            <a:r>
              <a:rPr lang="es-ES" sz="2200" i="1" dirty="0" err="1" smtClean="0">
                <a:solidFill>
                  <a:schemeClr val="bg1">
                    <a:lumMod val="85000"/>
                  </a:schemeClr>
                </a:solidFill>
              </a:rPr>
              <a:t>An</a:t>
            </a:r>
            <a:r>
              <a:rPr lang="es-ES" sz="2200" i="1" dirty="0" smtClean="0">
                <a:solidFill>
                  <a:schemeClr val="bg1">
                    <a:lumMod val="85000"/>
                  </a:schemeClr>
                </a:solidFill>
              </a:rPr>
              <a:t>. </a:t>
            </a:r>
            <a:r>
              <a:rPr lang="es-ES" sz="2200" i="1" dirty="0" err="1" smtClean="0">
                <a:solidFill>
                  <a:schemeClr val="bg1">
                    <a:lumMod val="85000"/>
                  </a:schemeClr>
                </a:solidFill>
              </a:rPr>
              <a:t>epiroticus</a:t>
            </a:r>
            <a:r>
              <a:rPr lang="es-ES" sz="2200" i="1" dirty="0" smtClean="0">
                <a:solidFill>
                  <a:schemeClr val="bg1">
                    <a:lumMod val="85000"/>
                  </a:schemeClr>
                </a:solidFill>
              </a:rPr>
              <a:t> </a:t>
            </a:r>
            <a:r>
              <a:rPr lang="es-ES" sz="2200" dirty="0" smtClean="0">
                <a:solidFill>
                  <a:schemeClr val="bg1">
                    <a:lumMod val="85000"/>
                  </a:schemeClr>
                </a:solidFill>
              </a:rPr>
              <a:t>(complejo </a:t>
            </a:r>
            <a:r>
              <a:rPr lang="es-ES" sz="2200" dirty="0" err="1" smtClean="0">
                <a:solidFill>
                  <a:schemeClr val="bg1">
                    <a:lumMod val="85000"/>
                  </a:schemeClr>
                </a:solidFill>
              </a:rPr>
              <a:t>Sundaicus</a:t>
            </a:r>
            <a:r>
              <a:rPr lang="es-ES" sz="2200" dirty="0">
                <a:solidFill>
                  <a:schemeClr val="bg1">
                    <a:lumMod val="85000"/>
                  </a:schemeClr>
                </a:solidFill>
              </a:rPr>
              <a:t>)</a:t>
            </a:r>
            <a:endParaRPr lang="es-ES" sz="2200" dirty="0" smtClean="0">
              <a:solidFill>
                <a:schemeClr val="bg1">
                  <a:lumMod val="85000"/>
                </a:schemeClr>
              </a:solidFill>
            </a:endParaRPr>
          </a:p>
          <a:p>
            <a:pPr marL="514350" indent="-514350">
              <a:buFont typeface="+mj-lt"/>
              <a:buAutoNum type="alphaUcPeriod"/>
            </a:pPr>
            <a:endParaRPr lang="es-ES" sz="2200" i="1" dirty="0" smtClean="0">
              <a:solidFill>
                <a:schemeClr val="bg1">
                  <a:lumMod val="85000"/>
                </a:schemeClr>
              </a:solidFill>
            </a:endParaRPr>
          </a:p>
          <a:p>
            <a:pPr marL="0" indent="0">
              <a:buNone/>
            </a:pPr>
            <a:endParaRPr lang="es-ES" sz="2200" i="1" dirty="0" smtClean="0">
              <a:solidFill>
                <a:schemeClr val="bg1">
                  <a:lumMod val="85000"/>
                </a:schemeClr>
              </a:solidFill>
            </a:endParaRPr>
          </a:p>
          <a:p>
            <a:pPr marL="514350" indent="-514350">
              <a:buFont typeface="+mj-lt"/>
              <a:buAutoNum type="alphaUcPeriod"/>
            </a:pPr>
            <a:endParaRPr lang="es-ES" dirty="0" smtClean="0"/>
          </a:p>
          <a:p>
            <a:pPr marL="0" indent="0">
              <a:buNone/>
            </a:pPr>
            <a:endParaRPr lang="es-ES" dirty="0" smtClean="0"/>
          </a:p>
          <a:p>
            <a:pPr marL="514350" indent="-514350">
              <a:buFont typeface="+mj-lt"/>
              <a:buAutoNum type="alphaUcPeriod"/>
            </a:pPr>
            <a:endParaRPr lang="es-ES" dirty="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12</a:t>
            </a:fld>
            <a:endParaRPr lang="es-GT"/>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484784"/>
            <a:ext cx="4933950" cy="477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9792" y="6165304"/>
            <a:ext cx="2232248"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9431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2358008"/>
            <a:ext cx="8229600" cy="1143000"/>
          </a:xfrm>
        </p:spPr>
        <p:txBody>
          <a:bodyPr>
            <a:normAutofit fontScale="90000"/>
          </a:bodyPr>
          <a:lstStyle/>
          <a:p>
            <a:r>
              <a:rPr lang="es-ES" dirty="0" smtClean="0"/>
              <a:t>Cambios </a:t>
            </a:r>
            <a:r>
              <a:rPr lang="es-ES" dirty="0" err="1" smtClean="0"/>
              <a:t>antropogenicos</a:t>
            </a:r>
            <a:r>
              <a:rPr lang="es-ES" dirty="0" smtClean="0"/>
              <a:t> que pueden cambiar la epidemiologia de la enfermedad </a:t>
            </a:r>
            <a:endParaRPr lang="es-ES"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13</a:t>
            </a:fld>
            <a:endParaRPr lang="es-GT"/>
          </a:p>
        </p:txBody>
      </p:sp>
    </p:spTree>
    <p:extLst>
      <p:ext uri="{BB962C8B-B14F-4D97-AF65-F5344CB8AC3E}">
        <p14:creationId xmlns:p14="http://schemas.microsoft.com/office/powerpoint/2010/main" val="37733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GT" b="1" dirty="0" smtClean="0"/>
              <a:t>Reemplazo de especies y cambio en habitat larvario</a:t>
            </a:r>
            <a:endParaRPr lang="es-GT" b="1" dirty="0"/>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1556792"/>
            <a:ext cx="6480720" cy="4196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1" y="5733256"/>
            <a:ext cx="6408713"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6" y="6165304"/>
            <a:ext cx="2200275"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Marcador de número de diapositiva"/>
          <p:cNvSpPr>
            <a:spLocks noGrp="1"/>
          </p:cNvSpPr>
          <p:nvPr>
            <p:ph type="sldNum" sz="quarter" idx="12"/>
          </p:nvPr>
        </p:nvSpPr>
        <p:spPr/>
        <p:txBody>
          <a:bodyPr/>
          <a:lstStyle/>
          <a:p>
            <a:fld id="{5307EA8E-C0C1-4C7D-8522-8F8ED98D38B0}" type="slidenum">
              <a:rPr lang="es-GT" smtClean="0"/>
              <a:pPr/>
              <a:t>14</a:t>
            </a:fld>
            <a:endParaRPr lang="es-GT"/>
          </a:p>
        </p:txBody>
      </p:sp>
    </p:spTree>
    <p:extLst>
      <p:ext uri="{BB962C8B-B14F-4D97-AF65-F5344CB8AC3E}">
        <p14:creationId xmlns:p14="http://schemas.microsoft.com/office/powerpoint/2010/main" val="345804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b="1" dirty="0" smtClean="0"/>
              <a:t>Transmision en la Epoca Seca</a:t>
            </a:r>
            <a:endParaRPr lang="es-GT" b="1" dirty="0"/>
          </a:p>
        </p:txBody>
      </p:sp>
      <p:sp>
        <p:nvSpPr>
          <p:cNvPr id="4" name="3 Marcador de número de diapositiva"/>
          <p:cNvSpPr>
            <a:spLocks noGrp="1"/>
          </p:cNvSpPr>
          <p:nvPr>
            <p:ph type="sldNum" sz="quarter" idx="12"/>
          </p:nvPr>
        </p:nvSpPr>
        <p:spPr>
          <a:xfrm>
            <a:off x="6588224" y="6309320"/>
            <a:ext cx="2133600" cy="365125"/>
          </a:xfrm>
        </p:spPr>
        <p:txBody>
          <a:bodyPr/>
          <a:lstStyle/>
          <a:p>
            <a:fld id="{5307EA8E-C0C1-4C7D-8522-8F8ED98D38B0}" type="slidenum">
              <a:rPr lang="es-GT" smtClean="0"/>
              <a:pPr/>
              <a:t>15</a:t>
            </a:fld>
            <a:endParaRPr lang="es-GT"/>
          </a:p>
        </p:txBody>
      </p:sp>
      <p:graphicFrame>
        <p:nvGraphicFramePr>
          <p:cNvPr id="17" name="Gráfico 16"/>
          <p:cNvGraphicFramePr/>
          <p:nvPr>
            <p:extLst>
              <p:ext uri="{D42A27DB-BD31-4B8C-83A1-F6EECF244321}">
                <p14:modId xmlns:p14="http://schemas.microsoft.com/office/powerpoint/2010/main" val="2853733809"/>
              </p:ext>
            </p:extLst>
          </p:nvPr>
        </p:nvGraphicFramePr>
        <p:xfrm>
          <a:off x="4932040" y="2132856"/>
          <a:ext cx="2736304" cy="2520280"/>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Agrupar 2"/>
          <p:cNvGrpSpPr/>
          <p:nvPr/>
        </p:nvGrpSpPr>
        <p:grpSpPr>
          <a:xfrm>
            <a:off x="539552" y="1992799"/>
            <a:ext cx="3816424" cy="3236401"/>
            <a:chOff x="539552" y="1556792"/>
            <a:chExt cx="3492093" cy="2876361"/>
          </a:xfrm>
        </p:grpSpPr>
        <p:pic>
          <p:nvPicPr>
            <p:cNvPr id="9" name="Imagen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3568" y="4005064"/>
              <a:ext cx="1008112" cy="407122"/>
            </a:xfrm>
            <a:prstGeom prst="rect">
              <a:avLst/>
            </a:prstGeom>
            <a:noFill/>
            <a:ln>
              <a:noFill/>
            </a:ln>
          </p:spPr>
        </p:pic>
        <p:pic>
          <p:nvPicPr>
            <p:cNvPr id="10" name="0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2996952"/>
              <a:ext cx="1619885" cy="1079500"/>
            </a:xfrm>
            <a:prstGeom prst="rect">
              <a:avLst/>
            </a:prstGeom>
          </p:spPr>
        </p:pic>
        <p:pic>
          <p:nvPicPr>
            <p:cNvPr id="11" name="0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552" y="1556792"/>
              <a:ext cx="1619885" cy="1079500"/>
            </a:xfrm>
            <a:prstGeom prst="rect">
              <a:avLst/>
            </a:prstGeom>
          </p:spPr>
        </p:pic>
        <p:pic>
          <p:nvPicPr>
            <p:cNvPr id="12" name="Imagen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55777" y="4077073"/>
              <a:ext cx="1080119" cy="356080"/>
            </a:xfrm>
            <a:prstGeom prst="rect">
              <a:avLst/>
            </a:prstGeom>
            <a:noFill/>
            <a:ln>
              <a:noFill/>
            </a:ln>
          </p:spPr>
        </p:pic>
        <p:pic>
          <p:nvPicPr>
            <p:cNvPr id="13" name="0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11760" y="2996952"/>
              <a:ext cx="1619885" cy="1079500"/>
            </a:xfrm>
            <a:prstGeom prst="rect">
              <a:avLst/>
            </a:prstGeom>
          </p:spPr>
        </p:pic>
        <p:pic>
          <p:nvPicPr>
            <p:cNvPr id="14" name="Imagen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483768" y="2708920"/>
              <a:ext cx="1143383" cy="281930"/>
            </a:xfrm>
            <a:prstGeom prst="rect">
              <a:avLst/>
            </a:prstGeom>
            <a:noFill/>
            <a:ln>
              <a:noFill/>
            </a:ln>
          </p:spPr>
        </p:pic>
        <p:pic>
          <p:nvPicPr>
            <p:cNvPr id="15" name="0 Imagen"/>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11760" y="1628800"/>
              <a:ext cx="1619885" cy="1079500"/>
            </a:xfrm>
            <a:prstGeom prst="rect">
              <a:avLst/>
            </a:prstGeom>
          </p:spPr>
        </p:pic>
        <p:pic>
          <p:nvPicPr>
            <p:cNvPr id="19" name="chart"/>
            <p:cNvPicPr>
              <a:picLocks noChangeAspect="1"/>
            </p:cNvPicPr>
            <p:nvPr/>
          </p:nvPicPr>
          <p:blipFill>
            <a:blip r:embed="rId10"/>
            <a:stretch>
              <a:fillRect/>
            </a:stretch>
          </p:blipFill>
          <p:spPr>
            <a:xfrm>
              <a:off x="683568" y="2682632"/>
              <a:ext cx="864096" cy="360424"/>
            </a:xfrm>
            <a:prstGeom prst="rect">
              <a:avLst/>
            </a:prstGeom>
          </p:spPr>
        </p:pic>
      </p:gr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fr-FR" b="1" dirty="0" err="1" smtClean="0"/>
              <a:t>É</a:t>
            </a:r>
            <a:r>
              <a:rPr lang="es-ES" b="1" dirty="0" err="1" smtClean="0"/>
              <a:t>xito</a:t>
            </a:r>
            <a:r>
              <a:rPr lang="es-ES" b="1" dirty="0" smtClean="0"/>
              <a:t> como </a:t>
            </a:r>
            <a:r>
              <a:rPr lang="es-ES" b="1" dirty="0"/>
              <a:t>v</a:t>
            </a:r>
            <a:r>
              <a:rPr lang="es-ES" b="1" dirty="0" smtClean="0"/>
              <a:t>ectores</a:t>
            </a:r>
            <a:endParaRPr lang="es-ES" b="1" dirty="0"/>
          </a:p>
        </p:txBody>
      </p:sp>
      <p:sp>
        <p:nvSpPr>
          <p:cNvPr id="3" name="Marcador de texto 2"/>
          <p:cNvSpPr>
            <a:spLocks noGrp="1"/>
          </p:cNvSpPr>
          <p:nvPr>
            <p:ph type="body" idx="1"/>
          </p:nvPr>
        </p:nvSpPr>
        <p:spPr>
          <a:xfrm>
            <a:off x="457200" y="1412776"/>
            <a:ext cx="4040188" cy="639762"/>
          </a:xfrm>
        </p:spPr>
        <p:txBody>
          <a:bodyPr>
            <a:normAutofit/>
          </a:bodyPr>
          <a:lstStyle/>
          <a:p>
            <a:pPr algn="ctr"/>
            <a:r>
              <a:rPr lang="es-ES" sz="2800" dirty="0" smtClean="0"/>
              <a:t>Comportamiento</a:t>
            </a:r>
            <a:endParaRPr lang="es-ES" sz="2800" dirty="0"/>
          </a:p>
        </p:txBody>
      </p:sp>
      <p:sp>
        <p:nvSpPr>
          <p:cNvPr id="4" name="Marcador de texto 3"/>
          <p:cNvSpPr>
            <a:spLocks noGrp="1"/>
          </p:cNvSpPr>
          <p:nvPr>
            <p:ph type="body" sz="quarter" idx="3"/>
          </p:nvPr>
        </p:nvSpPr>
        <p:spPr>
          <a:xfrm>
            <a:off x="4645025" y="1781126"/>
            <a:ext cx="4041775" cy="639762"/>
          </a:xfrm>
        </p:spPr>
        <p:txBody>
          <a:bodyPr>
            <a:noAutofit/>
          </a:bodyPr>
          <a:lstStyle/>
          <a:p>
            <a:pPr algn="ctr"/>
            <a:r>
              <a:rPr lang="es-ES" sz="2800" dirty="0" smtClean="0"/>
              <a:t>Desarrollo parasito en el vector</a:t>
            </a:r>
            <a:endParaRPr lang="es-ES" sz="2800" dirty="0"/>
          </a:p>
        </p:txBody>
      </p:sp>
      <p:sp>
        <p:nvSpPr>
          <p:cNvPr id="5" name="Marcador de número de diapositiva 4"/>
          <p:cNvSpPr>
            <a:spLocks noGrp="1"/>
          </p:cNvSpPr>
          <p:nvPr>
            <p:ph type="sldNum" sz="quarter" idx="12"/>
          </p:nvPr>
        </p:nvSpPr>
        <p:spPr/>
        <p:txBody>
          <a:bodyPr/>
          <a:lstStyle/>
          <a:p>
            <a:fld id="{5307EA8E-C0C1-4C7D-8522-8F8ED98D38B0}" type="slidenum">
              <a:rPr lang="es-GT" smtClean="0"/>
              <a:pPr/>
              <a:t>16</a:t>
            </a:fld>
            <a:endParaRPr lang="es-GT" dirty="0"/>
          </a:p>
        </p:txBody>
      </p:sp>
      <p:pic>
        <p:nvPicPr>
          <p:cNvPr id="9" name="Imagen 8"/>
          <p:cNvPicPr>
            <a:picLocks noChangeAspect="1"/>
          </p:cNvPicPr>
          <p:nvPr/>
        </p:nvPicPr>
        <p:blipFill>
          <a:blip r:embed="rId3"/>
          <a:stretch>
            <a:fillRect/>
          </a:stretch>
        </p:blipFill>
        <p:spPr>
          <a:xfrm>
            <a:off x="4788024" y="2547313"/>
            <a:ext cx="3672408" cy="1961807"/>
          </a:xfrm>
          <a:prstGeom prst="rect">
            <a:avLst/>
          </a:prstGeom>
        </p:spPr>
      </p:pic>
      <p:sp>
        <p:nvSpPr>
          <p:cNvPr id="10" name="CuadroTexto 9"/>
          <p:cNvSpPr txBox="1"/>
          <p:nvPr/>
        </p:nvSpPr>
        <p:spPr>
          <a:xfrm>
            <a:off x="5076056" y="4581128"/>
            <a:ext cx="3384376" cy="1200329"/>
          </a:xfrm>
          <a:prstGeom prst="rect">
            <a:avLst/>
          </a:prstGeom>
          <a:noFill/>
        </p:spPr>
        <p:txBody>
          <a:bodyPr wrap="square" rtlCol="0">
            <a:spAutoFit/>
          </a:bodyPr>
          <a:lstStyle/>
          <a:p>
            <a:r>
              <a:rPr lang="es-ES" dirty="0" smtClean="0"/>
              <a:t>Anatómica y fisiológicamente debe ser capaz de  albergar el parasito durante el ciclo extrínseco</a:t>
            </a:r>
            <a:endParaRPr lang="es-ES" dirty="0"/>
          </a:p>
        </p:txBody>
      </p:sp>
      <p:pic>
        <p:nvPicPr>
          <p:cNvPr id="11" name="Imagen 10"/>
          <p:cNvPicPr>
            <a:picLocks noChangeAspect="1"/>
          </p:cNvPicPr>
          <p:nvPr/>
        </p:nvPicPr>
        <p:blipFill>
          <a:blip r:embed="rId4"/>
          <a:stretch>
            <a:fillRect/>
          </a:stretch>
        </p:blipFill>
        <p:spPr>
          <a:xfrm>
            <a:off x="423367" y="2348880"/>
            <a:ext cx="3356545" cy="2188467"/>
          </a:xfrm>
          <a:prstGeom prst="rect">
            <a:avLst/>
          </a:prstGeom>
        </p:spPr>
      </p:pic>
      <p:sp>
        <p:nvSpPr>
          <p:cNvPr id="12" name="CuadroTexto 11"/>
          <p:cNvSpPr txBox="1"/>
          <p:nvPr/>
        </p:nvSpPr>
        <p:spPr>
          <a:xfrm>
            <a:off x="395536" y="4676943"/>
            <a:ext cx="3744416" cy="1477328"/>
          </a:xfrm>
          <a:prstGeom prst="rect">
            <a:avLst/>
          </a:prstGeom>
          <a:noFill/>
        </p:spPr>
        <p:txBody>
          <a:bodyPr wrap="square" rtlCol="0">
            <a:spAutoFit/>
          </a:bodyPr>
          <a:lstStyle/>
          <a:p>
            <a:r>
              <a:rPr lang="es-ES" dirty="0" smtClean="0"/>
              <a:t>Comportamiento que lo </a:t>
            </a:r>
            <a:r>
              <a:rPr lang="es-ES" dirty="0"/>
              <a:t>a</a:t>
            </a:r>
            <a:r>
              <a:rPr lang="es-ES" dirty="0" smtClean="0"/>
              <a:t>cerquen al hospedero y permitan alimentarse de sangre</a:t>
            </a:r>
          </a:p>
          <a:p>
            <a:endParaRPr lang="es-ES" dirty="0" smtClean="0"/>
          </a:p>
          <a:p>
            <a:endParaRPr lang="es-ES" dirty="0"/>
          </a:p>
        </p:txBody>
      </p:sp>
      <p:sp>
        <p:nvSpPr>
          <p:cNvPr id="13" name="Llamada de flecha hacia arriba 12"/>
          <p:cNvSpPr/>
          <p:nvPr/>
        </p:nvSpPr>
        <p:spPr>
          <a:xfrm>
            <a:off x="611560" y="5445224"/>
            <a:ext cx="7704856" cy="936104"/>
          </a:xfrm>
          <a:prstGeom prst="upArrowCallout">
            <a:avLst/>
          </a:prstGeom>
          <a:solidFill>
            <a:srgbClr val="B9CDE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CuadroTexto 14"/>
          <p:cNvSpPr txBox="1"/>
          <p:nvPr/>
        </p:nvSpPr>
        <p:spPr>
          <a:xfrm>
            <a:off x="395536" y="5826473"/>
            <a:ext cx="8064896" cy="461665"/>
          </a:xfrm>
          <a:prstGeom prst="rect">
            <a:avLst/>
          </a:prstGeom>
          <a:noFill/>
        </p:spPr>
        <p:txBody>
          <a:bodyPr wrap="square" rtlCol="0">
            <a:spAutoFit/>
          </a:bodyPr>
          <a:lstStyle/>
          <a:p>
            <a:pPr algn="ctr"/>
            <a:r>
              <a:rPr lang="es-ES" sz="2400" b="1" dirty="0" smtClean="0"/>
              <a:t>Desarrollo de nuevas herramientas para vigilancia y control</a:t>
            </a:r>
            <a:endParaRPr lang="es-ES" sz="2400" b="1" dirty="0"/>
          </a:p>
        </p:txBody>
      </p:sp>
    </p:spTree>
    <p:extLst>
      <p:ext uri="{BB962C8B-B14F-4D97-AF65-F5344CB8AC3E}">
        <p14:creationId xmlns:p14="http://schemas.microsoft.com/office/powerpoint/2010/main" val="2774502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Fisiología de los Receptores</a:t>
            </a:r>
            <a:endParaRPr lang="es-ES" b="1" dirty="0"/>
          </a:p>
        </p:txBody>
      </p:sp>
      <p:sp>
        <p:nvSpPr>
          <p:cNvPr id="3" name="Marcador de contenido 2"/>
          <p:cNvSpPr>
            <a:spLocks noGrp="1"/>
          </p:cNvSpPr>
          <p:nvPr>
            <p:ph sz="half" idx="1"/>
          </p:nvPr>
        </p:nvSpPr>
        <p:spPr>
          <a:xfrm>
            <a:off x="457200" y="1600200"/>
            <a:ext cx="4186808" cy="4525963"/>
          </a:xfrm>
        </p:spPr>
        <p:txBody>
          <a:bodyPr>
            <a:normAutofit fontScale="92500" lnSpcReduction="10000"/>
          </a:bodyPr>
          <a:lstStyle/>
          <a:p>
            <a:r>
              <a:rPr lang="es-GT" sz="1800" dirty="0"/>
              <a:t>La cuticula contine resceptores que están expuestos al ambiente de manera estratégica.  </a:t>
            </a:r>
            <a:endParaRPr lang="es-GT" sz="1800" dirty="0" smtClean="0"/>
          </a:p>
          <a:p>
            <a:r>
              <a:rPr lang="es-GT" sz="1800" dirty="0" smtClean="0"/>
              <a:t>Estos </a:t>
            </a:r>
            <a:r>
              <a:rPr lang="es-GT" sz="1800" dirty="0"/>
              <a:t>receptores son de 2 tipos:</a:t>
            </a:r>
            <a:endParaRPr lang="es-ES_tradnl" sz="1800" dirty="0"/>
          </a:p>
          <a:p>
            <a:r>
              <a:rPr lang="es-GT" sz="1800" b="1" dirty="0"/>
              <a:t>Receptores específicos</a:t>
            </a:r>
            <a:r>
              <a:rPr lang="es-GT" sz="1800" dirty="0"/>
              <a:t>-estímulos visuales, químicos y auditivos.  Evitan la saturación del CNS con información.  Estos receptores específicos, especialmente los del </a:t>
            </a:r>
            <a:r>
              <a:rPr lang="es-GT" sz="1800" b="1" dirty="0" smtClean="0"/>
              <a:t>olfato, </a:t>
            </a:r>
            <a:r>
              <a:rPr lang="es-GT" sz="1800" dirty="0" smtClean="0"/>
              <a:t>que </a:t>
            </a:r>
            <a:r>
              <a:rPr lang="es-GT" sz="1800" dirty="0"/>
              <a:t>son muy especifico y garantiza que se responda a compuesto relevantes, ejemplo feromonas sexuales.  </a:t>
            </a:r>
            <a:endParaRPr lang="es-ES_tradnl" sz="1800" dirty="0"/>
          </a:p>
          <a:p>
            <a:r>
              <a:rPr lang="es-GT" sz="1800" b="1" dirty="0"/>
              <a:t>Receptores generales</a:t>
            </a:r>
            <a:r>
              <a:rPr lang="es-GT" sz="1800" dirty="0"/>
              <a:t>-termoreceptores, fotoreceptores y algunos quimioreceptores.  Receptores generales no específicos que se estimulan en diferente grado como resultado del traslape sensibiidad.</a:t>
            </a:r>
            <a:endParaRPr lang="es-ES_tradnl" sz="1800" dirty="0"/>
          </a:p>
          <a:p>
            <a:endParaRPr lang="es-ES" sz="1600" dirty="0"/>
          </a:p>
        </p:txBody>
      </p:sp>
      <p:sp>
        <p:nvSpPr>
          <p:cNvPr id="5" name="Marcador de número de diapositiva 4"/>
          <p:cNvSpPr>
            <a:spLocks noGrp="1"/>
          </p:cNvSpPr>
          <p:nvPr>
            <p:ph type="sldNum" sz="quarter" idx="12"/>
          </p:nvPr>
        </p:nvSpPr>
        <p:spPr/>
        <p:txBody>
          <a:bodyPr/>
          <a:lstStyle/>
          <a:p>
            <a:fld id="{5307EA8E-C0C1-4C7D-8522-8F8ED98D38B0}" type="slidenum">
              <a:rPr lang="es-GT" smtClean="0"/>
              <a:pPr/>
              <a:t>17</a:t>
            </a:fld>
            <a:endParaRPr lang="es-GT"/>
          </a:p>
        </p:txBody>
      </p:sp>
      <p:pic>
        <p:nvPicPr>
          <p:cNvPr id="6" name="Imagen 5"/>
          <p:cNvPicPr>
            <a:picLocks noChangeAspect="1"/>
          </p:cNvPicPr>
          <p:nvPr/>
        </p:nvPicPr>
        <p:blipFill>
          <a:blip r:embed="rId2"/>
          <a:stretch>
            <a:fillRect/>
          </a:stretch>
        </p:blipFill>
        <p:spPr>
          <a:xfrm>
            <a:off x="5148064" y="1700808"/>
            <a:ext cx="2880320" cy="2395514"/>
          </a:xfrm>
          <a:prstGeom prst="rect">
            <a:avLst/>
          </a:prstGeom>
        </p:spPr>
      </p:pic>
    </p:spTree>
    <p:extLst>
      <p:ext uri="{BB962C8B-B14F-4D97-AF65-F5344CB8AC3E}">
        <p14:creationId xmlns:p14="http://schemas.microsoft.com/office/powerpoint/2010/main" val="1814094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smtClean="0"/>
              <a:t>Comportamientos mediadas por receptores</a:t>
            </a:r>
            <a:endParaRPr lang="es-ES" b="1"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18</a:t>
            </a:fld>
            <a:endParaRPr lang="es-GT"/>
          </a:p>
        </p:txBody>
      </p:sp>
      <p:pic>
        <p:nvPicPr>
          <p:cNvPr id="4" name="Imagen 3"/>
          <p:cNvPicPr>
            <a:picLocks noChangeAspect="1"/>
          </p:cNvPicPr>
          <p:nvPr/>
        </p:nvPicPr>
        <p:blipFill>
          <a:blip r:embed="rId2"/>
          <a:stretch>
            <a:fillRect/>
          </a:stretch>
        </p:blipFill>
        <p:spPr>
          <a:xfrm>
            <a:off x="1403648" y="1916832"/>
            <a:ext cx="6120680" cy="4381965"/>
          </a:xfrm>
          <a:prstGeom prst="rect">
            <a:avLst/>
          </a:prstGeom>
        </p:spPr>
      </p:pic>
    </p:spTree>
    <p:extLst>
      <p:ext uri="{BB962C8B-B14F-4D97-AF65-F5344CB8AC3E}">
        <p14:creationId xmlns:p14="http://schemas.microsoft.com/office/powerpoint/2010/main" val="3334996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n-US" b="1" dirty="0" err="1" smtClean="0"/>
              <a:t>Comportamiento</a:t>
            </a:r>
            <a:r>
              <a:rPr lang="en-US" b="1" dirty="0" smtClean="0"/>
              <a:t> de </a:t>
            </a:r>
            <a:r>
              <a:rPr lang="en-US" b="1" dirty="0" err="1"/>
              <a:t>A</a:t>
            </a:r>
            <a:r>
              <a:rPr lang="en-US" b="1" dirty="0" err="1" smtClean="0"/>
              <a:t>pareamiento</a:t>
            </a:r>
            <a:endParaRPr lang="es-GT" b="1" dirty="0"/>
          </a:p>
        </p:txBody>
      </p:sp>
      <p:sp>
        <p:nvSpPr>
          <p:cNvPr id="4" name="3 Marcador de contenido"/>
          <p:cNvSpPr>
            <a:spLocks noGrp="1"/>
          </p:cNvSpPr>
          <p:nvPr>
            <p:ph sz="half" idx="2"/>
          </p:nvPr>
        </p:nvSpPr>
        <p:spPr/>
        <p:txBody>
          <a:bodyPr>
            <a:normAutofit fontScale="70000" lnSpcReduction="20000"/>
          </a:bodyPr>
          <a:lstStyle/>
          <a:p>
            <a:pPr>
              <a:defRPr/>
            </a:pPr>
            <a:r>
              <a:rPr lang="en-US" dirty="0" smtClean="0"/>
              <a:t>Macho </a:t>
            </a:r>
            <a:r>
              <a:rPr lang="es-ES" dirty="0" smtClean="0"/>
              <a:t>–</a:t>
            </a:r>
            <a:r>
              <a:rPr lang="en-US" dirty="0" err="1" smtClean="0"/>
              <a:t>comportamiento</a:t>
            </a:r>
            <a:r>
              <a:rPr lang="en-US" dirty="0" smtClean="0"/>
              <a:t> de </a:t>
            </a:r>
            <a:r>
              <a:rPr lang="en-US" dirty="0" err="1" smtClean="0"/>
              <a:t>emjambre</a:t>
            </a:r>
            <a:r>
              <a:rPr lang="en-US" dirty="0" smtClean="0"/>
              <a:t>– </a:t>
            </a:r>
            <a:r>
              <a:rPr lang="en-US" dirty="0" err="1" smtClean="0"/>
              <a:t>las</a:t>
            </a:r>
            <a:r>
              <a:rPr lang="en-US" dirty="0" smtClean="0"/>
              <a:t> </a:t>
            </a:r>
            <a:r>
              <a:rPr lang="en-US" dirty="0" err="1" smtClean="0"/>
              <a:t>hembras</a:t>
            </a:r>
            <a:r>
              <a:rPr lang="en-US" dirty="0" smtClean="0"/>
              <a:t> </a:t>
            </a:r>
            <a:r>
              <a:rPr lang="en-US" dirty="0" err="1" smtClean="0"/>
              <a:t>vuelan</a:t>
            </a:r>
            <a:r>
              <a:rPr lang="en-US" dirty="0" smtClean="0"/>
              <a:t> </a:t>
            </a:r>
            <a:r>
              <a:rPr lang="en-US" dirty="0" err="1" smtClean="0"/>
              <a:t>dentro</a:t>
            </a:r>
            <a:r>
              <a:rPr lang="en-US" dirty="0" smtClean="0"/>
              <a:t> del </a:t>
            </a:r>
            <a:r>
              <a:rPr lang="en-US" dirty="0" err="1" smtClean="0"/>
              <a:t>enjambre</a:t>
            </a:r>
            <a:r>
              <a:rPr lang="en-US" dirty="0" smtClean="0"/>
              <a:t> </a:t>
            </a:r>
            <a:r>
              <a:rPr lang="en-US" dirty="0" err="1" smtClean="0"/>
              <a:t>para</a:t>
            </a:r>
            <a:r>
              <a:rPr lang="en-US" dirty="0" smtClean="0"/>
              <a:t> </a:t>
            </a:r>
            <a:r>
              <a:rPr lang="en-US" dirty="0" err="1" smtClean="0"/>
              <a:t>aparearce</a:t>
            </a:r>
            <a:r>
              <a:rPr lang="en-US" dirty="0" smtClean="0"/>
              <a:t> (no </a:t>
            </a:r>
            <a:r>
              <a:rPr lang="en-US" dirty="0" err="1" smtClean="0"/>
              <a:t>bien</a:t>
            </a:r>
            <a:r>
              <a:rPr lang="en-US" dirty="0" smtClean="0"/>
              <a:t> </a:t>
            </a:r>
            <a:r>
              <a:rPr lang="en-US" dirty="0" err="1" smtClean="0"/>
              <a:t>docuemtado</a:t>
            </a:r>
            <a:r>
              <a:rPr lang="en-US" dirty="0" smtClean="0"/>
              <a:t> </a:t>
            </a:r>
            <a:r>
              <a:rPr lang="en-US" dirty="0" err="1" smtClean="0"/>
              <a:t>enel</a:t>
            </a:r>
            <a:r>
              <a:rPr lang="en-US" dirty="0" smtClean="0"/>
              <a:t> campo, </a:t>
            </a:r>
            <a:r>
              <a:rPr lang="en-US" dirty="0" err="1" smtClean="0"/>
              <a:t>evidencia</a:t>
            </a:r>
            <a:r>
              <a:rPr lang="en-US" dirty="0" smtClean="0"/>
              <a:t> de </a:t>
            </a:r>
            <a:r>
              <a:rPr lang="en-US" dirty="0" err="1" smtClean="0"/>
              <a:t>laboratorio</a:t>
            </a:r>
            <a:r>
              <a:rPr lang="en-US" dirty="0" smtClean="0"/>
              <a:t>) </a:t>
            </a:r>
          </a:p>
          <a:p>
            <a:pPr>
              <a:defRPr/>
            </a:pPr>
            <a:r>
              <a:rPr lang="en-US" dirty="0" smtClean="0">
                <a:solidFill>
                  <a:schemeClr val="accent5">
                    <a:lumMod val="75000"/>
                  </a:schemeClr>
                </a:solidFill>
              </a:rPr>
              <a:t>La </a:t>
            </a:r>
            <a:r>
              <a:rPr lang="en-US" dirty="0" err="1" smtClean="0">
                <a:solidFill>
                  <a:schemeClr val="accent5">
                    <a:lumMod val="75000"/>
                  </a:schemeClr>
                </a:solidFill>
              </a:rPr>
              <a:t>actividad</a:t>
            </a:r>
            <a:r>
              <a:rPr lang="en-US" dirty="0" smtClean="0">
                <a:solidFill>
                  <a:schemeClr val="accent5">
                    <a:lumMod val="75000"/>
                  </a:schemeClr>
                </a:solidFill>
              </a:rPr>
              <a:t> del </a:t>
            </a:r>
            <a:r>
              <a:rPr lang="en-US" dirty="0" err="1" smtClean="0">
                <a:solidFill>
                  <a:schemeClr val="accent5">
                    <a:lumMod val="75000"/>
                  </a:schemeClr>
                </a:solidFill>
              </a:rPr>
              <a:t>mancho</a:t>
            </a:r>
            <a:r>
              <a:rPr lang="en-US" dirty="0" smtClean="0">
                <a:solidFill>
                  <a:schemeClr val="accent5">
                    <a:lumMod val="75000"/>
                  </a:schemeClr>
                </a:solidFill>
              </a:rPr>
              <a:t> </a:t>
            </a:r>
            <a:r>
              <a:rPr lang="en-US" dirty="0" err="1" smtClean="0">
                <a:solidFill>
                  <a:schemeClr val="accent5">
                    <a:lumMod val="75000"/>
                  </a:schemeClr>
                </a:solidFill>
              </a:rPr>
              <a:t>aumenta</a:t>
            </a:r>
            <a:r>
              <a:rPr lang="en-US" dirty="0" smtClean="0">
                <a:solidFill>
                  <a:schemeClr val="accent5">
                    <a:lumMod val="75000"/>
                  </a:schemeClr>
                </a:solidFill>
              </a:rPr>
              <a:t> al </a:t>
            </a:r>
            <a:r>
              <a:rPr lang="en-US" dirty="0" err="1" smtClean="0">
                <a:solidFill>
                  <a:schemeClr val="accent5">
                    <a:lumMod val="75000"/>
                  </a:schemeClr>
                </a:solidFill>
              </a:rPr>
              <a:t>atardecer</a:t>
            </a:r>
            <a:r>
              <a:rPr lang="en-US" dirty="0" smtClean="0">
                <a:solidFill>
                  <a:schemeClr val="accent5">
                    <a:lumMod val="75000"/>
                  </a:schemeClr>
                </a:solidFill>
              </a:rPr>
              <a:t>.  </a:t>
            </a:r>
            <a:r>
              <a:rPr lang="en-US" dirty="0" err="1" smtClean="0">
                <a:solidFill>
                  <a:schemeClr val="accent5">
                    <a:lumMod val="75000"/>
                  </a:schemeClr>
                </a:solidFill>
              </a:rPr>
              <a:t>Ocurre</a:t>
            </a:r>
            <a:r>
              <a:rPr lang="en-US" dirty="0" smtClean="0">
                <a:solidFill>
                  <a:schemeClr val="accent5">
                    <a:lumMod val="75000"/>
                  </a:schemeClr>
                </a:solidFill>
              </a:rPr>
              <a:t> un </a:t>
            </a:r>
            <a:r>
              <a:rPr lang="en-US" dirty="0" err="1" smtClean="0">
                <a:solidFill>
                  <a:schemeClr val="accent5">
                    <a:lumMod val="75000"/>
                  </a:schemeClr>
                </a:solidFill>
              </a:rPr>
              <a:t>cambio</a:t>
            </a:r>
            <a:r>
              <a:rPr lang="en-US" dirty="0" smtClean="0">
                <a:solidFill>
                  <a:schemeClr val="accent5">
                    <a:lumMod val="75000"/>
                  </a:schemeClr>
                </a:solidFill>
              </a:rPr>
              <a:t> en </a:t>
            </a:r>
            <a:r>
              <a:rPr lang="en-US" dirty="0" err="1" smtClean="0">
                <a:solidFill>
                  <a:schemeClr val="accent5">
                    <a:lumMod val="75000"/>
                  </a:schemeClr>
                </a:solidFill>
              </a:rPr>
              <a:t>las</a:t>
            </a:r>
            <a:r>
              <a:rPr lang="en-US" dirty="0" smtClean="0">
                <a:solidFill>
                  <a:schemeClr val="accent5">
                    <a:lumMod val="75000"/>
                  </a:schemeClr>
                </a:solidFill>
              </a:rPr>
              <a:t> </a:t>
            </a:r>
            <a:r>
              <a:rPr lang="en-US" dirty="0" err="1" smtClean="0">
                <a:solidFill>
                  <a:schemeClr val="accent5">
                    <a:lumMod val="75000"/>
                  </a:schemeClr>
                </a:solidFill>
              </a:rPr>
              <a:t>antenas</a:t>
            </a:r>
            <a:r>
              <a:rPr lang="en-US" dirty="0" smtClean="0">
                <a:solidFill>
                  <a:schemeClr val="accent5">
                    <a:lumMod val="75000"/>
                  </a:schemeClr>
                </a:solidFill>
              </a:rPr>
              <a:t> (</a:t>
            </a:r>
            <a:r>
              <a:rPr lang="en-US" dirty="0" err="1" smtClean="0">
                <a:solidFill>
                  <a:schemeClr val="accent5">
                    <a:lumMod val="75000"/>
                  </a:schemeClr>
                </a:solidFill>
              </a:rPr>
              <a:t>dobladas</a:t>
            </a:r>
            <a:r>
              <a:rPr lang="en-US" dirty="0" smtClean="0">
                <a:solidFill>
                  <a:schemeClr val="accent5">
                    <a:lumMod val="75000"/>
                  </a:schemeClr>
                </a:solidFill>
              </a:rPr>
              <a:t> </a:t>
            </a:r>
            <a:r>
              <a:rPr lang="en-US" dirty="0" err="1" smtClean="0">
                <a:solidFill>
                  <a:schemeClr val="accent5">
                    <a:lumMod val="75000"/>
                  </a:schemeClr>
                </a:solidFill>
              </a:rPr>
              <a:t>durante</a:t>
            </a:r>
            <a:r>
              <a:rPr lang="en-US" dirty="0" smtClean="0">
                <a:solidFill>
                  <a:schemeClr val="accent5">
                    <a:lumMod val="75000"/>
                  </a:schemeClr>
                </a:solidFill>
              </a:rPr>
              <a:t> el </a:t>
            </a:r>
            <a:r>
              <a:rPr lang="en-US" dirty="0" err="1" smtClean="0">
                <a:solidFill>
                  <a:schemeClr val="accent5">
                    <a:lumMod val="75000"/>
                  </a:schemeClr>
                </a:solidFill>
              </a:rPr>
              <a:t>dia</a:t>
            </a:r>
            <a:r>
              <a:rPr lang="en-US" dirty="0" smtClean="0">
                <a:solidFill>
                  <a:schemeClr val="accent5">
                    <a:lumMod val="75000"/>
                  </a:schemeClr>
                </a:solidFill>
              </a:rPr>
              <a:t>- </a:t>
            </a:r>
            <a:r>
              <a:rPr lang="en-US" dirty="0" err="1" smtClean="0">
                <a:solidFill>
                  <a:schemeClr val="accent5">
                    <a:lumMod val="75000"/>
                  </a:schemeClr>
                </a:solidFill>
              </a:rPr>
              <a:t>extendidas</a:t>
            </a:r>
            <a:r>
              <a:rPr lang="en-US" dirty="0" smtClean="0">
                <a:solidFill>
                  <a:schemeClr val="accent5">
                    <a:lumMod val="75000"/>
                  </a:schemeClr>
                </a:solidFill>
              </a:rPr>
              <a:t> </a:t>
            </a:r>
            <a:r>
              <a:rPr lang="en-US" dirty="0" err="1" smtClean="0">
                <a:solidFill>
                  <a:schemeClr val="accent5">
                    <a:lumMod val="75000"/>
                  </a:schemeClr>
                </a:solidFill>
              </a:rPr>
              <a:t>durante</a:t>
            </a:r>
            <a:r>
              <a:rPr lang="en-US" dirty="0" smtClean="0">
                <a:solidFill>
                  <a:schemeClr val="accent5">
                    <a:lumMod val="75000"/>
                  </a:schemeClr>
                </a:solidFill>
              </a:rPr>
              <a:t> la </a:t>
            </a:r>
            <a:r>
              <a:rPr lang="en-US" dirty="0" err="1" smtClean="0">
                <a:solidFill>
                  <a:schemeClr val="accent5">
                    <a:lumMod val="75000"/>
                  </a:schemeClr>
                </a:solidFill>
              </a:rPr>
              <a:t>noche</a:t>
            </a:r>
            <a:r>
              <a:rPr lang="en-US" dirty="0" smtClean="0">
                <a:solidFill>
                  <a:schemeClr val="accent5">
                    <a:lumMod val="75000"/>
                  </a:schemeClr>
                </a:solidFill>
              </a:rPr>
              <a:t> </a:t>
            </a:r>
            <a:r>
              <a:rPr lang="en-US" dirty="0" err="1" smtClean="0">
                <a:solidFill>
                  <a:schemeClr val="accent5">
                    <a:lumMod val="75000"/>
                  </a:schemeClr>
                </a:solidFill>
              </a:rPr>
              <a:t>para</a:t>
            </a:r>
            <a:r>
              <a:rPr lang="en-US" dirty="0" smtClean="0">
                <a:solidFill>
                  <a:schemeClr val="accent5">
                    <a:lumMod val="75000"/>
                  </a:schemeClr>
                </a:solidFill>
              </a:rPr>
              <a:t> </a:t>
            </a:r>
            <a:r>
              <a:rPr lang="en-US" dirty="0" err="1" smtClean="0">
                <a:solidFill>
                  <a:schemeClr val="accent5">
                    <a:lumMod val="75000"/>
                  </a:schemeClr>
                </a:solidFill>
              </a:rPr>
              <a:t>escuchar</a:t>
            </a:r>
            <a:r>
              <a:rPr lang="en-US" dirty="0" smtClean="0">
                <a:solidFill>
                  <a:schemeClr val="accent5">
                    <a:lumMod val="75000"/>
                  </a:schemeClr>
                </a:solidFill>
              </a:rPr>
              <a:t> a la </a:t>
            </a:r>
            <a:r>
              <a:rPr lang="en-US" dirty="0" err="1" smtClean="0">
                <a:solidFill>
                  <a:schemeClr val="accent5">
                    <a:lumMod val="75000"/>
                  </a:schemeClr>
                </a:solidFill>
              </a:rPr>
              <a:t>hembra</a:t>
            </a:r>
            <a:r>
              <a:rPr lang="en-US" dirty="0" smtClean="0">
                <a:solidFill>
                  <a:schemeClr val="accent5">
                    <a:lumMod val="75000"/>
                  </a:schemeClr>
                </a:solidFill>
              </a:rPr>
              <a:t> volar; </a:t>
            </a:r>
            <a:r>
              <a:rPr lang="en-US" dirty="0" err="1" smtClean="0">
                <a:solidFill>
                  <a:schemeClr val="accent5">
                    <a:lumMod val="75000"/>
                  </a:schemeClr>
                </a:solidFill>
              </a:rPr>
              <a:t>organo</a:t>
            </a:r>
            <a:r>
              <a:rPr lang="en-US" dirty="0" smtClean="0">
                <a:solidFill>
                  <a:schemeClr val="accent5">
                    <a:lumMod val="75000"/>
                  </a:schemeClr>
                </a:solidFill>
              </a:rPr>
              <a:t> de Johnston’s) </a:t>
            </a:r>
          </a:p>
          <a:p>
            <a:pPr>
              <a:defRPr/>
            </a:pPr>
            <a:r>
              <a:rPr lang="en-US" dirty="0" smtClean="0"/>
              <a:t>Machos </a:t>
            </a:r>
            <a:r>
              <a:rPr lang="en-US" dirty="0" err="1" smtClean="0"/>
              <a:t>atraidos</a:t>
            </a:r>
            <a:r>
              <a:rPr lang="en-US" dirty="0" smtClean="0"/>
              <a:t> a </a:t>
            </a:r>
            <a:r>
              <a:rPr lang="en-US" dirty="0" err="1" smtClean="0"/>
              <a:t>las</a:t>
            </a:r>
            <a:r>
              <a:rPr lang="en-US" dirty="0" smtClean="0"/>
              <a:t> </a:t>
            </a:r>
            <a:r>
              <a:rPr lang="en-US" dirty="0" err="1" smtClean="0"/>
              <a:t>hembras</a:t>
            </a:r>
            <a:r>
              <a:rPr lang="en-US" dirty="0" smtClean="0"/>
              <a:t> y </a:t>
            </a:r>
            <a:r>
              <a:rPr lang="en-US" dirty="0" err="1" smtClean="0"/>
              <a:t>copulan</a:t>
            </a:r>
            <a:r>
              <a:rPr lang="en-US" dirty="0" smtClean="0"/>
              <a:t> </a:t>
            </a:r>
            <a:r>
              <a:rPr lang="en-US" dirty="0" err="1" smtClean="0"/>
              <a:t>volando</a:t>
            </a:r>
            <a:r>
              <a:rPr lang="en-US" dirty="0" smtClean="0"/>
              <a:t>. Las </a:t>
            </a:r>
            <a:r>
              <a:rPr lang="en-US" dirty="0" err="1" smtClean="0"/>
              <a:t>hembras</a:t>
            </a:r>
            <a:r>
              <a:rPr lang="en-US" dirty="0" smtClean="0"/>
              <a:t>  </a:t>
            </a:r>
            <a:r>
              <a:rPr lang="es-ES" dirty="0"/>
              <a:t>p</a:t>
            </a:r>
            <a:r>
              <a:rPr lang="en-US" dirty="0" err="1" smtClean="0"/>
              <a:t>robablemente</a:t>
            </a:r>
            <a:r>
              <a:rPr lang="en-US" dirty="0" smtClean="0"/>
              <a:t> </a:t>
            </a:r>
            <a:r>
              <a:rPr lang="en-US" dirty="0" err="1" smtClean="0"/>
              <a:t>copulan</a:t>
            </a:r>
            <a:r>
              <a:rPr lang="en-US" dirty="0" smtClean="0"/>
              <a:t> </a:t>
            </a:r>
            <a:r>
              <a:rPr lang="en-US" dirty="0" err="1" smtClean="0"/>
              <a:t>una</a:t>
            </a:r>
            <a:r>
              <a:rPr lang="en-US" dirty="0" smtClean="0"/>
              <a:t> sola </a:t>
            </a:r>
            <a:r>
              <a:rPr lang="en-US" dirty="0" err="1" smtClean="0"/>
              <a:t>vez</a:t>
            </a:r>
            <a:r>
              <a:rPr lang="en-US" dirty="0" smtClean="0"/>
              <a:t>? –</a:t>
            </a:r>
            <a:r>
              <a:rPr lang="en-US" dirty="0" err="1" smtClean="0"/>
              <a:t>guardan</a:t>
            </a:r>
            <a:r>
              <a:rPr lang="en-US" dirty="0" smtClean="0"/>
              <a:t> el </a:t>
            </a:r>
            <a:r>
              <a:rPr lang="en-US" dirty="0" err="1" smtClean="0"/>
              <a:t>esperama</a:t>
            </a:r>
            <a:r>
              <a:rPr lang="en-US" dirty="0" smtClean="0"/>
              <a:t> en la </a:t>
            </a:r>
            <a:r>
              <a:rPr lang="en-US" dirty="0" err="1" smtClean="0"/>
              <a:t>espermateca</a:t>
            </a:r>
            <a:r>
              <a:rPr lang="en-US" dirty="0" smtClean="0"/>
              <a:t>.  </a:t>
            </a:r>
            <a:endParaRPr lang="es-GT" dirty="0"/>
          </a:p>
        </p:txBody>
      </p:sp>
      <p:pic>
        <p:nvPicPr>
          <p:cNvPr id="53250" name="Picture 2"/>
          <p:cNvPicPr>
            <a:picLocks noGrp="1" noChangeAspect="1" noChangeArrowheads="1"/>
          </p:cNvPicPr>
          <p:nvPr>
            <p:ph sz="half" idx="1"/>
          </p:nvPr>
        </p:nvPicPr>
        <p:blipFill>
          <a:blip r:embed="rId2" cstate="print"/>
          <a:srcRect/>
          <a:stretch>
            <a:fillRect/>
          </a:stretch>
        </p:blipFill>
        <p:spPr bwMode="auto">
          <a:xfrm>
            <a:off x="467543" y="1844824"/>
            <a:ext cx="4125081" cy="2736304"/>
          </a:xfrm>
          <a:prstGeom prst="rect">
            <a:avLst/>
          </a:prstGeom>
          <a:noFill/>
          <a:ln w="9525">
            <a:noFill/>
            <a:miter lim="800000"/>
            <a:headEnd/>
            <a:tailEnd/>
          </a:ln>
          <a:effectLst/>
        </p:spPr>
      </p:pic>
      <p:sp>
        <p:nvSpPr>
          <p:cNvPr id="6" name="5 Rectángulo"/>
          <p:cNvSpPr/>
          <p:nvPr/>
        </p:nvSpPr>
        <p:spPr>
          <a:xfrm>
            <a:off x="323528" y="4841284"/>
            <a:ext cx="4248472" cy="1107996"/>
          </a:xfrm>
          <a:prstGeom prst="rect">
            <a:avLst/>
          </a:prstGeom>
        </p:spPr>
        <p:txBody>
          <a:bodyPr wrap="square">
            <a:spAutoFit/>
          </a:bodyPr>
          <a:lstStyle/>
          <a:p>
            <a:r>
              <a:rPr lang="en-US" sz="1100" b="1" dirty="0" smtClean="0"/>
              <a:t>The sexually mature male</a:t>
            </a:r>
            <a:r>
              <a:rPr lang="en-US" sz="1100" dirty="0" smtClean="0"/>
              <a:t>: A. diurnal indoor resting, B. 1 hour prior to swarming the antennal </a:t>
            </a:r>
            <a:r>
              <a:rPr lang="en-US" sz="1100" dirty="0" err="1" smtClean="0"/>
              <a:t>fibrillae</a:t>
            </a:r>
            <a:r>
              <a:rPr lang="en-US" sz="1100" dirty="0" smtClean="0"/>
              <a:t> become erect, C. males depart to commence swarming, D. After swarming ceases, male ingest a sugar meal prior to resuming indoor resting. </a:t>
            </a:r>
          </a:p>
          <a:p>
            <a:r>
              <a:rPr lang="en-US" sz="1100" dirty="0" smtClean="0"/>
              <a:t>Howell and </a:t>
            </a:r>
            <a:r>
              <a:rPr lang="en-US" sz="1100" dirty="0" err="1" smtClean="0"/>
              <a:t>Knols</a:t>
            </a:r>
            <a:r>
              <a:rPr lang="en-US" sz="1100" dirty="0" smtClean="0"/>
              <a:t> </a:t>
            </a:r>
            <a:r>
              <a:rPr lang="en-US" sz="1100" i="1" dirty="0" smtClean="0"/>
              <a:t>Malaria Journal</a:t>
            </a:r>
            <a:r>
              <a:rPr lang="en-US" sz="1100" dirty="0" smtClean="0"/>
              <a:t> 2009 (Suppl2):S8   doi:10.1186/1475-2875-8-S2-S8 </a:t>
            </a:r>
            <a:endParaRPr lang="en-US" sz="1100" dirty="0"/>
          </a:p>
        </p:txBody>
      </p:sp>
      <p:sp>
        <p:nvSpPr>
          <p:cNvPr id="7" name="6 Marcador de número de diapositiva"/>
          <p:cNvSpPr>
            <a:spLocks noGrp="1"/>
          </p:cNvSpPr>
          <p:nvPr>
            <p:ph type="sldNum" sz="quarter" idx="12"/>
          </p:nvPr>
        </p:nvSpPr>
        <p:spPr/>
        <p:txBody>
          <a:bodyPr/>
          <a:lstStyle/>
          <a:p>
            <a:fld id="{5307EA8E-C0C1-4C7D-8522-8F8ED98D38B0}" type="slidenum">
              <a:rPr lang="es-GT" smtClean="0"/>
              <a:pPr/>
              <a:t>19</a:t>
            </a:fld>
            <a:endParaRPr lang="es-G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GT" b="1" dirty="0" smtClean="0"/>
              <a:t>Biología de Vectores</a:t>
            </a:r>
            <a:endParaRPr lang="es-GT" b="1" dirty="0"/>
          </a:p>
        </p:txBody>
      </p:sp>
      <p:sp>
        <p:nvSpPr>
          <p:cNvPr id="6" name="5 Marcador de contenido"/>
          <p:cNvSpPr>
            <a:spLocks noGrp="1"/>
          </p:cNvSpPr>
          <p:nvPr>
            <p:ph sz="half" idx="2"/>
          </p:nvPr>
        </p:nvSpPr>
        <p:spPr>
          <a:xfrm>
            <a:off x="827584" y="1844824"/>
            <a:ext cx="3744416" cy="3951288"/>
          </a:xfrm>
        </p:spPr>
        <p:txBody>
          <a:bodyPr>
            <a:normAutofit fontScale="92500" lnSpcReduction="20000"/>
          </a:bodyPr>
          <a:lstStyle/>
          <a:p>
            <a:pPr marL="0" indent="0">
              <a:buNone/>
            </a:pPr>
            <a:r>
              <a:rPr lang="es-GT" sz="3200" dirty="0" smtClean="0"/>
              <a:t>Ciencia dedicada al </a:t>
            </a:r>
            <a:r>
              <a:rPr lang="es-GT" sz="3200" b="1" dirty="0" smtClean="0"/>
              <a:t>estudio de los artropodos que transmiten patógenos</a:t>
            </a:r>
            <a:r>
              <a:rPr lang="es-GT" sz="3200" dirty="0" smtClean="0"/>
              <a:t>, su </a:t>
            </a:r>
            <a:r>
              <a:rPr lang="es-GT" sz="3200" b="1" dirty="0" smtClean="0"/>
              <a:t>contacto </a:t>
            </a:r>
            <a:r>
              <a:rPr lang="es-GT" sz="3200" dirty="0" smtClean="0"/>
              <a:t>con lo seres humanos y  su interacción con los organismos que causan la enfermedad</a:t>
            </a:r>
            <a:r>
              <a:rPr lang="es-GT" dirty="0" smtClean="0"/>
              <a:t>.</a:t>
            </a:r>
            <a:endParaRPr lang="es-GT" dirty="0"/>
          </a:p>
          <a:p>
            <a:pPr marL="0" indent="0">
              <a:buNone/>
            </a:pPr>
            <a:endParaRPr lang="es-GT" dirty="0" smtClean="0"/>
          </a:p>
        </p:txBody>
      </p:sp>
      <p:sp>
        <p:nvSpPr>
          <p:cNvPr id="9" name="8 Marcador de número de diapositiva"/>
          <p:cNvSpPr>
            <a:spLocks noGrp="1"/>
          </p:cNvSpPr>
          <p:nvPr>
            <p:ph type="sldNum" sz="quarter" idx="12"/>
          </p:nvPr>
        </p:nvSpPr>
        <p:spPr/>
        <p:txBody>
          <a:bodyPr/>
          <a:lstStyle/>
          <a:p>
            <a:fld id="{5307EA8E-C0C1-4C7D-8522-8F8ED98D38B0}" type="slidenum">
              <a:rPr lang="es-GT" smtClean="0"/>
              <a:pPr/>
              <a:t>2</a:t>
            </a:fld>
            <a:endParaRPr lang="es-GT"/>
          </a:p>
        </p:txBody>
      </p:sp>
      <p:pic>
        <p:nvPicPr>
          <p:cNvPr id="12" name="Picture 6" descr="mosidia2_r1_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05" y="1844824"/>
            <a:ext cx="3805327"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454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57808"/>
            <a:ext cx="8229600" cy="1143000"/>
          </a:xfrm>
        </p:spPr>
        <p:txBody>
          <a:bodyPr>
            <a:normAutofit fontScale="90000"/>
          </a:bodyPr>
          <a:lstStyle/>
          <a:p>
            <a:r>
              <a:rPr lang="en-US" sz="2000" b="1" i="1" dirty="0" smtClean="0"/>
              <a:t>Anopheles </a:t>
            </a:r>
            <a:r>
              <a:rPr lang="en-US" sz="2000" b="1" i="1" dirty="0" err="1" smtClean="0"/>
              <a:t>pharoensis</a:t>
            </a:r>
            <a:r>
              <a:rPr lang="en-US" sz="2000" b="1" i="1" dirty="0" smtClean="0"/>
              <a:t> </a:t>
            </a:r>
            <a:r>
              <a:rPr lang="en-US" sz="2000" b="1" dirty="0" err="1" smtClean="0"/>
              <a:t>Theobald</a:t>
            </a:r>
            <a:r>
              <a:rPr lang="en-US" sz="2000" b="1" dirty="0" smtClean="0"/>
              <a:t> swarming (Photo courtesy of J.D. Charlwood)</a:t>
            </a:r>
            <a:r>
              <a:rPr lang="en-US" sz="2000" dirty="0" smtClean="0"/>
              <a:t>. </a:t>
            </a:r>
            <a:br>
              <a:rPr lang="en-US" sz="2000" dirty="0" smtClean="0"/>
            </a:br>
            <a:r>
              <a:rPr lang="en-US" sz="2000" dirty="0" smtClean="0"/>
              <a:t>Howell and </a:t>
            </a:r>
            <a:r>
              <a:rPr lang="en-US" sz="2000" dirty="0" err="1" smtClean="0"/>
              <a:t>Knols</a:t>
            </a:r>
            <a:r>
              <a:rPr lang="en-US" sz="2000" dirty="0" smtClean="0"/>
              <a:t> </a:t>
            </a:r>
            <a:r>
              <a:rPr lang="en-US" sz="2000" i="1" dirty="0" smtClean="0"/>
              <a:t>Malaria Journal</a:t>
            </a:r>
            <a:r>
              <a:rPr lang="en-US" sz="2000" dirty="0" smtClean="0"/>
              <a:t> 2009 </a:t>
            </a:r>
            <a:r>
              <a:rPr lang="en-US" sz="2000" b="1" dirty="0" smtClean="0"/>
              <a:t>8</a:t>
            </a:r>
            <a:r>
              <a:rPr lang="en-US" sz="2000" dirty="0" smtClean="0"/>
              <a:t>(</a:t>
            </a:r>
            <a:r>
              <a:rPr lang="en-US" sz="2000" dirty="0" err="1" smtClean="0"/>
              <a:t>Suppl</a:t>
            </a:r>
            <a:r>
              <a:rPr lang="en-US" sz="2000" dirty="0" smtClean="0"/>
              <a:t> 2):S8   doi:10.1186/1475-2875-8-S2-S8 </a:t>
            </a:r>
            <a:r>
              <a:rPr lang="en-US" dirty="0" smtClean="0"/>
              <a:t/>
            </a:r>
            <a:br>
              <a:rPr lang="en-US" dirty="0" smtClean="0"/>
            </a:br>
            <a:endParaRPr lang="es-GT" dirty="0"/>
          </a:p>
        </p:txBody>
      </p:sp>
      <p:pic>
        <p:nvPicPr>
          <p:cNvPr id="54274" name="Picture 2"/>
          <p:cNvPicPr>
            <a:picLocks noChangeAspect="1" noChangeArrowheads="1"/>
          </p:cNvPicPr>
          <p:nvPr/>
        </p:nvPicPr>
        <p:blipFill>
          <a:blip r:embed="rId2" cstate="print"/>
          <a:srcRect/>
          <a:stretch>
            <a:fillRect/>
          </a:stretch>
        </p:blipFill>
        <p:spPr bwMode="auto">
          <a:xfrm>
            <a:off x="4618962" y="1833302"/>
            <a:ext cx="3769462" cy="3467906"/>
          </a:xfrm>
          <a:prstGeom prst="rect">
            <a:avLst/>
          </a:prstGeom>
          <a:noFill/>
          <a:ln w="9525">
            <a:noFill/>
            <a:miter lim="800000"/>
            <a:headEnd/>
            <a:tailEnd/>
          </a:ln>
          <a:effectLst/>
        </p:spPr>
      </p:pic>
      <p:sp>
        <p:nvSpPr>
          <p:cNvPr id="4" name="3 Marcador de número de diapositiva"/>
          <p:cNvSpPr>
            <a:spLocks noGrp="1"/>
          </p:cNvSpPr>
          <p:nvPr>
            <p:ph type="sldNum" sz="quarter" idx="12"/>
          </p:nvPr>
        </p:nvSpPr>
        <p:spPr/>
        <p:txBody>
          <a:bodyPr/>
          <a:lstStyle/>
          <a:p>
            <a:fld id="{5307EA8E-C0C1-4C7D-8522-8F8ED98D38B0}" type="slidenum">
              <a:rPr lang="es-GT" smtClean="0"/>
              <a:pPr/>
              <a:t>20</a:t>
            </a:fld>
            <a:endParaRPr lang="es-GT"/>
          </a:p>
        </p:txBody>
      </p:sp>
      <p:sp>
        <p:nvSpPr>
          <p:cNvPr id="5" name="CuadroTexto 4"/>
          <p:cNvSpPr txBox="1"/>
          <p:nvPr/>
        </p:nvSpPr>
        <p:spPr>
          <a:xfrm>
            <a:off x="539552" y="1844824"/>
            <a:ext cx="3960440" cy="3416320"/>
          </a:xfrm>
          <a:prstGeom prst="rect">
            <a:avLst/>
          </a:prstGeom>
          <a:noFill/>
        </p:spPr>
        <p:txBody>
          <a:bodyPr wrap="square" rtlCol="0">
            <a:spAutoFit/>
          </a:bodyPr>
          <a:lstStyle/>
          <a:p>
            <a:pPr marL="285750" indent="-285750">
              <a:buFont typeface="Arial"/>
              <a:buChar char="•"/>
            </a:pPr>
            <a:r>
              <a:rPr lang="es-ES" sz="2400" dirty="0" smtClean="0"/>
              <a:t>Especies simpátricas tiene diferentes horarios para el </a:t>
            </a:r>
            <a:r>
              <a:rPr lang="es-ES" sz="2400" dirty="0" err="1" smtClean="0"/>
              <a:t>enjmabre</a:t>
            </a:r>
            <a:endParaRPr lang="es-ES" sz="2400" dirty="0" smtClean="0"/>
          </a:p>
          <a:p>
            <a:pPr marL="285750" indent="-285750">
              <a:buFont typeface="Arial"/>
              <a:buChar char="•"/>
            </a:pPr>
            <a:r>
              <a:rPr lang="es-ES" sz="2400" dirty="0" smtClean="0"/>
              <a:t>Cerca criaderos maximiza encontrar a la hembra</a:t>
            </a:r>
          </a:p>
          <a:p>
            <a:pPr marL="285750" indent="-285750">
              <a:buFont typeface="Arial"/>
              <a:buChar char="•"/>
            </a:pPr>
            <a:r>
              <a:rPr lang="es-ES" sz="2400" dirty="0" smtClean="0"/>
              <a:t>Algunas especies sobre hospedero</a:t>
            </a:r>
          </a:p>
          <a:p>
            <a:pPr marL="285750" indent="-285750">
              <a:buFont typeface="Arial"/>
              <a:buChar char="•"/>
            </a:pPr>
            <a:r>
              <a:rPr lang="es-ES" sz="2400" dirty="0" smtClean="0"/>
              <a:t>Muy pocas veces en las casas-criadero muy cerca</a:t>
            </a:r>
            <a:endParaRPr lang="es-E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74638"/>
            <a:ext cx="8496944" cy="1143000"/>
          </a:xfrm>
        </p:spPr>
        <p:txBody>
          <a:bodyPr>
            <a:normAutofit fontScale="90000"/>
          </a:bodyPr>
          <a:lstStyle/>
          <a:p>
            <a:r>
              <a:rPr lang="es-GT" b="1" dirty="0"/>
              <a:t>B</a:t>
            </a:r>
            <a:r>
              <a:rPr lang="es-GT" b="1" dirty="0" smtClean="0"/>
              <a:t>usqueda de hospedero  e ingesta sanguinea</a:t>
            </a:r>
            <a:endParaRPr lang="es-GT" b="1" dirty="0"/>
          </a:p>
        </p:txBody>
      </p:sp>
      <p:graphicFrame>
        <p:nvGraphicFramePr>
          <p:cNvPr id="5" name="4 Marcador de contenido"/>
          <p:cNvGraphicFramePr>
            <a:graphicFrameLocks noGrp="1"/>
          </p:cNvGraphicFramePr>
          <p:nvPr>
            <p:ph sz="half" idx="2"/>
          </p:nvPr>
        </p:nvGraphicFramePr>
        <p:xfrm>
          <a:off x="35496" y="2060849"/>
          <a:ext cx="3024336" cy="3816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6 Conector recto de flecha"/>
          <p:cNvCxnSpPr/>
          <p:nvPr/>
        </p:nvCxnSpPr>
        <p:spPr>
          <a:xfrm>
            <a:off x="2411760" y="2348880"/>
            <a:ext cx="1224136" cy="0"/>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3695688" y="2171508"/>
            <a:ext cx="1440160" cy="369332"/>
          </a:xfrm>
          <a:prstGeom prst="rect">
            <a:avLst/>
          </a:prstGeom>
          <a:noFill/>
        </p:spPr>
        <p:txBody>
          <a:bodyPr wrap="square" rtlCol="0">
            <a:spAutoFit/>
          </a:bodyPr>
          <a:lstStyle/>
          <a:p>
            <a:r>
              <a:rPr lang="es-GT" b="1" i="1" dirty="0" smtClean="0"/>
              <a:t>repelencia</a:t>
            </a:r>
            <a:endParaRPr lang="es-GT" b="1" i="1" dirty="0"/>
          </a:p>
        </p:txBody>
      </p:sp>
      <p:sp>
        <p:nvSpPr>
          <p:cNvPr id="10" name="9 CuadroTexto"/>
          <p:cNvSpPr txBox="1"/>
          <p:nvPr/>
        </p:nvSpPr>
        <p:spPr>
          <a:xfrm>
            <a:off x="2267744" y="2564904"/>
            <a:ext cx="1440160" cy="646331"/>
          </a:xfrm>
          <a:prstGeom prst="rect">
            <a:avLst/>
          </a:prstGeom>
          <a:noFill/>
        </p:spPr>
        <p:txBody>
          <a:bodyPr wrap="square" rtlCol="0">
            <a:spAutoFit/>
          </a:bodyPr>
          <a:lstStyle/>
          <a:p>
            <a:r>
              <a:rPr lang="es-GT" b="1" i="1" dirty="0" err="1" smtClean="0"/>
              <a:t>atractan</a:t>
            </a:r>
            <a:r>
              <a:rPr lang="es-GT" b="1" i="1" dirty="0" smtClean="0"/>
              <a:t> </a:t>
            </a:r>
            <a:r>
              <a:rPr lang="es-GT" b="1" i="1" dirty="0" err="1" smtClean="0"/>
              <a:t>arrestant</a:t>
            </a:r>
            <a:endParaRPr lang="es-GT" b="1" i="1" dirty="0"/>
          </a:p>
        </p:txBody>
      </p:sp>
      <p:sp>
        <p:nvSpPr>
          <p:cNvPr id="11" name="10 CuadroTexto"/>
          <p:cNvSpPr txBox="1"/>
          <p:nvPr/>
        </p:nvSpPr>
        <p:spPr>
          <a:xfrm>
            <a:off x="3586664" y="3248888"/>
            <a:ext cx="1152128" cy="369332"/>
          </a:xfrm>
          <a:prstGeom prst="rect">
            <a:avLst/>
          </a:prstGeom>
          <a:noFill/>
        </p:spPr>
        <p:txBody>
          <a:bodyPr wrap="square" rtlCol="0">
            <a:spAutoFit/>
          </a:bodyPr>
          <a:lstStyle/>
          <a:p>
            <a:r>
              <a:rPr lang="es-GT" b="1" i="1" dirty="0" err="1" smtClean="0"/>
              <a:t>deterrent</a:t>
            </a:r>
            <a:endParaRPr lang="es-GT" b="1" i="1" dirty="0"/>
          </a:p>
        </p:txBody>
      </p:sp>
      <p:cxnSp>
        <p:nvCxnSpPr>
          <p:cNvPr id="12" name="11 Conector recto de flecha"/>
          <p:cNvCxnSpPr/>
          <p:nvPr/>
        </p:nvCxnSpPr>
        <p:spPr>
          <a:xfrm>
            <a:off x="2411760" y="3429000"/>
            <a:ext cx="1224136" cy="0"/>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3" name="12 CuadroTexto"/>
          <p:cNvSpPr txBox="1"/>
          <p:nvPr/>
        </p:nvSpPr>
        <p:spPr>
          <a:xfrm>
            <a:off x="2339752" y="3779748"/>
            <a:ext cx="1584176" cy="646331"/>
          </a:xfrm>
          <a:prstGeom prst="rect">
            <a:avLst/>
          </a:prstGeom>
          <a:noFill/>
        </p:spPr>
        <p:txBody>
          <a:bodyPr wrap="square" rtlCol="0">
            <a:spAutoFit/>
          </a:bodyPr>
          <a:lstStyle/>
          <a:p>
            <a:r>
              <a:rPr lang="es-GT" b="1" i="1" dirty="0" err="1" smtClean="0"/>
              <a:t>Incitant</a:t>
            </a:r>
            <a:r>
              <a:rPr lang="es-GT" b="1" i="1" dirty="0" smtClean="0"/>
              <a:t> </a:t>
            </a:r>
            <a:r>
              <a:rPr lang="es-GT" b="1" i="1" dirty="0" err="1" smtClean="0"/>
              <a:t>stimulant</a:t>
            </a:r>
            <a:endParaRPr lang="es-GT" b="1" i="1" dirty="0"/>
          </a:p>
        </p:txBody>
      </p:sp>
      <p:sp>
        <p:nvSpPr>
          <p:cNvPr id="14" name="13 CuadroTexto"/>
          <p:cNvSpPr txBox="1"/>
          <p:nvPr/>
        </p:nvSpPr>
        <p:spPr>
          <a:xfrm>
            <a:off x="2267744" y="4787860"/>
            <a:ext cx="2664296" cy="369332"/>
          </a:xfrm>
          <a:prstGeom prst="rect">
            <a:avLst/>
          </a:prstGeom>
          <a:noFill/>
        </p:spPr>
        <p:txBody>
          <a:bodyPr wrap="square" rtlCol="0">
            <a:spAutoFit/>
          </a:bodyPr>
          <a:lstStyle/>
          <a:p>
            <a:r>
              <a:rPr lang="es-GT" b="1" i="1" dirty="0" smtClean="0"/>
              <a:t>Receptores se distienden</a:t>
            </a:r>
            <a:endParaRPr lang="es-GT" b="1" i="1" dirty="0"/>
          </a:p>
        </p:txBody>
      </p:sp>
      <p:sp>
        <p:nvSpPr>
          <p:cNvPr id="16" name="2 Marcador de contenido"/>
          <p:cNvSpPr>
            <a:spLocks noGrp="1"/>
          </p:cNvSpPr>
          <p:nvPr>
            <p:ph sz="half" idx="1"/>
          </p:nvPr>
        </p:nvSpPr>
        <p:spPr>
          <a:xfrm>
            <a:off x="4860032" y="1772816"/>
            <a:ext cx="4038600" cy="4525963"/>
          </a:xfrm>
        </p:spPr>
        <p:txBody>
          <a:bodyPr>
            <a:normAutofit fontScale="77500" lnSpcReduction="20000"/>
          </a:bodyPr>
          <a:lstStyle/>
          <a:p>
            <a:r>
              <a:rPr lang="es-ES" dirty="0" smtClean="0"/>
              <a:t>U</a:t>
            </a:r>
            <a:r>
              <a:rPr lang="es-GT" dirty="0" smtClean="0"/>
              <a:t>na vez ha copula la hembra busca una alimentacion sanguinea en la noche (despues del atardecer).</a:t>
            </a:r>
          </a:p>
          <a:p>
            <a:r>
              <a:rPr lang="es-GT" dirty="0" smtClean="0"/>
              <a:t>Despues de alimentada usualmente reposan en la paredes/vegetacion</a:t>
            </a:r>
          </a:p>
          <a:p>
            <a:r>
              <a:rPr lang="es-GT" dirty="0" smtClean="0"/>
              <a:t>Huevos se desrrollan en 48 hr durante la estacion calida y mas tiempo en clima frio</a:t>
            </a:r>
          </a:p>
          <a:p>
            <a:r>
              <a:rPr lang="es-ES" dirty="0" smtClean="0"/>
              <a:t>O</a:t>
            </a:r>
            <a:r>
              <a:rPr lang="es-GT" dirty="0" smtClean="0"/>
              <a:t>vipostura ocurre por la noche usualmente la  2da noche despues de la alimentacion sanguinea</a:t>
            </a:r>
            <a:endParaRPr lang="es-GT" dirty="0"/>
          </a:p>
        </p:txBody>
      </p:sp>
    </p:spTree>
    <p:extLst>
      <p:ext uri="{BB962C8B-B14F-4D97-AF65-F5344CB8AC3E}">
        <p14:creationId xmlns:p14="http://schemas.microsoft.com/office/powerpoint/2010/main" val="870731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b="1" dirty="0" smtClean="0"/>
              <a:t>Busqueda de Hospedero</a:t>
            </a:r>
            <a:endParaRPr lang="es-GT" b="1" dirty="0"/>
          </a:p>
        </p:txBody>
      </p:sp>
      <p:sp>
        <p:nvSpPr>
          <p:cNvPr id="3" name="2 Marcador de contenido"/>
          <p:cNvSpPr>
            <a:spLocks noGrp="1"/>
          </p:cNvSpPr>
          <p:nvPr>
            <p:ph sz="half" idx="1"/>
          </p:nvPr>
        </p:nvSpPr>
        <p:spPr>
          <a:xfrm>
            <a:off x="457200" y="1600200"/>
            <a:ext cx="4186808" cy="4997152"/>
          </a:xfrm>
        </p:spPr>
        <p:txBody>
          <a:bodyPr>
            <a:normAutofit fontScale="70000" lnSpcReduction="20000"/>
          </a:bodyPr>
          <a:lstStyle/>
          <a:p>
            <a:r>
              <a:rPr lang="es-ES" dirty="0" smtClean="0"/>
              <a:t>Una</a:t>
            </a:r>
            <a:r>
              <a:rPr lang="es-GT" dirty="0" smtClean="0"/>
              <a:t> vez oviposito, la hembra busca otra alimentación sanguínea. Durante la temporada cálida, una hembra de </a:t>
            </a:r>
            <a:r>
              <a:rPr lang="es-GT" i="1" dirty="0" smtClean="0"/>
              <a:t>An. </a:t>
            </a:r>
            <a:r>
              <a:rPr lang="es-GT" i="1" dirty="0" err="1" smtClean="0"/>
              <a:t>gambie</a:t>
            </a:r>
            <a:r>
              <a:rPr lang="es-GT" dirty="0" smtClean="0"/>
              <a:t> es capaz de </a:t>
            </a:r>
            <a:r>
              <a:rPr lang="es-GT" dirty="0" err="1" smtClean="0"/>
              <a:t>oviponer</a:t>
            </a:r>
            <a:r>
              <a:rPr lang="es-GT" dirty="0" smtClean="0"/>
              <a:t> todas las noches </a:t>
            </a:r>
          </a:p>
          <a:p>
            <a:endParaRPr lang="es-GT" b="1" dirty="0" smtClean="0">
              <a:solidFill>
                <a:schemeClr val="accent5">
                  <a:lumMod val="75000"/>
                </a:schemeClr>
              </a:solidFill>
            </a:endParaRPr>
          </a:p>
          <a:p>
            <a:r>
              <a:rPr lang="es-GT" b="1" dirty="0" smtClean="0">
                <a:solidFill>
                  <a:schemeClr val="accent5">
                    <a:lumMod val="75000"/>
                  </a:schemeClr>
                </a:solidFill>
              </a:rPr>
              <a:t>Este comportamiento tiene implicaciones en la transmision – hembras que buscan sangre temprano en la noche probablemente se están alimentando por primera vez (no han puesto huevos todavía - nulíparas), mientras la hembras mas viejas (paridas) tienden a buscar la sangre mas tarde en la noche (ya que primero ovipositan). </a:t>
            </a:r>
          </a:p>
          <a:p>
            <a:endParaRPr lang="es-GT" dirty="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22</a:t>
            </a:fld>
            <a:endParaRPr lang="es-GT"/>
          </a:p>
        </p:txBody>
      </p:sp>
      <p:pic>
        <p:nvPicPr>
          <p:cNvPr id="4" name="Imagen 3"/>
          <p:cNvPicPr>
            <a:picLocks noChangeAspect="1"/>
          </p:cNvPicPr>
          <p:nvPr/>
        </p:nvPicPr>
        <p:blipFill>
          <a:blip r:embed="rId2"/>
          <a:stretch>
            <a:fillRect/>
          </a:stretch>
        </p:blipFill>
        <p:spPr>
          <a:xfrm>
            <a:off x="4860032" y="1988840"/>
            <a:ext cx="3913633" cy="302433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GT" dirty="0" smtClean="0"/>
              <a:t>Fisiología del ciclo </a:t>
            </a:r>
            <a:r>
              <a:rPr lang="es-GT" dirty="0" err="1" smtClean="0"/>
              <a:t>Gonotrófico</a:t>
            </a:r>
            <a:endParaRPr lang="es-GT" dirty="0"/>
          </a:p>
        </p:txBody>
      </p:sp>
      <p:sp>
        <p:nvSpPr>
          <p:cNvPr id="3" name="Content Placeholder 2"/>
          <p:cNvSpPr>
            <a:spLocks noGrp="1"/>
          </p:cNvSpPr>
          <p:nvPr>
            <p:ph sz="half" idx="1"/>
          </p:nvPr>
        </p:nvSpPr>
        <p:spPr/>
        <p:txBody>
          <a:bodyPr>
            <a:normAutofit fontScale="62500" lnSpcReduction="20000"/>
          </a:bodyPr>
          <a:lstStyle/>
          <a:p>
            <a:r>
              <a:rPr lang="es-GT" dirty="0"/>
              <a:t>Si, después de localizar </a:t>
            </a:r>
            <a:r>
              <a:rPr lang="es-GT" dirty="0" smtClean="0"/>
              <a:t>al hospedero y la ingesta </a:t>
            </a:r>
            <a:r>
              <a:rPr lang="es-GT" dirty="0"/>
              <a:t>de sangre, </a:t>
            </a:r>
            <a:r>
              <a:rPr lang="es-GT" dirty="0" smtClean="0"/>
              <a:t>y si la alimentación es suficientemente grande, se detona la inhibición de búsqueda de  hospedero inducida por la distención. </a:t>
            </a:r>
          </a:p>
          <a:p>
            <a:r>
              <a:rPr lang="es-GT" b="1" dirty="0" smtClean="0">
                <a:solidFill>
                  <a:schemeClr val="accent5">
                    <a:lumMod val="75000"/>
                  </a:schemeClr>
                </a:solidFill>
              </a:rPr>
              <a:t>Esto </a:t>
            </a:r>
            <a:r>
              <a:rPr lang="es-GT" b="1" dirty="0">
                <a:solidFill>
                  <a:schemeClr val="accent5">
                    <a:lumMod val="75000"/>
                  </a:schemeClr>
                </a:solidFill>
              </a:rPr>
              <a:t>se termina cuando la sangre se </a:t>
            </a:r>
            <a:r>
              <a:rPr lang="es-GT" b="1" dirty="0" smtClean="0">
                <a:solidFill>
                  <a:schemeClr val="accent5">
                    <a:lumMod val="75000"/>
                  </a:schemeClr>
                </a:solidFill>
              </a:rPr>
              <a:t>digiere y </a:t>
            </a:r>
            <a:r>
              <a:rPr lang="es-GT" b="1" dirty="0">
                <a:solidFill>
                  <a:schemeClr val="accent5">
                    <a:lumMod val="75000"/>
                  </a:schemeClr>
                </a:solidFill>
              </a:rPr>
              <a:t>se excreta </a:t>
            </a:r>
          </a:p>
          <a:p>
            <a:r>
              <a:rPr lang="es-GT" dirty="0" smtClean="0"/>
              <a:t>Los </a:t>
            </a:r>
            <a:r>
              <a:rPr lang="es-GT" dirty="0"/>
              <a:t>huevos maduran </a:t>
            </a:r>
            <a:r>
              <a:rPr lang="es-GT" dirty="0" smtClean="0"/>
              <a:t>produciendo -induce inhibición de busqueda de hospedero, </a:t>
            </a:r>
            <a:r>
              <a:rPr lang="es-GT" dirty="0"/>
              <a:t>que se desarrolla gradualmente y luego se desvanece </a:t>
            </a:r>
          </a:p>
          <a:p>
            <a:r>
              <a:rPr lang="es-GT" b="1" dirty="0" smtClean="0">
                <a:solidFill>
                  <a:schemeClr val="accent5">
                    <a:lumMod val="75000"/>
                  </a:schemeClr>
                </a:solidFill>
              </a:rPr>
              <a:t>La maduración de los huevos </a:t>
            </a:r>
            <a:r>
              <a:rPr lang="es-GT" b="1" dirty="0">
                <a:solidFill>
                  <a:schemeClr val="accent5">
                    <a:lumMod val="75000"/>
                  </a:schemeClr>
                </a:solidFill>
              </a:rPr>
              <a:t>maduros inducen </a:t>
            </a:r>
            <a:r>
              <a:rPr lang="es-GT" b="1" dirty="0" smtClean="0">
                <a:solidFill>
                  <a:schemeClr val="accent5">
                    <a:lumMod val="75000"/>
                  </a:schemeClr>
                </a:solidFill>
              </a:rPr>
              <a:t>los  comportamientos de pre-oviposición</a:t>
            </a:r>
            <a:r>
              <a:rPr lang="es-GT" b="1" dirty="0">
                <a:solidFill>
                  <a:schemeClr val="accent5">
                    <a:lumMod val="75000"/>
                  </a:schemeClr>
                </a:solidFill>
              </a:rPr>
              <a:t>, dando lugar a la </a:t>
            </a:r>
            <a:r>
              <a:rPr lang="es-GT" b="1" dirty="0" smtClean="0">
                <a:solidFill>
                  <a:schemeClr val="accent5">
                    <a:lumMod val="75000"/>
                  </a:schemeClr>
                </a:solidFill>
              </a:rPr>
              <a:t>oviposición.</a:t>
            </a:r>
            <a:endParaRPr lang="es-GT" b="1" dirty="0">
              <a:solidFill>
                <a:schemeClr val="accent5">
                  <a:lumMod val="75000"/>
                </a:schemeClr>
              </a:solidFill>
            </a:endParaRPr>
          </a:p>
        </p:txBody>
      </p:sp>
      <p:pic>
        <p:nvPicPr>
          <p:cNvPr id="5" name="Picture 2" descr="gonotrophic cycle"/>
          <p:cNvPicPr>
            <a:picLocks noChangeAspect="1" noChangeArrowheads="1"/>
          </p:cNvPicPr>
          <p:nvPr/>
        </p:nvPicPr>
        <p:blipFill>
          <a:blip r:embed="rId3" cstate="print"/>
          <a:srcRect/>
          <a:stretch>
            <a:fillRect/>
          </a:stretch>
        </p:blipFill>
        <p:spPr bwMode="auto">
          <a:xfrm>
            <a:off x="4690644" y="1988840"/>
            <a:ext cx="4201836" cy="2664296"/>
          </a:xfrm>
          <a:prstGeom prst="rect">
            <a:avLst/>
          </a:prstGeom>
          <a:noFill/>
          <a:ln w="9525">
            <a:noFill/>
            <a:miter lim="800000"/>
            <a:headEnd/>
            <a:tailEnd/>
          </a:ln>
        </p:spPr>
      </p:pic>
      <p:sp>
        <p:nvSpPr>
          <p:cNvPr id="6" name="TextBox 5"/>
          <p:cNvSpPr txBox="1"/>
          <p:nvPr/>
        </p:nvSpPr>
        <p:spPr>
          <a:xfrm>
            <a:off x="4716016" y="4797152"/>
            <a:ext cx="4176464" cy="738664"/>
          </a:xfrm>
          <a:prstGeom prst="rect">
            <a:avLst/>
          </a:prstGeom>
          <a:noFill/>
        </p:spPr>
        <p:txBody>
          <a:bodyPr wrap="square" rtlCol="0">
            <a:spAutoFit/>
          </a:bodyPr>
          <a:lstStyle/>
          <a:p>
            <a:r>
              <a:rPr lang="es-GT" sz="1400" dirty="0" err="1" smtClean="0"/>
              <a:t>Klowen</a:t>
            </a:r>
            <a:r>
              <a:rPr lang="es-GT" sz="1400" dirty="0" smtClean="0"/>
              <a:t>, M. (1996). Vector </a:t>
            </a:r>
            <a:r>
              <a:rPr lang="es-GT" sz="1400" dirty="0" err="1" smtClean="0"/>
              <a:t>Behavior</a:t>
            </a:r>
            <a:r>
              <a:rPr lang="es-GT" sz="1400" dirty="0" smtClean="0"/>
              <a:t>. </a:t>
            </a:r>
            <a:r>
              <a:rPr lang="es-GT" sz="1400" dirty="0" err="1" smtClean="0"/>
              <a:t>The</a:t>
            </a:r>
            <a:r>
              <a:rPr lang="es-GT" sz="1400" dirty="0" smtClean="0"/>
              <a:t> </a:t>
            </a:r>
            <a:r>
              <a:rPr lang="es-GT" sz="1400" dirty="0" err="1" smtClean="0"/>
              <a:t>Biology</a:t>
            </a:r>
            <a:r>
              <a:rPr lang="es-GT" sz="1400" dirty="0" smtClean="0"/>
              <a:t> of </a:t>
            </a:r>
            <a:r>
              <a:rPr lang="es-GT" sz="1400" dirty="0" err="1" smtClean="0"/>
              <a:t>Disease</a:t>
            </a:r>
            <a:r>
              <a:rPr lang="es-GT" sz="1400" dirty="0" smtClean="0"/>
              <a:t> </a:t>
            </a:r>
            <a:r>
              <a:rPr lang="es-GT" sz="1400" dirty="0" err="1" smtClean="0"/>
              <a:t>Vectors</a:t>
            </a:r>
            <a:r>
              <a:rPr lang="es-GT" sz="1400" dirty="0" smtClean="0"/>
              <a:t>. </a:t>
            </a:r>
            <a:r>
              <a:rPr lang="es-GT" sz="1400" dirty="0" err="1" smtClean="0"/>
              <a:t>Chanpter</a:t>
            </a:r>
            <a:r>
              <a:rPr lang="es-GT" sz="1400" dirty="0" smtClean="0"/>
              <a:t> 3 </a:t>
            </a:r>
            <a:r>
              <a:rPr lang="es-GT" sz="1400" dirty="0" err="1" smtClean="0"/>
              <a:t>Edited</a:t>
            </a:r>
            <a:r>
              <a:rPr lang="es-GT" sz="1400" dirty="0" smtClean="0"/>
              <a:t> </a:t>
            </a:r>
            <a:r>
              <a:rPr lang="es-GT" sz="1400" dirty="0" err="1" smtClean="0"/>
              <a:t>by</a:t>
            </a:r>
            <a:r>
              <a:rPr lang="es-GT" sz="1400" dirty="0" smtClean="0"/>
              <a:t> </a:t>
            </a:r>
            <a:r>
              <a:rPr lang="es-GT" sz="1400" dirty="0" err="1" smtClean="0"/>
              <a:t>Beaty</a:t>
            </a:r>
            <a:r>
              <a:rPr lang="es-GT" sz="1400" dirty="0" smtClean="0"/>
              <a:t> and </a:t>
            </a:r>
            <a:r>
              <a:rPr lang="es-GT" sz="1400" dirty="0" err="1" smtClean="0"/>
              <a:t>Marquardt</a:t>
            </a:r>
            <a:r>
              <a:rPr lang="es-GT" sz="1400" dirty="0" smtClean="0"/>
              <a:t>. </a:t>
            </a:r>
            <a:endParaRPr lang="es-GT" sz="1400" dirty="0"/>
          </a:p>
        </p:txBody>
      </p:sp>
      <p:sp>
        <p:nvSpPr>
          <p:cNvPr id="8" name="7 Marcador de número de diapositiva"/>
          <p:cNvSpPr>
            <a:spLocks noGrp="1"/>
          </p:cNvSpPr>
          <p:nvPr>
            <p:ph type="sldNum" sz="quarter" idx="12"/>
          </p:nvPr>
        </p:nvSpPr>
        <p:spPr/>
        <p:txBody>
          <a:bodyPr/>
          <a:lstStyle/>
          <a:p>
            <a:fld id="{5307EA8E-C0C1-4C7D-8522-8F8ED98D38B0}" type="slidenum">
              <a:rPr lang="es-GT" smtClean="0"/>
              <a:pPr/>
              <a:t>23</a:t>
            </a:fld>
            <a:endParaRPr lang="es-GT"/>
          </a:p>
        </p:txBody>
      </p:sp>
    </p:spTree>
    <p:extLst>
      <p:ext uri="{BB962C8B-B14F-4D97-AF65-F5344CB8AC3E}">
        <p14:creationId xmlns:p14="http://schemas.microsoft.com/office/powerpoint/2010/main" val="1140991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s-GT" dirty="0" smtClean="0"/>
              <a:t>Otros Factores afectan la búsqueda de hospedero</a:t>
            </a:r>
            <a:endParaRPr lang="es-GT" dirty="0"/>
          </a:p>
        </p:txBody>
      </p:sp>
      <p:sp>
        <p:nvSpPr>
          <p:cNvPr id="4" name="Content Placeholder 3"/>
          <p:cNvSpPr>
            <a:spLocks noGrp="1"/>
          </p:cNvSpPr>
          <p:nvPr>
            <p:ph sz="half" idx="1"/>
          </p:nvPr>
        </p:nvSpPr>
        <p:spPr>
          <a:xfrm>
            <a:off x="457200" y="1600200"/>
            <a:ext cx="8003232" cy="4525963"/>
          </a:xfrm>
        </p:spPr>
        <p:txBody>
          <a:bodyPr>
            <a:normAutofit fontScale="70000" lnSpcReduction="20000"/>
          </a:bodyPr>
          <a:lstStyle/>
          <a:p>
            <a:r>
              <a:rPr lang="es-GT" dirty="0"/>
              <a:t>C</a:t>
            </a:r>
            <a:r>
              <a:rPr lang="es-GT" dirty="0" smtClean="0"/>
              <a:t>omportamiento </a:t>
            </a:r>
            <a:r>
              <a:rPr lang="es-GT" dirty="0"/>
              <a:t>defensivo </a:t>
            </a:r>
            <a:r>
              <a:rPr lang="es-GT" dirty="0" smtClean="0"/>
              <a:t>del hospedero-alimentaciones interrumpidas</a:t>
            </a:r>
            <a:endParaRPr lang="es-GT" dirty="0"/>
          </a:p>
          <a:p>
            <a:r>
              <a:rPr lang="es-GT" b="1" dirty="0">
                <a:solidFill>
                  <a:schemeClr val="accent5">
                    <a:lumMod val="75000"/>
                  </a:schemeClr>
                </a:solidFill>
              </a:rPr>
              <a:t>Edad Mosquito </a:t>
            </a:r>
            <a:r>
              <a:rPr lang="es-GT" b="1" dirty="0" smtClean="0">
                <a:solidFill>
                  <a:schemeClr val="accent5">
                    <a:lumMod val="75000"/>
                  </a:schemeClr>
                </a:solidFill>
              </a:rPr>
              <a:t>– las hembras más viejas son más propensas </a:t>
            </a:r>
            <a:r>
              <a:rPr lang="es-GT" b="1" dirty="0">
                <a:solidFill>
                  <a:schemeClr val="accent5">
                    <a:lumMod val="75000"/>
                  </a:schemeClr>
                </a:solidFill>
              </a:rPr>
              <a:t>a buscar sangre, incluso cuando </a:t>
            </a:r>
            <a:r>
              <a:rPr lang="es-GT" b="1" dirty="0" smtClean="0">
                <a:solidFill>
                  <a:schemeClr val="accent5">
                    <a:lumMod val="75000"/>
                  </a:schemeClr>
                </a:solidFill>
              </a:rPr>
              <a:t>están grávidas.   </a:t>
            </a:r>
            <a:endParaRPr lang="es-GT" b="1" dirty="0">
              <a:solidFill>
                <a:schemeClr val="accent5">
                  <a:lumMod val="75000"/>
                </a:schemeClr>
              </a:solidFill>
            </a:endParaRPr>
          </a:p>
          <a:p>
            <a:r>
              <a:rPr lang="es-GT" dirty="0" smtClean="0"/>
              <a:t>Estado nutricional de la larva </a:t>
            </a:r>
            <a:r>
              <a:rPr lang="es-GT" dirty="0"/>
              <a:t>- si </a:t>
            </a:r>
            <a:r>
              <a:rPr lang="es-GT" dirty="0" smtClean="0"/>
              <a:t>es </a:t>
            </a:r>
            <a:r>
              <a:rPr lang="es-GT" dirty="0"/>
              <a:t>pobre, la sangre puede ir a apoyar el metabolismo adultos </a:t>
            </a:r>
          </a:p>
          <a:p>
            <a:r>
              <a:rPr lang="es-GT" b="1" dirty="0" smtClean="0">
                <a:solidFill>
                  <a:schemeClr val="accent5">
                    <a:lumMod val="75000"/>
                  </a:schemeClr>
                </a:solidFill>
              </a:rPr>
              <a:t>Estado de apareamiento – si no han copulado es poco probable que busquen hospedero. </a:t>
            </a:r>
          </a:p>
          <a:p>
            <a:r>
              <a:rPr lang="es-GT" dirty="0" smtClean="0"/>
              <a:t>El </a:t>
            </a:r>
            <a:r>
              <a:rPr lang="es-GT" dirty="0"/>
              <a:t>estado nutricional de los </a:t>
            </a:r>
            <a:r>
              <a:rPr lang="es-GT" dirty="0" smtClean="0"/>
              <a:t>machos con </a:t>
            </a:r>
            <a:r>
              <a:rPr lang="es-GT" dirty="0"/>
              <a:t>los que hembra </a:t>
            </a:r>
            <a:r>
              <a:rPr lang="es-GT" dirty="0" smtClean="0"/>
              <a:t>se aparea –machos desnutridos resulta en que la hembra busca mas al hospedero. </a:t>
            </a:r>
          </a:p>
          <a:p>
            <a:r>
              <a:rPr lang="es-GT" b="1" dirty="0" smtClean="0">
                <a:solidFill>
                  <a:schemeClr val="accent5">
                    <a:lumMod val="75000"/>
                  </a:schemeClr>
                </a:solidFill>
              </a:rPr>
              <a:t>La </a:t>
            </a:r>
            <a:r>
              <a:rPr lang="es-GT" b="1" dirty="0">
                <a:solidFill>
                  <a:schemeClr val="accent5">
                    <a:lumMod val="75000"/>
                  </a:schemeClr>
                </a:solidFill>
              </a:rPr>
              <a:t>especies de mosquitos - algunos, </a:t>
            </a:r>
            <a:r>
              <a:rPr lang="es-GT" b="1" dirty="0" smtClean="0">
                <a:solidFill>
                  <a:schemeClr val="accent5">
                    <a:lumMod val="75000"/>
                  </a:schemeClr>
                </a:solidFill>
              </a:rPr>
              <a:t>como </a:t>
            </a:r>
            <a:r>
              <a:rPr lang="es-GT" b="1" i="1" dirty="0" err="1" smtClean="0">
                <a:solidFill>
                  <a:schemeClr val="accent5">
                    <a:lumMod val="75000"/>
                  </a:schemeClr>
                </a:solidFill>
              </a:rPr>
              <a:t>An</a:t>
            </a:r>
            <a:r>
              <a:rPr lang="es-GT" b="1" i="1" dirty="0" smtClean="0">
                <a:solidFill>
                  <a:schemeClr val="accent5">
                    <a:lumMod val="75000"/>
                  </a:schemeClr>
                </a:solidFill>
              </a:rPr>
              <a:t>. </a:t>
            </a:r>
            <a:r>
              <a:rPr lang="es-GT" b="1" i="1" dirty="0" err="1">
                <a:solidFill>
                  <a:schemeClr val="accent5">
                    <a:lumMod val="75000"/>
                  </a:schemeClr>
                </a:solidFill>
              </a:rPr>
              <a:t>gambiae</a:t>
            </a:r>
            <a:r>
              <a:rPr lang="es-GT" b="1" dirty="0">
                <a:solidFill>
                  <a:schemeClr val="accent5">
                    <a:lumMod val="75000"/>
                  </a:schemeClr>
                </a:solidFill>
              </a:rPr>
              <a:t>, </a:t>
            </a:r>
            <a:r>
              <a:rPr lang="es-GT" b="1" dirty="0" smtClean="0">
                <a:solidFill>
                  <a:schemeClr val="accent5">
                    <a:lumMod val="75000"/>
                  </a:schemeClr>
                </a:solidFill>
              </a:rPr>
              <a:t> busca hospedero cada </a:t>
            </a:r>
            <a:r>
              <a:rPr lang="es-GT" b="1" dirty="0">
                <a:solidFill>
                  <a:schemeClr val="accent5">
                    <a:lumMod val="75000"/>
                  </a:schemeClr>
                </a:solidFill>
              </a:rPr>
              <a:t>24 </a:t>
            </a:r>
            <a:r>
              <a:rPr lang="es-GT" b="1" dirty="0" smtClean="0">
                <a:solidFill>
                  <a:schemeClr val="accent5">
                    <a:lumMod val="75000"/>
                  </a:schemeClr>
                </a:solidFill>
              </a:rPr>
              <a:t>horas </a:t>
            </a:r>
            <a:r>
              <a:rPr lang="es-GT" b="1" dirty="0">
                <a:solidFill>
                  <a:schemeClr val="accent5">
                    <a:lumMod val="75000"/>
                  </a:schemeClr>
                </a:solidFill>
              </a:rPr>
              <a:t>hasta que llena (aunque </a:t>
            </a:r>
            <a:r>
              <a:rPr lang="es-GT" b="1" dirty="0" smtClean="0">
                <a:solidFill>
                  <a:schemeClr val="accent5">
                    <a:lumMod val="75000"/>
                  </a:schemeClr>
                </a:solidFill>
              </a:rPr>
              <a:t>grávida!) </a:t>
            </a:r>
            <a:endParaRPr lang="es-GT" b="1" dirty="0">
              <a:solidFill>
                <a:schemeClr val="accent5">
                  <a:lumMod val="75000"/>
                </a:schemeClr>
              </a:solidFill>
            </a:endParaRPr>
          </a:p>
          <a:p>
            <a:r>
              <a:rPr lang="es-GT" dirty="0"/>
              <a:t>Todos estos factores contribuyen potencialmente a </a:t>
            </a:r>
            <a:r>
              <a:rPr lang="es-GT" b="1" dirty="0" smtClean="0">
                <a:solidFill>
                  <a:schemeClr val="accent5">
                    <a:lumMod val="75000"/>
                  </a:schemeClr>
                </a:solidFill>
              </a:rPr>
              <a:t>alimentaciones múltiples </a:t>
            </a:r>
            <a:r>
              <a:rPr lang="es-GT" dirty="0" smtClean="0"/>
              <a:t>por </a:t>
            </a:r>
            <a:r>
              <a:rPr lang="es-GT" dirty="0"/>
              <a:t>ciclo </a:t>
            </a:r>
            <a:r>
              <a:rPr lang="es-GT" dirty="0" err="1"/>
              <a:t>gonotrófico</a:t>
            </a:r>
            <a:r>
              <a:rPr lang="es-GT" dirty="0"/>
              <a:t>, aumentando el potencial de transmisión de la malaria</a:t>
            </a:r>
          </a:p>
        </p:txBody>
      </p:sp>
      <p:sp>
        <p:nvSpPr>
          <p:cNvPr id="6" name="5 Marcador de número de diapositiva"/>
          <p:cNvSpPr>
            <a:spLocks noGrp="1"/>
          </p:cNvSpPr>
          <p:nvPr>
            <p:ph type="sldNum" sz="quarter" idx="12"/>
          </p:nvPr>
        </p:nvSpPr>
        <p:spPr/>
        <p:txBody>
          <a:bodyPr/>
          <a:lstStyle/>
          <a:p>
            <a:fld id="{5307EA8E-C0C1-4C7D-8522-8F8ED98D38B0}" type="slidenum">
              <a:rPr lang="es-GT" smtClean="0"/>
              <a:pPr/>
              <a:t>24</a:t>
            </a:fld>
            <a:endParaRPr lang="es-GT"/>
          </a:p>
        </p:txBody>
      </p:sp>
    </p:spTree>
    <p:extLst>
      <p:ext uri="{BB962C8B-B14F-4D97-AF65-F5344CB8AC3E}">
        <p14:creationId xmlns:p14="http://schemas.microsoft.com/office/powerpoint/2010/main" val="3942813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Anopheles-</a:t>
            </a:r>
            <a:r>
              <a:rPr lang="en-US" dirty="0" err="1" smtClean="0"/>
              <a:t>busqueda</a:t>
            </a:r>
            <a:r>
              <a:rPr lang="en-US" dirty="0" smtClean="0"/>
              <a:t> de </a:t>
            </a:r>
            <a:r>
              <a:rPr lang="en-US" dirty="0" err="1" smtClean="0"/>
              <a:t>hospedero</a:t>
            </a:r>
            <a:endParaRPr lang="es-GT" dirty="0"/>
          </a:p>
        </p:txBody>
      </p:sp>
      <p:sp>
        <p:nvSpPr>
          <p:cNvPr id="3" name="Content Placeholder 2"/>
          <p:cNvSpPr>
            <a:spLocks noGrp="1"/>
          </p:cNvSpPr>
          <p:nvPr>
            <p:ph sz="half" idx="1"/>
          </p:nvPr>
        </p:nvSpPr>
        <p:spPr>
          <a:xfrm>
            <a:off x="457200" y="1600200"/>
            <a:ext cx="7499176" cy="4525963"/>
          </a:xfrm>
        </p:spPr>
        <p:txBody>
          <a:bodyPr>
            <a:normAutofit fontScale="92500" lnSpcReduction="10000"/>
          </a:bodyPr>
          <a:lstStyle/>
          <a:p>
            <a:r>
              <a:rPr lang="es-GT" dirty="0" smtClean="0"/>
              <a:t>Periodo de incubacion extrinsico(minimo) para </a:t>
            </a:r>
            <a:r>
              <a:rPr lang="es-GT" i="1" dirty="0" smtClean="0"/>
              <a:t>P. falciparum</a:t>
            </a:r>
            <a:r>
              <a:rPr lang="es-GT" dirty="0" smtClean="0"/>
              <a:t> es de 8-10 dias, de manera que bajo condiciones ideales una hembra debiera de tomar de 5-6 alimentaciones sanguiens (gc=2d) en el proceso de infectarse, vivir lo suficiente y transmitirlos (como 2 semanas).</a:t>
            </a:r>
          </a:p>
          <a:p>
            <a:r>
              <a:rPr lang="es-GT" dirty="0" smtClean="0"/>
              <a:t>En la vida real los factores ambientales usualmente afectan este tiempo- temperatura, lluvia y viento interfieren con la abilidad de oviponer y de ingesta sanguinea.  La mayoria de anofeles con esporozoitos en las glandulas salivales han tomado de 3-4 alimentaciones sanguineas.  </a:t>
            </a:r>
            <a:endParaRPr lang="es-GT" dirty="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25</a:t>
            </a:fld>
            <a:endParaRPr lang="es-GT"/>
          </a:p>
        </p:txBody>
      </p:sp>
    </p:spTree>
    <p:extLst>
      <p:ext uri="{BB962C8B-B14F-4D97-AF65-F5344CB8AC3E}">
        <p14:creationId xmlns:p14="http://schemas.microsoft.com/office/powerpoint/2010/main" val="1043266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GT" b="1" dirty="0" smtClean="0"/>
              <a:t>Determinantes ambientales de la transmision de malaria</a:t>
            </a:r>
            <a:endParaRPr lang="es-GT" b="1"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26</a:t>
            </a:fld>
            <a:endParaRPr lang="es-GT"/>
          </a:p>
        </p:txBody>
      </p:sp>
      <p:pic>
        <p:nvPicPr>
          <p:cNvPr id="4" name="Imagen 3"/>
          <p:cNvPicPr>
            <a:picLocks noChangeAspect="1"/>
          </p:cNvPicPr>
          <p:nvPr/>
        </p:nvPicPr>
        <p:blipFill>
          <a:blip r:embed="rId2"/>
          <a:stretch>
            <a:fillRect/>
          </a:stretch>
        </p:blipFill>
        <p:spPr>
          <a:xfrm>
            <a:off x="899592" y="1700808"/>
            <a:ext cx="7075512" cy="4432724"/>
          </a:xfrm>
          <a:prstGeom prst="rect">
            <a:avLst/>
          </a:prstGeom>
        </p:spPr>
      </p:pic>
    </p:spTree>
    <p:extLst>
      <p:ext uri="{BB962C8B-B14F-4D97-AF65-F5344CB8AC3E}">
        <p14:creationId xmlns:p14="http://schemas.microsoft.com/office/powerpoint/2010/main" val="1856317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r>
              <a:rPr lang="en-US" b="1" dirty="0" err="1" smtClean="0"/>
              <a:t>Factores</a:t>
            </a:r>
            <a:r>
              <a:rPr lang="en-US" b="1" dirty="0" smtClean="0"/>
              <a:t> </a:t>
            </a:r>
            <a:r>
              <a:rPr lang="en-US" b="1" dirty="0" err="1" smtClean="0"/>
              <a:t>queafectan</a:t>
            </a:r>
            <a:r>
              <a:rPr lang="en-US" b="1" dirty="0" smtClean="0"/>
              <a:t> la </a:t>
            </a:r>
            <a:r>
              <a:rPr lang="en-US" b="1" dirty="0" err="1" smtClean="0"/>
              <a:t>efectividad</a:t>
            </a:r>
            <a:r>
              <a:rPr lang="en-US" b="1" dirty="0" smtClean="0"/>
              <a:t> de un vector o </a:t>
            </a:r>
            <a:r>
              <a:rPr lang="en-US" b="1" dirty="0" err="1" smtClean="0"/>
              <a:t>capacidad</a:t>
            </a:r>
            <a:r>
              <a:rPr lang="en-US" b="1" dirty="0" smtClean="0"/>
              <a:t> </a:t>
            </a:r>
            <a:br>
              <a:rPr lang="en-US" b="1" dirty="0" smtClean="0"/>
            </a:br>
            <a:endParaRPr lang="es-GT" dirty="0"/>
          </a:p>
        </p:txBody>
      </p:sp>
      <p:sp>
        <p:nvSpPr>
          <p:cNvPr id="4" name="3 Marcador de contenido"/>
          <p:cNvSpPr>
            <a:spLocks noGrp="1"/>
          </p:cNvSpPr>
          <p:nvPr>
            <p:ph idx="1"/>
          </p:nvPr>
        </p:nvSpPr>
        <p:spPr>
          <a:xfrm>
            <a:off x="467544" y="1412776"/>
            <a:ext cx="8229600" cy="4525963"/>
          </a:xfrm>
        </p:spPr>
        <p:txBody>
          <a:bodyPr>
            <a:normAutofit fontScale="85000" lnSpcReduction="20000"/>
          </a:bodyPr>
          <a:lstStyle/>
          <a:p>
            <a:endParaRPr lang="es-GT" b="1" dirty="0" smtClean="0"/>
          </a:p>
          <a:p>
            <a:r>
              <a:rPr lang="en-US" b="1" dirty="0" err="1" smtClean="0">
                <a:solidFill>
                  <a:srgbClr val="31859C"/>
                </a:solidFill>
              </a:rPr>
              <a:t>Receptividad</a:t>
            </a:r>
            <a:r>
              <a:rPr lang="en-US" b="1" dirty="0" smtClean="0">
                <a:solidFill>
                  <a:srgbClr val="31859C"/>
                </a:solidFill>
              </a:rPr>
              <a:t> del </a:t>
            </a:r>
            <a:r>
              <a:rPr lang="en-US" b="1" dirty="0" err="1" smtClean="0">
                <a:solidFill>
                  <a:srgbClr val="31859C"/>
                </a:solidFill>
              </a:rPr>
              <a:t>patogeno</a:t>
            </a:r>
            <a:r>
              <a:rPr lang="en-US" b="1" dirty="0" smtClean="0">
                <a:solidFill>
                  <a:srgbClr val="31859C"/>
                </a:solidFill>
              </a:rPr>
              <a:t> </a:t>
            </a:r>
          </a:p>
          <a:p>
            <a:r>
              <a:rPr lang="en-US" dirty="0" err="1" smtClean="0"/>
              <a:t>Especificidad</a:t>
            </a:r>
            <a:r>
              <a:rPr lang="en-US" dirty="0" smtClean="0"/>
              <a:t> con el </a:t>
            </a:r>
            <a:r>
              <a:rPr lang="en-US" dirty="0" err="1" smtClean="0"/>
              <a:t>hospedero</a:t>
            </a:r>
            <a:r>
              <a:rPr lang="en-US" dirty="0" smtClean="0"/>
              <a:t> (</a:t>
            </a:r>
            <a:r>
              <a:rPr lang="en-US" dirty="0" err="1" smtClean="0"/>
              <a:t>contacto</a:t>
            </a:r>
            <a:r>
              <a:rPr lang="en-US" dirty="0" smtClean="0"/>
              <a:t> con el </a:t>
            </a:r>
            <a:r>
              <a:rPr lang="en-US" dirty="0" err="1" smtClean="0"/>
              <a:t>hospedero</a:t>
            </a:r>
            <a:r>
              <a:rPr lang="en-US" dirty="0" smtClean="0"/>
              <a:t>) </a:t>
            </a:r>
          </a:p>
          <a:p>
            <a:r>
              <a:rPr lang="en-US" b="1" dirty="0" err="1" smtClean="0">
                <a:solidFill>
                  <a:schemeClr val="accent5">
                    <a:lumMod val="75000"/>
                  </a:schemeClr>
                </a:solidFill>
              </a:rPr>
              <a:t>Longevidad</a:t>
            </a:r>
            <a:r>
              <a:rPr lang="en-US" b="1" dirty="0" smtClean="0">
                <a:solidFill>
                  <a:schemeClr val="accent5">
                    <a:lumMod val="75000"/>
                  </a:schemeClr>
                </a:solidFill>
              </a:rPr>
              <a:t> </a:t>
            </a:r>
            <a:r>
              <a:rPr lang="en-US" dirty="0" smtClean="0"/>
              <a:t>(¿El vector vive lo </a:t>
            </a:r>
            <a:r>
              <a:rPr lang="en-US" dirty="0" err="1" smtClean="0"/>
              <a:t>suficiente</a:t>
            </a:r>
            <a:r>
              <a:rPr lang="en-US" dirty="0" smtClean="0"/>
              <a:t> </a:t>
            </a:r>
            <a:r>
              <a:rPr lang="en-US" dirty="0" err="1" smtClean="0"/>
              <a:t>para</a:t>
            </a:r>
            <a:r>
              <a:rPr lang="en-US" dirty="0" smtClean="0"/>
              <a:t> </a:t>
            </a:r>
            <a:r>
              <a:rPr lang="en-US" dirty="0" err="1" smtClean="0"/>
              <a:t>que</a:t>
            </a:r>
            <a:r>
              <a:rPr lang="en-US" dirty="0" smtClean="0"/>
              <a:t> se </a:t>
            </a:r>
            <a:r>
              <a:rPr lang="en-US" dirty="0" err="1" smtClean="0"/>
              <a:t>pueda</a:t>
            </a:r>
            <a:r>
              <a:rPr lang="en-US" dirty="0" smtClean="0"/>
              <a:t> </a:t>
            </a:r>
            <a:r>
              <a:rPr lang="en-US" dirty="0" err="1" smtClean="0"/>
              <a:t>completar</a:t>
            </a:r>
            <a:r>
              <a:rPr lang="en-US" dirty="0" smtClean="0"/>
              <a:t> el </a:t>
            </a:r>
            <a:r>
              <a:rPr lang="en-US" dirty="0" err="1" smtClean="0"/>
              <a:t>ciclo</a:t>
            </a:r>
            <a:r>
              <a:rPr lang="en-US" dirty="0" smtClean="0"/>
              <a:t> </a:t>
            </a:r>
            <a:r>
              <a:rPr lang="en-US" dirty="0" err="1" smtClean="0"/>
              <a:t>exoeritrocitico</a:t>
            </a:r>
            <a:r>
              <a:rPr lang="en-US" dirty="0" smtClean="0"/>
              <a:t>? </a:t>
            </a:r>
          </a:p>
          <a:p>
            <a:r>
              <a:rPr lang="es-GT" dirty="0" smtClean="0"/>
              <a:t>Mobilidad</a:t>
            </a:r>
          </a:p>
          <a:p>
            <a:r>
              <a:rPr lang="en-US" dirty="0" err="1" smtClean="0"/>
              <a:t>Numero</a:t>
            </a:r>
            <a:r>
              <a:rPr lang="en-US" dirty="0" smtClean="0"/>
              <a:t> (¿La </a:t>
            </a:r>
            <a:r>
              <a:rPr lang="en-US" dirty="0" err="1" smtClean="0"/>
              <a:t>densidad</a:t>
            </a:r>
            <a:r>
              <a:rPr lang="en-US" dirty="0" smtClean="0"/>
              <a:t> </a:t>
            </a:r>
            <a:r>
              <a:rPr lang="en-US" dirty="0" err="1" smtClean="0"/>
              <a:t>es</a:t>
            </a:r>
            <a:r>
              <a:rPr lang="en-US" dirty="0" smtClean="0"/>
              <a:t> </a:t>
            </a:r>
            <a:r>
              <a:rPr lang="en-US" dirty="0" err="1" smtClean="0"/>
              <a:t>suficiente</a:t>
            </a:r>
            <a:r>
              <a:rPr lang="en-US" dirty="0" smtClean="0"/>
              <a:t> </a:t>
            </a:r>
            <a:r>
              <a:rPr lang="en-US" dirty="0" err="1" smtClean="0"/>
              <a:t>para</a:t>
            </a:r>
            <a:r>
              <a:rPr lang="en-US" dirty="0" smtClean="0"/>
              <a:t> </a:t>
            </a:r>
            <a:r>
              <a:rPr lang="en-US" dirty="0" err="1" smtClean="0"/>
              <a:t>sostener</a:t>
            </a:r>
            <a:r>
              <a:rPr lang="en-US" dirty="0" smtClean="0"/>
              <a:t> la </a:t>
            </a:r>
            <a:r>
              <a:rPr lang="en-US" dirty="0" err="1" smtClean="0"/>
              <a:t>tarnsmision</a:t>
            </a:r>
            <a:r>
              <a:rPr lang="en-US" dirty="0" smtClean="0"/>
              <a:t>?) </a:t>
            </a:r>
          </a:p>
          <a:p>
            <a:r>
              <a:rPr lang="en-US" b="1" dirty="0" err="1" smtClean="0">
                <a:solidFill>
                  <a:srgbClr val="31859C"/>
                </a:solidFill>
              </a:rPr>
              <a:t>Plasticidad</a:t>
            </a:r>
            <a:r>
              <a:rPr lang="en-US" b="1" dirty="0" smtClean="0">
                <a:solidFill>
                  <a:srgbClr val="31859C"/>
                </a:solidFill>
              </a:rPr>
              <a:t> </a:t>
            </a:r>
            <a:r>
              <a:rPr lang="en-US" b="1" dirty="0" err="1" smtClean="0">
                <a:solidFill>
                  <a:srgbClr val="31859C"/>
                </a:solidFill>
              </a:rPr>
              <a:t>fisiologica</a:t>
            </a:r>
            <a:r>
              <a:rPr lang="en-US" b="1" dirty="0" smtClean="0">
                <a:solidFill>
                  <a:srgbClr val="31859C"/>
                </a:solidFill>
              </a:rPr>
              <a:t> y de </a:t>
            </a:r>
            <a:r>
              <a:rPr lang="en-US" b="1" dirty="0" err="1" smtClean="0">
                <a:solidFill>
                  <a:srgbClr val="31859C"/>
                </a:solidFill>
              </a:rPr>
              <a:t>comportamiento</a:t>
            </a:r>
            <a:endParaRPr lang="es-GT" b="1" dirty="0" smtClean="0">
              <a:solidFill>
                <a:srgbClr val="31859C"/>
              </a:solidFill>
            </a:endParaRPr>
          </a:p>
          <a:p>
            <a:r>
              <a:rPr lang="es-GT" b="1" dirty="0" smtClean="0">
                <a:solidFill>
                  <a:srgbClr val="31859C"/>
                </a:solidFill>
              </a:rPr>
              <a:t>Susceptibility a las medidas de control </a:t>
            </a:r>
          </a:p>
          <a:p>
            <a:endParaRPr lang="es-GT" dirty="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27</a:t>
            </a:fld>
            <a:endParaRPr lang="es-GT"/>
          </a:p>
        </p:txBody>
      </p:sp>
    </p:spTree>
    <p:extLst>
      <p:ext uri="{BB962C8B-B14F-4D97-AF65-F5344CB8AC3E}">
        <p14:creationId xmlns:p14="http://schemas.microsoft.com/office/powerpoint/2010/main" val="1031533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b="1" dirty="0" smtClean="0"/>
              <a:t>Receptividad al Parasito</a:t>
            </a:r>
            <a:endParaRPr lang="es-GT" b="1" dirty="0"/>
          </a:p>
        </p:txBody>
      </p:sp>
      <p:pic>
        <p:nvPicPr>
          <p:cNvPr id="1027" name="Picture 3"/>
          <p:cNvPicPr>
            <a:picLocks noChangeAspect="1" noChangeArrowheads="1"/>
          </p:cNvPicPr>
          <p:nvPr/>
        </p:nvPicPr>
        <p:blipFill>
          <a:blip r:embed="rId3" cstate="print"/>
          <a:srcRect/>
          <a:stretch>
            <a:fillRect/>
          </a:stretch>
        </p:blipFill>
        <p:spPr bwMode="auto">
          <a:xfrm>
            <a:off x="1691680" y="1844824"/>
            <a:ext cx="2190750" cy="251460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4355976" y="1844824"/>
            <a:ext cx="2886075" cy="2733675"/>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2195736" y="4797152"/>
            <a:ext cx="4993357" cy="1224136"/>
          </a:xfrm>
          <a:prstGeom prst="rect">
            <a:avLst/>
          </a:prstGeom>
          <a:noFill/>
          <a:ln w="9525">
            <a:noFill/>
            <a:miter lim="800000"/>
            <a:headEnd/>
            <a:tailEnd/>
          </a:ln>
        </p:spPr>
      </p:pic>
      <p:sp>
        <p:nvSpPr>
          <p:cNvPr id="11" name="10 Marcador de número de diapositiva"/>
          <p:cNvSpPr>
            <a:spLocks noGrp="1"/>
          </p:cNvSpPr>
          <p:nvPr>
            <p:ph type="sldNum" sz="quarter" idx="12"/>
          </p:nvPr>
        </p:nvSpPr>
        <p:spPr/>
        <p:txBody>
          <a:bodyPr/>
          <a:lstStyle/>
          <a:p>
            <a:fld id="{5307EA8E-C0C1-4C7D-8522-8F8ED98D38B0}" type="slidenum">
              <a:rPr lang="es-GT" smtClean="0"/>
              <a:pPr/>
              <a:t>28</a:t>
            </a:fld>
            <a:endParaRPr lang="es-GT"/>
          </a:p>
        </p:txBody>
      </p:sp>
    </p:spTree>
    <p:extLst>
      <p:ext uri="{BB962C8B-B14F-4D97-AF65-F5344CB8AC3E}">
        <p14:creationId xmlns:p14="http://schemas.microsoft.com/office/powerpoint/2010/main" val="1134168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dirty="0" smtClean="0"/>
              <a:t>Competencia Vectorial</a:t>
            </a:r>
            <a:endParaRPr lang="es-GT" dirty="0"/>
          </a:p>
        </p:txBody>
      </p:sp>
      <p:pic>
        <p:nvPicPr>
          <p:cNvPr id="2050" name="Picture 2"/>
          <p:cNvPicPr>
            <a:picLocks noChangeAspect="1" noChangeArrowheads="1"/>
          </p:cNvPicPr>
          <p:nvPr/>
        </p:nvPicPr>
        <p:blipFill>
          <a:blip r:embed="rId2" cstate="print"/>
          <a:srcRect/>
          <a:stretch>
            <a:fillRect/>
          </a:stretch>
        </p:blipFill>
        <p:spPr bwMode="auto">
          <a:xfrm>
            <a:off x="971600" y="2060848"/>
            <a:ext cx="6969238" cy="3784252"/>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lstStyle/>
          <a:p>
            <a:fld id="{5307EA8E-C0C1-4C7D-8522-8F8ED98D38B0}" type="slidenum">
              <a:rPr lang="es-GT" smtClean="0"/>
              <a:pPr/>
              <a:t>29</a:t>
            </a:fld>
            <a:endParaRPr lang="es-GT"/>
          </a:p>
        </p:txBody>
      </p:sp>
      <p:sp>
        <p:nvSpPr>
          <p:cNvPr id="3" name="CuadroTexto 2"/>
          <p:cNvSpPr txBox="1"/>
          <p:nvPr/>
        </p:nvSpPr>
        <p:spPr>
          <a:xfrm>
            <a:off x="1043608" y="1556792"/>
            <a:ext cx="6912768" cy="369332"/>
          </a:xfrm>
          <a:prstGeom prst="rect">
            <a:avLst/>
          </a:prstGeom>
          <a:noFill/>
        </p:spPr>
        <p:txBody>
          <a:bodyPr wrap="square" rtlCol="0">
            <a:spAutoFit/>
          </a:bodyPr>
          <a:lstStyle/>
          <a:p>
            <a:r>
              <a:rPr lang="es-GT" b="1" dirty="0"/>
              <a:t>Tasa de Infeccion de </a:t>
            </a:r>
            <a:r>
              <a:rPr lang="es-GT" b="1" i="1" dirty="0"/>
              <a:t>An. albimanus </a:t>
            </a:r>
            <a:r>
              <a:rPr lang="es-GT" b="1" dirty="0"/>
              <a:t>y </a:t>
            </a:r>
            <a:r>
              <a:rPr lang="es-GT" b="1" i="1" dirty="0"/>
              <a:t>An. pesudopuctipennis </a:t>
            </a:r>
            <a:r>
              <a:rPr lang="es-GT" b="1" dirty="0"/>
              <a:t>a </a:t>
            </a:r>
            <a:r>
              <a:rPr lang="es-GT" b="1" i="1" dirty="0"/>
              <a:t>P. vivax</a:t>
            </a:r>
            <a:endParaRPr lang="es-ES" b="1" dirty="0"/>
          </a:p>
        </p:txBody>
      </p:sp>
    </p:spTree>
    <p:extLst>
      <p:ext uri="{BB962C8B-B14F-4D97-AF65-F5344CB8AC3E}">
        <p14:creationId xmlns:p14="http://schemas.microsoft.com/office/powerpoint/2010/main" val="3973261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Relevancia Epidemiológica</a:t>
            </a:r>
            <a:endParaRPr lang="es-ES" b="1" dirty="0"/>
          </a:p>
        </p:txBody>
      </p:sp>
      <p:sp>
        <p:nvSpPr>
          <p:cNvPr id="3" name="Marcador de contenido 2"/>
          <p:cNvSpPr>
            <a:spLocks noGrp="1"/>
          </p:cNvSpPr>
          <p:nvPr>
            <p:ph idx="1"/>
          </p:nvPr>
        </p:nvSpPr>
        <p:spPr>
          <a:xfrm>
            <a:off x="467544" y="1412776"/>
            <a:ext cx="8229600" cy="4525963"/>
          </a:xfrm>
        </p:spPr>
        <p:txBody>
          <a:bodyPr>
            <a:normAutofit/>
          </a:bodyPr>
          <a:lstStyle/>
          <a:p>
            <a:r>
              <a:rPr lang="es-GT" dirty="0" smtClean="0"/>
              <a:t>Sin el mosquito no podria haber transmision </a:t>
            </a:r>
          </a:p>
          <a:p>
            <a:r>
              <a:rPr lang="es-GT" dirty="0" smtClean="0"/>
              <a:t>Los patrones de distribucion del parasito estan dictaminados por la distribucion del vector.</a:t>
            </a:r>
          </a:p>
          <a:p>
            <a:r>
              <a:rPr lang="es-GT" dirty="0" smtClean="0"/>
              <a:t>La intensidad de la transmision depende del numero de mosquitos y la proporcion que tiene esporozoitos en las glandulas salivales.</a:t>
            </a:r>
          </a:p>
          <a:p>
            <a:r>
              <a:rPr lang="es-GT" dirty="0" smtClean="0"/>
              <a:t>Las medidas de control mas relevantes tiene como blanco al vector (RRI y MILDs)</a:t>
            </a:r>
            <a:endParaRPr lang="es-GT" dirty="0"/>
          </a:p>
        </p:txBody>
      </p:sp>
      <p:sp>
        <p:nvSpPr>
          <p:cNvPr id="4" name="Marcador de número de diapositiva 3"/>
          <p:cNvSpPr>
            <a:spLocks noGrp="1"/>
          </p:cNvSpPr>
          <p:nvPr>
            <p:ph type="sldNum" sz="quarter" idx="12"/>
          </p:nvPr>
        </p:nvSpPr>
        <p:spPr/>
        <p:txBody>
          <a:bodyPr/>
          <a:lstStyle/>
          <a:p>
            <a:fld id="{5307EA8E-C0C1-4C7D-8522-8F8ED98D38B0}" type="slidenum">
              <a:rPr lang="es-GT" smtClean="0"/>
              <a:pPr/>
              <a:t>3</a:t>
            </a:fld>
            <a:endParaRPr lang="es-GT"/>
          </a:p>
        </p:txBody>
      </p:sp>
    </p:spTree>
    <p:extLst>
      <p:ext uri="{BB962C8B-B14F-4D97-AF65-F5344CB8AC3E}">
        <p14:creationId xmlns:p14="http://schemas.microsoft.com/office/powerpoint/2010/main" val="3661757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Longevidad</a:t>
            </a:r>
            <a:endParaRPr lang="es-ES" b="1"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30</a:t>
            </a:fld>
            <a:endParaRPr lang="es-GT"/>
          </a:p>
        </p:txBody>
      </p:sp>
      <p:graphicFrame>
        <p:nvGraphicFramePr>
          <p:cNvPr id="7" name="Objeto 6"/>
          <p:cNvGraphicFramePr>
            <a:graphicFrameLocks noChangeAspect="1"/>
          </p:cNvGraphicFramePr>
          <p:nvPr>
            <p:extLst>
              <p:ext uri="{D42A27DB-BD31-4B8C-83A1-F6EECF244321}">
                <p14:modId xmlns:p14="http://schemas.microsoft.com/office/powerpoint/2010/main" val="3496773323"/>
              </p:ext>
            </p:extLst>
          </p:nvPr>
        </p:nvGraphicFramePr>
        <p:xfrm>
          <a:off x="1547664" y="1772816"/>
          <a:ext cx="5897562" cy="3162300"/>
        </p:xfrm>
        <a:graphic>
          <a:graphicData uri="http://schemas.openxmlformats.org/presentationml/2006/ole">
            <mc:AlternateContent xmlns:mc="http://schemas.openxmlformats.org/markup-compatibility/2006">
              <mc:Choice xmlns:v="urn:schemas-microsoft-com:vml" Requires="v">
                <p:oleObj spid="_x0000_s2077" name="Documento" r:id="rId3" imgW="5765800" imgH="3162300" progId="Word.Document.12">
                  <p:link updateAutomatic="1"/>
                </p:oleObj>
              </mc:Choice>
              <mc:Fallback>
                <p:oleObj name="Documento" r:id="rId3" imgW="5765800" imgH="3162300" progId="Word.Document.12">
                  <p:link updateAutomatic="1"/>
                  <p:pic>
                    <p:nvPicPr>
                      <p:cNvPr id="0" name=""/>
                      <p:cNvPicPr/>
                      <p:nvPr/>
                    </p:nvPicPr>
                    <p:blipFill>
                      <a:blip r:embed="rId4"/>
                      <a:stretch>
                        <a:fillRect/>
                      </a:stretch>
                    </p:blipFill>
                    <p:spPr>
                      <a:xfrm>
                        <a:off x="1547664" y="1772816"/>
                        <a:ext cx="5897562" cy="3162300"/>
                      </a:xfrm>
                      <a:prstGeom prst="rect">
                        <a:avLst/>
                      </a:prstGeom>
                    </p:spPr>
                  </p:pic>
                </p:oleObj>
              </mc:Fallback>
            </mc:AlternateContent>
          </a:graphicData>
        </a:graphic>
      </p:graphicFrame>
    </p:spTree>
    <p:extLst>
      <p:ext uri="{BB962C8B-B14F-4D97-AF65-F5344CB8AC3E}">
        <p14:creationId xmlns:p14="http://schemas.microsoft.com/office/powerpoint/2010/main" val="1583397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noFill/>
        </p:spPr>
        <p:txBody>
          <a:bodyPr>
            <a:normAutofit fontScale="90000"/>
          </a:bodyPr>
          <a:lstStyle/>
          <a:p>
            <a:r>
              <a:rPr lang="es-ES" b="1" dirty="0" smtClean="0"/>
              <a:t>Plasticidad en comportamiento de picada</a:t>
            </a:r>
            <a:endParaRPr lang="es-ES" b="1" dirty="0"/>
          </a:p>
        </p:txBody>
      </p:sp>
      <p:sp>
        <p:nvSpPr>
          <p:cNvPr id="8" name="Marcador de contenido 7"/>
          <p:cNvSpPr>
            <a:spLocks noGrp="1"/>
          </p:cNvSpPr>
          <p:nvPr>
            <p:ph sz="half" idx="2"/>
          </p:nvPr>
        </p:nvSpPr>
        <p:spPr/>
        <p:txBody>
          <a:bodyPr/>
          <a:lstStyle/>
          <a:p>
            <a:r>
              <a:rPr lang="es-ES" dirty="0" err="1" smtClean="0"/>
              <a:t>intra</a:t>
            </a:r>
            <a:r>
              <a:rPr lang="es-ES" dirty="0" smtClean="0"/>
              <a:t>.-</a:t>
            </a:r>
            <a:r>
              <a:rPr lang="es-ES" dirty="0" err="1" smtClean="0"/>
              <a:t>varibilidad</a:t>
            </a:r>
            <a:r>
              <a:rPr lang="es-ES" dirty="0" smtClean="0"/>
              <a:t> es tan alta como la inter-variabilidad</a:t>
            </a:r>
          </a:p>
          <a:p>
            <a:r>
              <a:rPr lang="es-ES" dirty="0" smtClean="0"/>
              <a:t> estacional</a:t>
            </a:r>
          </a:p>
          <a:p>
            <a:pPr marL="0" indent="0">
              <a:buNone/>
            </a:pPr>
            <a:endParaRPr lang="es-ES" dirty="0" smtClean="0"/>
          </a:p>
          <a:p>
            <a:pPr marL="0" indent="0">
              <a:buNone/>
            </a:pPr>
            <a:endParaRPr lang="es-ES"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31</a:t>
            </a:fld>
            <a:endParaRPr lang="es-GT"/>
          </a:p>
        </p:txBody>
      </p:sp>
      <p:sp>
        <p:nvSpPr>
          <p:cNvPr id="4" name="Rectángulo 3"/>
          <p:cNvSpPr/>
          <p:nvPr/>
        </p:nvSpPr>
        <p:spPr>
          <a:xfrm>
            <a:off x="4427984" y="5805264"/>
            <a:ext cx="4536504" cy="923330"/>
          </a:xfrm>
          <a:prstGeom prst="rect">
            <a:avLst/>
          </a:prstGeom>
        </p:spPr>
        <p:txBody>
          <a:bodyPr wrap="square">
            <a:spAutoFit/>
          </a:bodyPr>
          <a:lstStyle/>
          <a:p>
            <a:r>
              <a:rPr lang="nl-NL" sz="1200" dirty="0" smtClean="0"/>
              <a:t>Jaco Voorham.  </a:t>
            </a:r>
            <a:r>
              <a:rPr lang="en-US" sz="1200" dirty="0" smtClean="0"/>
              <a:t>Intra</a:t>
            </a:r>
            <a:r>
              <a:rPr lang="en-US" sz="1200" dirty="0"/>
              <a:t>-population plasticity of </a:t>
            </a:r>
            <a:r>
              <a:rPr lang="en-US" sz="1200" i="1" dirty="0"/>
              <a:t>Anopheles </a:t>
            </a:r>
            <a:r>
              <a:rPr lang="en-US" sz="1200" i="1" dirty="0" err="1"/>
              <a:t>darlingi</a:t>
            </a:r>
            <a:r>
              <a:rPr lang="en-US" sz="1200" dirty="0" err="1"/>
              <a:t>'s</a:t>
            </a:r>
            <a:r>
              <a:rPr lang="en-US" sz="1200" dirty="0"/>
              <a:t> (</a:t>
            </a:r>
            <a:r>
              <a:rPr lang="en-US" sz="1200" dirty="0" err="1"/>
              <a:t>Diptera</a:t>
            </a:r>
            <a:r>
              <a:rPr lang="en-US" sz="1200" dirty="0"/>
              <a:t>, </a:t>
            </a:r>
            <a:r>
              <a:rPr lang="en-US" sz="1200" dirty="0" err="1"/>
              <a:t>Culicidae</a:t>
            </a:r>
            <a:r>
              <a:rPr lang="en-US" sz="1200" dirty="0"/>
              <a:t>) biting activity patterns in the state of </a:t>
            </a:r>
            <a:r>
              <a:rPr lang="en-US" sz="1200" dirty="0" err="1"/>
              <a:t>Amapá</a:t>
            </a:r>
            <a:r>
              <a:rPr lang="en-US" sz="1200" dirty="0"/>
              <a:t>, Brazil </a:t>
            </a:r>
            <a:r>
              <a:rPr lang="en-US" sz="1200" dirty="0" smtClean="0"/>
              <a:t>. </a:t>
            </a:r>
            <a:r>
              <a:rPr lang="pt-BR" sz="1200" dirty="0"/>
              <a:t>Rev. Saúde Pública vol.36 n.1 São Paulo </a:t>
            </a:r>
            <a:r>
              <a:rPr lang="pt-BR" sz="1200" dirty="0" err="1"/>
              <a:t>Feb</a:t>
            </a:r>
            <a:r>
              <a:rPr lang="pt-BR" sz="1200" dirty="0"/>
              <a:t>. 2002</a:t>
            </a:r>
          </a:p>
          <a:p>
            <a:endParaRPr lang="en-US" b="1" dirty="0"/>
          </a:p>
        </p:txBody>
      </p:sp>
      <p:pic>
        <p:nvPicPr>
          <p:cNvPr id="5" name="Imagen 4"/>
          <p:cNvPicPr>
            <a:picLocks noChangeAspect="1"/>
          </p:cNvPicPr>
          <p:nvPr/>
        </p:nvPicPr>
        <p:blipFill>
          <a:blip r:embed="rId3"/>
          <a:stretch>
            <a:fillRect/>
          </a:stretch>
        </p:blipFill>
        <p:spPr>
          <a:xfrm>
            <a:off x="683568" y="1484784"/>
            <a:ext cx="3024336" cy="4870003"/>
          </a:xfrm>
          <a:prstGeom prst="rect">
            <a:avLst/>
          </a:prstGeom>
        </p:spPr>
      </p:pic>
    </p:spTree>
    <p:extLst>
      <p:ext uri="{BB962C8B-B14F-4D97-AF65-F5344CB8AC3E}">
        <p14:creationId xmlns:p14="http://schemas.microsoft.com/office/powerpoint/2010/main" val="353842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3528" y="260648"/>
            <a:ext cx="8493120" cy="6149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9pPr>
          </a:lstStyle>
          <a:p>
            <a:pPr algn="ctr"/>
            <a:r>
              <a:rPr lang="en-GB" sz="1500" b="1" dirty="0">
                <a:latin typeface="Arial" charset="0"/>
              </a:rPr>
              <a:t>Hourly biting activity of </a:t>
            </a:r>
            <a:r>
              <a:rPr lang="en-GB" sz="1500" b="1" i="1" dirty="0">
                <a:latin typeface="Arial" charset="0"/>
              </a:rPr>
              <a:t>Anopheles </a:t>
            </a:r>
            <a:r>
              <a:rPr lang="en-GB" sz="1500" b="1" i="1" dirty="0" err="1">
                <a:latin typeface="Arial" charset="0"/>
              </a:rPr>
              <a:t>funestus</a:t>
            </a:r>
            <a:r>
              <a:rPr lang="en-GB" sz="1500" b="1" i="1" dirty="0">
                <a:latin typeface="Arial" charset="0"/>
              </a:rPr>
              <a:t> </a:t>
            </a:r>
            <a:r>
              <a:rPr lang="en-GB" sz="1500" b="1" dirty="0">
                <a:latin typeface="Arial" charset="0"/>
              </a:rPr>
              <a:t>in </a:t>
            </a:r>
            <a:r>
              <a:rPr lang="en-GB" sz="1500" b="1" dirty="0" err="1">
                <a:latin typeface="Arial" charset="0"/>
              </a:rPr>
              <a:t>Tokoli</a:t>
            </a:r>
            <a:r>
              <a:rPr lang="en-GB" sz="1500" b="1" dirty="0">
                <a:latin typeface="Arial" charset="0"/>
              </a:rPr>
              <a:t> (A, C, and E) and </a:t>
            </a:r>
            <a:r>
              <a:rPr lang="en-GB" sz="1500" b="1" dirty="0" err="1">
                <a:latin typeface="Arial" charset="0"/>
              </a:rPr>
              <a:t>Lokohouè</a:t>
            </a:r>
            <a:r>
              <a:rPr lang="en-GB" sz="1500" b="1" dirty="0">
                <a:latin typeface="Arial" charset="0"/>
              </a:rPr>
              <a:t> (B ,D, and F) before and after implementation of universal coverage of LLIN. Vertical grey lines indicate morning civil dawn.</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520" y="6283380"/>
            <a:ext cx="2534400" cy="5054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4880" y="979303"/>
            <a:ext cx="3958560" cy="4893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6" name="Text Box 4"/>
          <p:cNvSpPr txBox="1">
            <a:spLocks noChangeArrowheads="1"/>
          </p:cNvSpPr>
          <p:nvPr/>
        </p:nvSpPr>
        <p:spPr bwMode="auto">
          <a:xfrm>
            <a:off x="2594880" y="5972308"/>
            <a:ext cx="3918240"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100" b="1">
                <a:latin typeface="Arial" charset="0"/>
              </a:rPr>
              <a:t>Moiroux N et al. J Infect Dis. 2012;infdis.jis565</a:t>
            </a:r>
          </a:p>
        </p:txBody>
      </p:sp>
      <p:sp>
        <p:nvSpPr>
          <p:cNvPr id="3077" name="Text Box 5"/>
          <p:cNvSpPr txBox="1">
            <a:spLocks noChangeArrowheads="1"/>
          </p:cNvSpPr>
          <p:nvPr/>
        </p:nvSpPr>
        <p:spPr bwMode="auto">
          <a:xfrm>
            <a:off x="97920" y="6450438"/>
            <a:ext cx="4930560" cy="3470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9pPr>
          </a:lstStyle>
          <a:p>
            <a:r>
              <a:rPr lang="en-GB" sz="900">
                <a:latin typeface="Arial" charset="0"/>
              </a:rPr>
              <a:t>© The Author 2012. Published by Oxford University Press on behalf of the Infectious Diseases Society of America. All rights reserved. For Permissions, please e-mail: journals.permissions@oup.com.</a:t>
            </a:r>
          </a:p>
        </p:txBody>
      </p:sp>
    </p:spTree>
    <p:extLst>
      <p:ext uri="{BB962C8B-B14F-4D97-AF65-F5344CB8AC3E}">
        <p14:creationId xmlns:p14="http://schemas.microsoft.com/office/powerpoint/2010/main" val="236013369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3528" y="188640"/>
            <a:ext cx="8568952" cy="864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9pPr>
          </a:lstStyle>
          <a:p>
            <a:pPr algn="ctr"/>
            <a:r>
              <a:rPr lang="en-GB" sz="1500" b="1" dirty="0">
                <a:latin typeface="Arial" charset="0"/>
              </a:rPr>
              <a:t>Median catching time of </a:t>
            </a:r>
            <a:r>
              <a:rPr lang="en-GB" sz="1500" b="1" i="1" dirty="0">
                <a:latin typeface="Arial" charset="0"/>
              </a:rPr>
              <a:t>Anopheles </a:t>
            </a:r>
            <a:r>
              <a:rPr lang="en-GB" sz="1500" b="1" i="1" dirty="0" err="1">
                <a:latin typeface="Arial" charset="0"/>
              </a:rPr>
              <a:t>funestus</a:t>
            </a:r>
            <a:r>
              <a:rPr lang="en-GB" sz="1500" b="1" i="1" dirty="0">
                <a:latin typeface="Arial" charset="0"/>
              </a:rPr>
              <a:t> </a:t>
            </a:r>
            <a:r>
              <a:rPr lang="en-GB" sz="1500" b="1" dirty="0">
                <a:latin typeface="Arial" charset="0"/>
              </a:rPr>
              <a:t>before and after implementation of universal coverage of long-lasting insecticidal impregnated nets (LLINs) in </a:t>
            </a:r>
            <a:r>
              <a:rPr lang="en-GB" sz="1500" b="1" dirty="0" err="1">
                <a:latin typeface="Arial" charset="0"/>
              </a:rPr>
              <a:t>Tokoli</a:t>
            </a:r>
            <a:r>
              <a:rPr lang="en-GB" sz="1500" b="1" dirty="0">
                <a:latin typeface="Arial" charset="0"/>
              </a:rPr>
              <a:t> (A) and </a:t>
            </a:r>
            <a:r>
              <a:rPr lang="en-GB" sz="1500" b="1" dirty="0" err="1">
                <a:latin typeface="Arial" charset="0"/>
              </a:rPr>
              <a:t>Lokohouè</a:t>
            </a:r>
            <a:r>
              <a:rPr lang="en-GB" sz="1500" b="1" dirty="0">
                <a:latin typeface="Arial" charset="0"/>
              </a:rPr>
              <a:t> (B).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520" y="6283380"/>
            <a:ext cx="2534400" cy="5054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1268760"/>
            <a:ext cx="4049210" cy="46099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6" name="Text Box 4"/>
          <p:cNvSpPr txBox="1">
            <a:spLocks noChangeArrowheads="1"/>
          </p:cNvSpPr>
          <p:nvPr/>
        </p:nvSpPr>
        <p:spPr bwMode="auto">
          <a:xfrm>
            <a:off x="2424960" y="5972308"/>
            <a:ext cx="3918240"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100" b="1">
                <a:latin typeface="Arial" charset="0"/>
              </a:rPr>
              <a:t>Moiroux N et al. J Infect Dis. 2012;infdis.jis565</a:t>
            </a:r>
          </a:p>
        </p:txBody>
      </p:sp>
      <p:sp>
        <p:nvSpPr>
          <p:cNvPr id="3077" name="Text Box 5"/>
          <p:cNvSpPr txBox="1">
            <a:spLocks noChangeArrowheads="1"/>
          </p:cNvSpPr>
          <p:nvPr/>
        </p:nvSpPr>
        <p:spPr bwMode="auto">
          <a:xfrm>
            <a:off x="97920" y="6450438"/>
            <a:ext cx="4930560" cy="3470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9pPr>
          </a:lstStyle>
          <a:p>
            <a:r>
              <a:rPr lang="en-GB" sz="900">
                <a:latin typeface="Arial" charset="0"/>
              </a:rPr>
              <a:t>© The Author 2012. Published by Oxford University Press on behalf of the Infectious Diseases Society of America. All rights reserved. For Permissions, please e-mail: journals.permissions@oup.com.</a:t>
            </a:r>
          </a:p>
        </p:txBody>
      </p:sp>
    </p:spTree>
    <p:extLst>
      <p:ext uri="{BB962C8B-B14F-4D97-AF65-F5344CB8AC3E}">
        <p14:creationId xmlns:p14="http://schemas.microsoft.com/office/powerpoint/2010/main" val="121538323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err="1" smtClean="0"/>
              <a:t>Intra</a:t>
            </a:r>
            <a:r>
              <a:rPr lang="es-ES" b="1" dirty="0" smtClean="0"/>
              <a:t> y Peri domicilio</a:t>
            </a:r>
            <a:endParaRPr lang="es-ES" b="1"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34</a:t>
            </a:fld>
            <a:endParaRPr lang="es-GT"/>
          </a:p>
        </p:txBody>
      </p:sp>
      <p:graphicFrame>
        <p:nvGraphicFramePr>
          <p:cNvPr id="4" name="Gráfico 3"/>
          <p:cNvGraphicFramePr/>
          <p:nvPr>
            <p:extLst>
              <p:ext uri="{D42A27DB-BD31-4B8C-83A1-F6EECF244321}">
                <p14:modId xmlns:p14="http://schemas.microsoft.com/office/powerpoint/2010/main" val="863507918"/>
              </p:ext>
            </p:extLst>
          </p:nvPr>
        </p:nvGraphicFramePr>
        <p:xfrm>
          <a:off x="1331640" y="1844824"/>
          <a:ext cx="6696744" cy="43204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0124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74638"/>
            <a:ext cx="8496944" cy="1143000"/>
          </a:xfrm>
        </p:spPr>
        <p:txBody>
          <a:bodyPr>
            <a:normAutofit fontScale="90000"/>
          </a:bodyPr>
          <a:lstStyle/>
          <a:p>
            <a:r>
              <a:rPr lang="es-GT" b="1" cap="small" dirty="0"/>
              <a:t>Capacidad Vectorial y dinámica de transmisión</a:t>
            </a:r>
            <a:endParaRPr lang="es-GT" b="1" dirty="0"/>
          </a:p>
        </p:txBody>
      </p:sp>
      <p:sp>
        <p:nvSpPr>
          <p:cNvPr id="3" name="2 Marcador de contenido"/>
          <p:cNvSpPr>
            <a:spLocks noGrp="1"/>
          </p:cNvSpPr>
          <p:nvPr>
            <p:ph sz="half" idx="1"/>
          </p:nvPr>
        </p:nvSpPr>
        <p:spPr>
          <a:xfrm>
            <a:off x="457200" y="1600200"/>
            <a:ext cx="8147248" cy="4525963"/>
          </a:xfrm>
        </p:spPr>
        <p:txBody>
          <a:bodyPr>
            <a:normAutofit lnSpcReduction="10000"/>
          </a:bodyPr>
          <a:lstStyle/>
          <a:p>
            <a:r>
              <a:rPr lang="es-GT" dirty="0" smtClean="0"/>
              <a:t>Si se considera solamente los factores del mosquito en la ecuacion de Macdonald, podemos obtener un indice cuantitativo de la capacidad de transmitir la malaria de una poblacion de vectores.  Esto se conoce como capacidad </a:t>
            </a:r>
            <a:r>
              <a:rPr lang="es-GT" b="1" dirty="0" smtClean="0"/>
              <a:t>vectorial</a:t>
            </a:r>
            <a:r>
              <a:rPr lang="es-GT" dirty="0" smtClean="0"/>
              <a:t>, C. </a:t>
            </a:r>
          </a:p>
          <a:p>
            <a:r>
              <a:rPr lang="es-GT" dirty="0" smtClean="0"/>
              <a:t>C se define como el numero de casos secundarios que surgen por dia de un caso infectivo en una poblacion susceptible. </a:t>
            </a:r>
          </a:p>
          <a:p>
            <a:r>
              <a:rPr lang="es-GT" dirty="0" smtClean="0"/>
              <a:t>Si </a:t>
            </a:r>
            <a:r>
              <a:rPr lang="es-GT" b="1" dirty="0" smtClean="0"/>
              <a:t>R</a:t>
            </a:r>
            <a:r>
              <a:rPr lang="es-GT" b="1" baseline="-25000" dirty="0" smtClean="0"/>
              <a:t>0</a:t>
            </a:r>
            <a:r>
              <a:rPr lang="es-GT" b="1" dirty="0" smtClean="0"/>
              <a:t> </a:t>
            </a:r>
            <a:r>
              <a:rPr lang="es-GT" dirty="0" smtClean="0"/>
              <a:t>es el numero total de casos secundarios</a:t>
            </a:r>
            <a:r>
              <a:rPr lang="es-GT" b="1" dirty="0" smtClean="0"/>
              <a:t>, C </a:t>
            </a:r>
            <a:r>
              <a:rPr lang="es-GT" dirty="0" smtClean="0"/>
              <a:t>es la tasa diaria a la que estos ocurren. </a:t>
            </a:r>
            <a:endParaRPr lang="es-GT" dirty="0"/>
          </a:p>
        </p:txBody>
      </p:sp>
    </p:spTree>
    <p:extLst>
      <p:ext uri="{BB962C8B-B14F-4D97-AF65-F5344CB8AC3E}">
        <p14:creationId xmlns:p14="http://schemas.microsoft.com/office/powerpoint/2010/main" val="4720938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Capacidad Vectorial</a:t>
            </a:r>
            <a:endParaRPr lang="es-ES" b="1" dirty="0"/>
          </a:p>
        </p:txBody>
      </p:sp>
      <p:sp>
        <p:nvSpPr>
          <p:cNvPr id="3" name="Marcador de contenido 2"/>
          <p:cNvSpPr>
            <a:spLocks noGrp="1"/>
          </p:cNvSpPr>
          <p:nvPr>
            <p:ph idx="1"/>
          </p:nvPr>
        </p:nvSpPr>
        <p:spPr/>
        <p:txBody>
          <a:bodyPr/>
          <a:lstStyle/>
          <a:p>
            <a:pPr marL="0" indent="0">
              <a:buNone/>
            </a:pPr>
            <a:endParaRPr lang="es-ES_tradnl" dirty="0" smtClean="0"/>
          </a:p>
          <a:p>
            <a:pPr marL="0" indent="0">
              <a:buNone/>
            </a:pPr>
            <a:r>
              <a:rPr lang="es-ES_tradnl" dirty="0" smtClean="0"/>
              <a:t>La </a:t>
            </a:r>
            <a:r>
              <a:rPr lang="es-ES_tradnl" dirty="0"/>
              <a:t>capacidad vectorial típicamente depende de las características de la población de mosquitos, y puede ser expresada por la siguiente fórmula:</a:t>
            </a:r>
            <a:endParaRPr lang="es-ES" dirty="0"/>
          </a:p>
        </p:txBody>
      </p:sp>
      <p:sp>
        <p:nvSpPr>
          <p:cNvPr id="4" name="Marcador de número de diapositiva 3"/>
          <p:cNvSpPr>
            <a:spLocks noGrp="1"/>
          </p:cNvSpPr>
          <p:nvPr>
            <p:ph type="sldNum" sz="quarter" idx="12"/>
          </p:nvPr>
        </p:nvSpPr>
        <p:spPr/>
        <p:txBody>
          <a:bodyPr/>
          <a:lstStyle/>
          <a:p>
            <a:fld id="{5307EA8E-C0C1-4C7D-8522-8F8ED98D38B0}" type="slidenum">
              <a:rPr lang="es-GT" smtClean="0"/>
              <a:pPr/>
              <a:t>36</a:t>
            </a:fld>
            <a:endParaRPr lang="es-GT"/>
          </a:p>
        </p:txBody>
      </p:sp>
    </p:spTree>
    <p:extLst>
      <p:ext uri="{BB962C8B-B14F-4D97-AF65-F5344CB8AC3E}">
        <p14:creationId xmlns:p14="http://schemas.microsoft.com/office/powerpoint/2010/main" val="3861512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GT" b="1" dirty="0"/>
              <a:t>Formula de MacDonald</a:t>
            </a:r>
            <a:br>
              <a:rPr lang="es-GT" b="1" dirty="0"/>
            </a:br>
            <a:endParaRPr lang="es-ES" dirty="0"/>
          </a:p>
        </p:txBody>
      </p:sp>
      <p:sp>
        <p:nvSpPr>
          <p:cNvPr id="3" name="Marcador de número de diapositiva 2"/>
          <p:cNvSpPr>
            <a:spLocks noGrp="1"/>
          </p:cNvSpPr>
          <p:nvPr>
            <p:ph type="sldNum" sz="quarter" idx="12"/>
          </p:nvPr>
        </p:nvSpPr>
        <p:spPr/>
        <p:txBody>
          <a:bodyPr/>
          <a:lstStyle/>
          <a:p>
            <a:fld id="{5307EA8E-C0C1-4C7D-8522-8F8ED98D38B0}" type="slidenum">
              <a:rPr lang="es-GT" smtClean="0"/>
              <a:pPr/>
              <a:t>37</a:t>
            </a:fld>
            <a:endParaRPr lang="es-GT"/>
          </a:p>
        </p:txBody>
      </p:sp>
      <p:grpSp>
        <p:nvGrpSpPr>
          <p:cNvPr id="4" name="42 Grupo"/>
          <p:cNvGrpSpPr/>
          <p:nvPr/>
        </p:nvGrpSpPr>
        <p:grpSpPr>
          <a:xfrm>
            <a:off x="1043608" y="1484784"/>
            <a:ext cx="7704857" cy="3853092"/>
            <a:chOff x="4404503" y="2039537"/>
            <a:chExt cx="5108655" cy="3033151"/>
          </a:xfrm>
        </p:grpSpPr>
        <p:sp>
          <p:nvSpPr>
            <p:cNvPr id="5" name="4 CuadroTexto"/>
            <p:cNvSpPr txBox="1"/>
            <p:nvPr/>
          </p:nvSpPr>
          <p:spPr>
            <a:xfrm>
              <a:off x="4404503" y="3506959"/>
              <a:ext cx="1247617" cy="266509"/>
            </a:xfrm>
            <a:prstGeom prst="rect">
              <a:avLst/>
            </a:prstGeom>
            <a:noFill/>
          </p:spPr>
          <p:txBody>
            <a:bodyPr wrap="square" rtlCol="0">
              <a:spAutoFit/>
            </a:bodyPr>
            <a:lstStyle/>
            <a:p>
              <a:r>
                <a:rPr lang="es-GT" sz="1600" b="1" dirty="0" smtClean="0"/>
                <a:t>Capacidad Vectorial</a:t>
              </a:r>
              <a:endParaRPr lang="es-GT" sz="1600" b="1" dirty="0"/>
            </a:p>
          </p:txBody>
        </p:sp>
        <p:sp>
          <p:nvSpPr>
            <p:cNvPr id="6" name="5 CuadroTexto"/>
            <p:cNvSpPr txBox="1"/>
            <p:nvPr/>
          </p:nvSpPr>
          <p:spPr>
            <a:xfrm>
              <a:off x="7308304" y="4418528"/>
              <a:ext cx="1080120" cy="654160"/>
            </a:xfrm>
            <a:prstGeom prst="rect">
              <a:avLst/>
            </a:prstGeom>
            <a:noFill/>
          </p:spPr>
          <p:txBody>
            <a:bodyPr wrap="square" rtlCol="0">
              <a:spAutoFit/>
            </a:bodyPr>
            <a:lstStyle/>
            <a:p>
              <a:r>
                <a:rPr lang="es-GT" sz="1600" b="1" dirty="0" smtClean="0">
                  <a:solidFill>
                    <a:srgbClr val="000000"/>
                  </a:solidFill>
                </a:rPr>
                <a:t>Tasa de sobreviviencia diaria.</a:t>
              </a:r>
              <a:endParaRPr lang="es-GT" sz="1600" b="1" dirty="0">
                <a:solidFill>
                  <a:srgbClr val="000000"/>
                </a:solidFill>
              </a:endParaRPr>
            </a:p>
          </p:txBody>
        </p:sp>
        <p:sp>
          <p:nvSpPr>
            <p:cNvPr id="7" name="6 CuadroTexto"/>
            <p:cNvSpPr txBox="1"/>
            <p:nvPr/>
          </p:nvSpPr>
          <p:spPr>
            <a:xfrm>
              <a:off x="5614504" y="2039537"/>
              <a:ext cx="1261752" cy="722606"/>
            </a:xfrm>
            <a:prstGeom prst="rect">
              <a:avLst/>
            </a:prstGeom>
            <a:noFill/>
          </p:spPr>
          <p:txBody>
            <a:bodyPr wrap="square" rtlCol="0">
              <a:spAutoFit/>
            </a:bodyPr>
            <a:lstStyle/>
            <a:p>
              <a:r>
                <a:rPr lang="es-GT" sz="1400" b="1" dirty="0" smtClean="0"/>
                <a:t>Numero </a:t>
              </a:r>
              <a:r>
                <a:rPr lang="es-ES" sz="1400" b="1" dirty="0" smtClean="0"/>
                <a:t>A</a:t>
              </a:r>
              <a:r>
                <a:rPr lang="es-GT" sz="1400" b="1" dirty="0" smtClean="0"/>
                <a:t>limentaciones sanguineas</a:t>
              </a:r>
              <a:endParaRPr lang="es-GT" sz="1400" b="1" dirty="0"/>
            </a:p>
          </p:txBody>
        </p:sp>
        <p:sp>
          <p:nvSpPr>
            <p:cNvPr id="8" name="7 CuadroTexto"/>
            <p:cNvSpPr txBox="1"/>
            <p:nvPr/>
          </p:nvSpPr>
          <p:spPr>
            <a:xfrm>
              <a:off x="8224058" y="2549699"/>
              <a:ext cx="1289100" cy="920670"/>
            </a:xfrm>
            <a:prstGeom prst="rect">
              <a:avLst/>
            </a:prstGeom>
            <a:noFill/>
          </p:spPr>
          <p:txBody>
            <a:bodyPr wrap="square" rtlCol="0">
              <a:spAutoFit/>
            </a:bodyPr>
            <a:lstStyle/>
            <a:p>
              <a:r>
                <a:rPr lang="es-GT" sz="1400" b="1" dirty="0" smtClean="0"/>
                <a:t>Numero de dias entre la infeccion del vector y el tiempo en en que se convierte en iinfeen infectivo</a:t>
              </a:r>
              <a:endParaRPr lang="es-GT" sz="1400" b="1" dirty="0"/>
            </a:p>
          </p:txBody>
        </p:sp>
        <p:sp>
          <p:nvSpPr>
            <p:cNvPr id="9" name="14 CuadroTexto"/>
            <p:cNvSpPr txBox="1"/>
            <p:nvPr/>
          </p:nvSpPr>
          <p:spPr>
            <a:xfrm>
              <a:off x="4727864" y="2637096"/>
              <a:ext cx="1080120" cy="460335"/>
            </a:xfrm>
            <a:prstGeom prst="rect">
              <a:avLst/>
            </a:prstGeom>
            <a:noFill/>
          </p:spPr>
          <p:txBody>
            <a:bodyPr wrap="square" rtlCol="0">
              <a:spAutoFit/>
            </a:bodyPr>
            <a:lstStyle/>
            <a:p>
              <a:r>
                <a:rPr lang="es-GT" sz="1600" b="1" dirty="0" smtClean="0"/>
                <a:t>Densidad del vector</a:t>
              </a:r>
              <a:endParaRPr lang="es-GT" sz="1600" b="1" dirty="0"/>
            </a:p>
          </p:txBody>
        </p:sp>
        <p:pic>
          <p:nvPicPr>
            <p:cNvPr id="10" name="Picture 16" descr="to follow"/>
            <p:cNvPicPr>
              <a:picLocks noChangeAspect="1" noChangeArrowheads="1"/>
            </p:cNvPicPr>
            <p:nvPr/>
          </p:nvPicPr>
          <p:blipFill>
            <a:blip r:embed="rId2" cstate="print"/>
            <a:srcRect/>
            <a:stretch>
              <a:fillRect/>
            </a:stretch>
          </p:blipFill>
          <p:spPr bwMode="auto">
            <a:xfrm>
              <a:off x="5652120" y="3140968"/>
              <a:ext cx="2520280" cy="1222713"/>
            </a:xfrm>
            <a:prstGeom prst="rect">
              <a:avLst/>
            </a:prstGeom>
            <a:noFill/>
          </p:spPr>
        </p:pic>
        <p:sp>
          <p:nvSpPr>
            <p:cNvPr id="11" name="16 CuadroTexto"/>
            <p:cNvSpPr txBox="1"/>
            <p:nvPr/>
          </p:nvSpPr>
          <p:spPr>
            <a:xfrm>
              <a:off x="6732240" y="2204864"/>
              <a:ext cx="1080120" cy="581476"/>
            </a:xfrm>
            <a:prstGeom prst="rect">
              <a:avLst/>
            </a:prstGeom>
            <a:noFill/>
          </p:spPr>
          <p:txBody>
            <a:bodyPr wrap="square" rtlCol="0">
              <a:spAutoFit/>
            </a:bodyPr>
            <a:lstStyle/>
            <a:p>
              <a:r>
                <a:rPr lang="es-GT" sz="1400" b="1" dirty="0" smtClean="0"/>
                <a:t>Tasa de </a:t>
              </a:r>
              <a:r>
                <a:rPr lang="es-GT" sz="1400" b="1" dirty="0" err="1" smtClean="0"/>
                <a:t>sobreviviencia</a:t>
              </a:r>
              <a:r>
                <a:rPr lang="es-GT" sz="1400" b="1" dirty="0" smtClean="0"/>
                <a:t> (diaria)</a:t>
              </a:r>
              <a:endParaRPr lang="es-GT" sz="1400" b="1" dirty="0"/>
            </a:p>
          </p:txBody>
        </p:sp>
        <p:cxnSp>
          <p:nvCxnSpPr>
            <p:cNvPr id="12" name="18 Conector recto de flecha"/>
            <p:cNvCxnSpPr/>
            <p:nvPr/>
          </p:nvCxnSpPr>
          <p:spPr>
            <a:xfrm>
              <a:off x="5580112" y="2996952"/>
              <a:ext cx="100811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22 Conector recto de flecha"/>
            <p:cNvCxnSpPr/>
            <p:nvPr/>
          </p:nvCxnSpPr>
          <p:spPr>
            <a:xfrm>
              <a:off x="6468088" y="2780928"/>
              <a:ext cx="504056" cy="5580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26 Conector recto de flecha"/>
            <p:cNvCxnSpPr/>
            <p:nvPr/>
          </p:nvCxnSpPr>
          <p:spPr>
            <a:xfrm>
              <a:off x="7380312" y="2924944"/>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29 Conector recto de flecha"/>
            <p:cNvCxnSpPr/>
            <p:nvPr/>
          </p:nvCxnSpPr>
          <p:spPr>
            <a:xfrm flipH="1">
              <a:off x="7740352" y="3140968"/>
              <a:ext cx="432048"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33 Conector recto de flecha"/>
            <p:cNvCxnSpPr/>
            <p:nvPr/>
          </p:nvCxnSpPr>
          <p:spPr>
            <a:xfrm flipV="1">
              <a:off x="7812360" y="4221088"/>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149345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3068960"/>
            <a:ext cx="8229600" cy="1143000"/>
          </a:xfrm>
        </p:spPr>
        <p:txBody>
          <a:bodyPr>
            <a:normAutofit fontScale="90000"/>
          </a:bodyPr>
          <a:lstStyle/>
          <a:p>
            <a:r>
              <a:rPr lang="en-US" b="1" dirty="0"/>
              <a:t>¿</a:t>
            </a:r>
            <a:r>
              <a:rPr lang="en-US" b="1" dirty="0" err="1"/>
              <a:t>Que</a:t>
            </a:r>
            <a:r>
              <a:rPr lang="en-US" b="1" dirty="0"/>
              <a:t> tan sensible son C y R</a:t>
            </a:r>
            <a:r>
              <a:rPr lang="en-US" b="1" baseline="-25000" dirty="0"/>
              <a:t>0</a:t>
            </a:r>
            <a:r>
              <a:rPr lang="en-US" b="1" dirty="0"/>
              <a:t> a </a:t>
            </a:r>
            <a:r>
              <a:rPr lang="en-US" b="1" dirty="0" err="1"/>
              <a:t>varias</a:t>
            </a:r>
            <a:r>
              <a:rPr lang="en-US" b="1" dirty="0"/>
              <a:t> </a:t>
            </a:r>
            <a:r>
              <a:rPr lang="en-US" b="1" dirty="0" err="1"/>
              <a:t>intervenciones</a:t>
            </a:r>
            <a:r>
              <a:rPr lang="en-US" b="1" dirty="0"/>
              <a:t>?</a:t>
            </a:r>
            <a:br>
              <a:rPr lang="en-US" b="1" dirty="0"/>
            </a:br>
            <a:endParaRPr lang="es-GT" dirty="0"/>
          </a:p>
        </p:txBody>
      </p:sp>
    </p:spTree>
    <p:extLst>
      <p:ext uri="{BB962C8B-B14F-4D97-AF65-F5344CB8AC3E}">
        <p14:creationId xmlns:p14="http://schemas.microsoft.com/office/powerpoint/2010/main" val="42181745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GT" b="1" dirty="0" smtClean="0"/>
              <a:t>Mosquitero no tratado o un aumento en zooprofilaxis</a:t>
            </a:r>
            <a:endParaRPr lang="es-GT" b="1" dirty="0"/>
          </a:p>
        </p:txBody>
      </p:sp>
      <p:sp>
        <p:nvSpPr>
          <p:cNvPr id="3" name="2 Marcador de contenido"/>
          <p:cNvSpPr>
            <a:spLocks noGrp="1"/>
          </p:cNvSpPr>
          <p:nvPr>
            <p:ph idx="1"/>
          </p:nvPr>
        </p:nvSpPr>
        <p:spPr/>
        <p:txBody>
          <a:bodyPr>
            <a:normAutofit/>
          </a:bodyPr>
          <a:lstStyle/>
          <a:p>
            <a:pPr marL="0" indent="0">
              <a:buNone/>
            </a:pPr>
            <a:r>
              <a:rPr lang="es-GT" dirty="0" smtClean="0"/>
              <a:t>Un aumento en el numero de animales puede divertir los mosquitos lejos de los humanos y picar a los animales.  Esto reduce </a:t>
            </a:r>
            <a:r>
              <a:rPr lang="es-GT" b="1" i="1" dirty="0" smtClean="0">
                <a:solidFill>
                  <a:schemeClr val="accent5">
                    <a:lumMod val="75000"/>
                  </a:schemeClr>
                </a:solidFill>
              </a:rPr>
              <a:t>a</a:t>
            </a:r>
            <a:r>
              <a:rPr lang="es-GT" dirty="0" smtClean="0"/>
              <a:t>. Pero </a:t>
            </a:r>
            <a:r>
              <a:rPr lang="es-GT" i="1" dirty="0" smtClean="0"/>
              <a:t>a </a:t>
            </a:r>
            <a:r>
              <a:rPr lang="es-GT" dirty="0" smtClean="0"/>
              <a:t>aparece como elevadada al cuadrado en la formula.  De manera que, si se reduce </a:t>
            </a:r>
            <a:r>
              <a:rPr lang="es-GT" i="1" dirty="0" smtClean="0"/>
              <a:t>a en un factor de 0.5</a:t>
            </a:r>
            <a:r>
              <a:rPr lang="es-GT" dirty="0" smtClean="0"/>
              <a:t>, la transmision se reduce por un factor de (0.5)</a:t>
            </a:r>
            <a:r>
              <a:rPr lang="es-GT" baseline="30000" dirty="0" smtClean="0"/>
              <a:t>2</a:t>
            </a:r>
            <a:r>
              <a:rPr lang="es-GT" dirty="0" smtClean="0"/>
              <a:t> = 0.25. De manera que, una reduccion de 2 veces en </a:t>
            </a:r>
            <a:r>
              <a:rPr lang="es-GT" i="1" dirty="0" smtClean="0"/>
              <a:t>a</a:t>
            </a:r>
            <a:r>
              <a:rPr lang="es-GT" dirty="0" smtClean="0"/>
              <a:t> implica una reduccion de cuatro veces en la transmission. </a:t>
            </a:r>
          </a:p>
          <a:p>
            <a:endParaRPr lang="es-GT" dirty="0"/>
          </a:p>
        </p:txBody>
      </p:sp>
    </p:spTree>
    <p:extLst>
      <p:ext uri="{BB962C8B-B14F-4D97-AF65-F5344CB8AC3E}">
        <p14:creationId xmlns:p14="http://schemas.microsoft.com/office/powerpoint/2010/main" val="1731499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smtClean="0">
                <a:ea typeface="Calibri"/>
                <a:cs typeface="Calibri"/>
              </a:rPr>
              <a:t>Objetivos </a:t>
            </a:r>
            <a:endParaRPr lang="es-GT" b="1" dirty="0"/>
          </a:p>
        </p:txBody>
      </p:sp>
      <p:sp>
        <p:nvSpPr>
          <p:cNvPr id="3" name="Content Placeholder 2"/>
          <p:cNvSpPr>
            <a:spLocks noGrp="1"/>
          </p:cNvSpPr>
          <p:nvPr>
            <p:ph idx="1"/>
          </p:nvPr>
        </p:nvSpPr>
        <p:spPr>
          <a:xfrm>
            <a:off x="457200" y="1600200"/>
            <a:ext cx="8291264" cy="4525963"/>
          </a:xfrm>
        </p:spPr>
        <p:txBody>
          <a:bodyPr>
            <a:normAutofit fontScale="92500" lnSpcReduction="20000"/>
          </a:bodyPr>
          <a:lstStyle/>
          <a:p>
            <a:pPr marL="0" indent="0">
              <a:lnSpc>
                <a:spcPct val="115000"/>
              </a:lnSpc>
              <a:buNone/>
            </a:pPr>
            <a:r>
              <a:rPr lang="es-ES" dirty="0">
                <a:ea typeface="Calibri"/>
                <a:cs typeface="Calibri"/>
              </a:rPr>
              <a:t>Características biológicas y comportamiento</a:t>
            </a:r>
            <a:endParaRPr lang="es-ES" dirty="0" smtClean="0">
              <a:ea typeface="Calibri"/>
              <a:cs typeface="Calibri"/>
            </a:endParaRPr>
          </a:p>
          <a:p>
            <a:pPr>
              <a:lnSpc>
                <a:spcPct val="115000"/>
              </a:lnSpc>
            </a:pPr>
            <a:r>
              <a:rPr lang="es-ES" dirty="0" smtClean="0">
                <a:ea typeface="Calibri"/>
                <a:cs typeface="Calibri"/>
              </a:rPr>
              <a:t>D</a:t>
            </a:r>
            <a:r>
              <a:rPr lang="es-ES" dirty="0" smtClean="0">
                <a:effectLst/>
                <a:ea typeface="Calibri"/>
                <a:cs typeface="Calibri"/>
              </a:rPr>
              <a:t>eterminan la </a:t>
            </a:r>
            <a:r>
              <a:rPr lang="es-ES" b="1" dirty="0" smtClean="0">
                <a:solidFill>
                  <a:schemeClr val="accent5">
                    <a:lumMod val="75000"/>
                  </a:schemeClr>
                </a:solidFill>
                <a:effectLst/>
                <a:ea typeface="Calibri"/>
                <a:cs typeface="Calibri"/>
              </a:rPr>
              <a:t>capacidad vectorial</a:t>
            </a:r>
          </a:p>
          <a:p>
            <a:pPr>
              <a:lnSpc>
                <a:spcPct val="115000"/>
              </a:lnSpc>
            </a:pPr>
            <a:r>
              <a:rPr lang="es-ES" dirty="0">
                <a:ea typeface="Calibri"/>
                <a:cs typeface="Calibri"/>
              </a:rPr>
              <a:t>C</a:t>
            </a:r>
            <a:r>
              <a:rPr lang="es-ES" dirty="0" smtClean="0">
                <a:effectLst/>
                <a:ea typeface="Calibri"/>
                <a:cs typeface="Calibri"/>
              </a:rPr>
              <a:t>omo los cambios </a:t>
            </a:r>
            <a:r>
              <a:rPr lang="es-ES" b="1" dirty="0" smtClean="0">
                <a:solidFill>
                  <a:schemeClr val="accent5">
                    <a:lumMod val="75000"/>
                  </a:schemeClr>
                </a:solidFill>
                <a:effectLst/>
                <a:ea typeface="Calibri"/>
                <a:cs typeface="Calibri"/>
              </a:rPr>
              <a:t>antropométricos</a:t>
            </a:r>
            <a:r>
              <a:rPr lang="es-ES" b="1" dirty="0" smtClean="0">
                <a:effectLst/>
                <a:ea typeface="Calibri"/>
                <a:cs typeface="Calibri"/>
              </a:rPr>
              <a:t> </a:t>
            </a:r>
            <a:r>
              <a:rPr lang="es-ES" dirty="0" smtClean="0">
                <a:effectLst/>
                <a:ea typeface="Calibri"/>
                <a:cs typeface="Calibri"/>
              </a:rPr>
              <a:t>alteran la biología y transmisión </a:t>
            </a:r>
            <a:endParaRPr lang="es-GT" dirty="0">
              <a:ea typeface="Calibri"/>
              <a:cs typeface="Calibri"/>
            </a:endParaRPr>
          </a:p>
          <a:p>
            <a:pPr>
              <a:lnSpc>
                <a:spcPct val="115000"/>
              </a:lnSpc>
            </a:pPr>
            <a:r>
              <a:rPr lang="es-ES" dirty="0" smtClean="0">
                <a:effectLst/>
                <a:ea typeface="Calibri"/>
                <a:cs typeface="Calibri"/>
              </a:rPr>
              <a:t>Evidencia para la </a:t>
            </a:r>
            <a:r>
              <a:rPr lang="es-ES" b="1" dirty="0" smtClean="0">
                <a:solidFill>
                  <a:schemeClr val="accent5">
                    <a:lumMod val="75000"/>
                  </a:schemeClr>
                </a:solidFill>
                <a:effectLst/>
                <a:ea typeface="Calibri"/>
                <a:cs typeface="Calibri"/>
              </a:rPr>
              <a:t>selección y evaluación de las intervenciones </a:t>
            </a:r>
            <a:r>
              <a:rPr lang="es-ES" dirty="0" smtClean="0">
                <a:solidFill>
                  <a:srgbClr val="000000"/>
                </a:solidFill>
                <a:effectLst/>
                <a:ea typeface="Calibri"/>
                <a:cs typeface="Calibri"/>
              </a:rPr>
              <a:t>(Táctica-Estrategia)</a:t>
            </a:r>
            <a:endParaRPr lang="es-GT" b="1" dirty="0">
              <a:solidFill>
                <a:schemeClr val="accent5">
                  <a:lumMod val="75000"/>
                </a:schemeClr>
              </a:solidFill>
              <a:ea typeface="Calibri"/>
              <a:cs typeface="Calibri"/>
            </a:endParaRPr>
          </a:p>
          <a:p>
            <a:pPr>
              <a:lnSpc>
                <a:spcPct val="115000"/>
              </a:lnSpc>
            </a:pPr>
            <a:r>
              <a:rPr lang="es-ES" dirty="0" smtClean="0">
                <a:effectLst/>
                <a:ea typeface="Calibri"/>
                <a:cs typeface="Calibri"/>
              </a:rPr>
              <a:t>Causan la </a:t>
            </a:r>
            <a:r>
              <a:rPr lang="es-ES" b="1" dirty="0" smtClean="0">
                <a:solidFill>
                  <a:schemeClr val="accent5">
                    <a:lumMod val="75000"/>
                  </a:schemeClr>
                </a:solidFill>
                <a:effectLst/>
                <a:ea typeface="Calibri"/>
                <a:cs typeface="Calibri"/>
              </a:rPr>
              <a:t>persistencia de la transmisión </a:t>
            </a:r>
            <a:r>
              <a:rPr lang="es-ES" dirty="0" smtClean="0">
                <a:effectLst/>
                <a:ea typeface="Calibri"/>
                <a:cs typeface="Calibri"/>
              </a:rPr>
              <a:t>y define la </a:t>
            </a:r>
            <a:r>
              <a:rPr lang="es-ES" dirty="0" smtClean="0">
                <a:solidFill>
                  <a:schemeClr val="accent5">
                    <a:lumMod val="75000"/>
                  </a:schemeClr>
                </a:solidFill>
                <a:effectLst/>
                <a:ea typeface="Calibri"/>
                <a:cs typeface="Calibri"/>
              </a:rPr>
              <a:t>r</a:t>
            </a:r>
            <a:r>
              <a:rPr lang="es-ES" b="1" dirty="0" smtClean="0">
                <a:solidFill>
                  <a:schemeClr val="accent5">
                    <a:lumMod val="75000"/>
                  </a:schemeClr>
                </a:solidFill>
                <a:effectLst/>
                <a:ea typeface="Calibri"/>
                <a:cs typeface="Calibri"/>
              </a:rPr>
              <a:t>eceptividad</a:t>
            </a:r>
            <a:r>
              <a:rPr lang="es-ES" dirty="0" smtClean="0">
                <a:solidFill>
                  <a:schemeClr val="accent5">
                    <a:lumMod val="75000"/>
                  </a:schemeClr>
                </a:solidFill>
                <a:effectLst/>
                <a:ea typeface="Calibri"/>
                <a:cs typeface="Calibri"/>
              </a:rPr>
              <a:t> </a:t>
            </a:r>
            <a:r>
              <a:rPr lang="es-ES" dirty="0" smtClean="0">
                <a:effectLst/>
                <a:ea typeface="Calibri"/>
                <a:cs typeface="Calibri"/>
              </a:rPr>
              <a:t>de un área en donde los parásitos fueron eliminados. </a:t>
            </a:r>
            <a:endParaRPr lang="es-GT" dirty="0">
              <a:ea typeface="Calibri"/>
              <a:cs typeface="Calibri"/>
            </a:endParaRPr>
          </a:p>
          <a:p>
            <a:endParaRPr lang="es-GT" dirty="0"/>
          </a:p>
        </p:txBody>
      </p:sp>
      <p:sp>
        <p:nvSpPr>
          <p:cNvPr id="4" name="3 Marcador de número de diapositiva"/>
          <p:cNvSpPr>
            <a:spLocks noGrp="1"/>
          </p:cNvSpPr>
          <p:nvPr>
            <p:ph type="sldNum" sz="quarter" idx="12"/>
          </p:nvPr>
        </p:nvSpPr>
        <p:spPr/>
        <p:txBody>
          <a:bodyPr/>
          <a:lstStyle/>
          <a:p>
            <a:fld id="{5307EA8E-C0C1-4C7D-8522-8F8ED98D38B0}" type="slidenum">
              <a:rPr lang="es-GT" smtClean="0"/>
              <a:pPr/>
              <a:t>4</a:t>
            </a:fld>
            <a:endParaRPr lang="es-GT"/>
          </a:p>
        </p:txBody>
      </p:sp>
    </p:spTree>
    <p:extLst>
      <p:ext uri="{BB962C8B-B14F-4D97-AF65-F5344CB8AC3E}">
        <p14:creationId xmlns:p14="http://schemas.microsoft.com/office/powerpoint/2010/main" val="268311094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Rociado </a:t>
            </a:r>
            <a:r>
              <a:rPr lang="es-ES" b="1" dirty="0" err="1" smtClean="0"/>
              <a:t>Intradomiciliar</a:t>
            </a:r>
            <a:endParaRPr lang="es-ES" b="1" dirty="0"/>
          </a:p>
        </p:txBody>
      </p:sp>
      <p:sp>
        <p:nvSpPr>
          <p:cNvPr id="3" name="Marcador de texto 2"/>
          <p:cNvSpPr>
            <a:spLocks noGrp="1"/>
          </p:cNvSpPr>
          <p:nvPr>
            <p:ph type="body" idx="1"/>
          </p:nvPr>
        </p:nvSpPr>
        <p:spPr/>
        <p:txBody>
          <a:bodyPr/>
          <a:lstStyle/>
          <a:p>
            <a:pPr algn="ctr"/>
            <a:r>
              <a:rPr lang="es-ES" dirty="0" smtClean="0"/>
              <a:t>Sin RRI</a:t>
            </a:r>
            <a:endParaRPr lang="es-ES" dirty="0"/>
          </a:p>
        </p:txBody>
      </p:sp>
      <p:sp>
        <p:nvSpPr>
          <p:cNvPr id="4" name="Marcador de contenido 3"/>
          <p:cNvSpPr>
            <a:spLocks noGrp="1"/>
          </p:cNvSpPr>
          <p:nvPr>
            <p:ph sz="half" idx="2"/>
          </p:nvPr>
        </p:nvSpPr>
        <p:spPr/>
        <p:txBody>
          <a:bodyPr>
            <a:normAutofit fontScale="92500" lnSpcReduction="20000"/>
          </a:bodyPr>
          <a:lstStyle/>
          <a:p>
            <a:pPr marL="0" indent="0">
              <a:buNone/>
            </a:pPr>
            <a:r>
              <a:rPr lang="es-GT" dirty="0" smtClean="0"/>
              <a:t>La poblacion vectora normalmente tiene la probabilidad de sobrevivencia diaria de </a:t>
            </a:r>
            <a:r>
              <a:rPr lang="es-GT" b="1" i="1" dirty="0" smtClean="0"/>
              <a:t>p </a:t>
            </a:r>
            <a:r>
              <a:rPr lang="es-GT" b="1" dirty="0" smtClean="0"/>
              <a:t>= 0.9</a:t>
            </a:r>
            <a:r>
              <a:rPr lang="es-GT" dirty="0" smtClean="0"/>
              <a:t>, y donde la duracion del ciclo extricico  es </a:t>
            </a:r>
            <a:r>
              <a:rPr lang="es-GT" b="1" i="1" dirty="0" smtClean="0"/>
              <a:t>n </a:t>
            </a:r>
            <a:r>
              <a:rPr lang="es-GT" b="1" dirty="0" smtClean="0"/>
              <a:t>= 10 dias</a:t>
            </a:r>
            <a:r>
              <a:rPr lang="es-GT" dirty="0" smtClean="0"/>
              <a:t>. </a:t>
            </a:r>
          </a:p>
          <a:p>
            <a:pPr marL="0" indent="0">
              <a:buNone/>
            </a:pPr>
            <a:r>
              <a:rPr lang="es-GT" dirty="0" smtClean="0"/>
              <a:t>La proporcion de hembras que sobreviven a una edad en la que puedan transmitir la malaria es de aproximadamente </a:t>
            </a:r>
            <a:r>
              <a:rPr lang="es-GT" i="1" dirty="0" smtClean="0"/>
              <a:t>p</a:t>
            </a:r>
            <a:r>
              <a:rPr lang="es-GT" baseline="30000" dirty="0" smtClean="0"/>
              <a:t>n</a:t>
            </a:r>
            <a:r>
              <a:rPr lang="es-GT" dirty="0" smtClean="0"/>
              <a:t> = (0.9)</a:t>
            </a:r>
            <a:r>
              <a:rPr lang="es-GT" baseline="30000" dirty="0" smtClean="0"/>
              <a:t>10</a:t>
            </a:r>
            <a:r>
              <a:rPr lang="es-GT" dirty="0" smtClean="0"/>
              <a:t> = 0.35. </a:t>
            </a:r>
            <a:r>
              <a:rPr lang="en-US" b="1" dirty="0" smtClean="0">
                <a:solidFill>
                  <a:srgbClr val="31859C"/>
                </a:solidFill>
              </a:rPr>
              <a:t>En </a:t>
            </a:r>
            <a:r>
              <a:rPr lang="en-US" b="1" dirty="0" err="1">
                <a:solidFill>
                  <a:srgbClr val="31859C"/>
                </a:solidFill>
              </a:rPr>
              <a:t>otras</a:t>
            </a:r>
            <a:r>
              <a:rPr lang="en-US" b="1" dirty="0">
                <a:solidFill>
                  <a:srgbClr val="31859C"/>
                </a:solidFill>
              </a:rPr>
              <a:t> </a:t>
            </a:r>
            <a:r>
              <a:rPr lang="en-US" b="1" dirty="0" err="1">
                <a:solidFill>
                  <a:srgbClr val="31859C"/>
                </a:solidFill>
              </a:rPr>
              <a:t>palabra</a:t>
            </a:r>
            <a:r>
              <a:rPr lang="en-US" b="1" dirty="0">
                <a:solidFill>
                  <a:srgbClr val="31859C"/>
                </a:solidFill>
              </a:rPr>
              <a:t> </a:t>
            </a:r>
            <a:r>
              <a:rPr lang="en-US" b="1" dirty="0" err="1">
                <a:solidFill>
                  <a:srgbClr val="31859C"/>
                </a:solidFill>
              </a:rPr>
              <a:t>solemante</a:t>
            </a:r>
            <a:r>
              <a:rPr lang="en-US" b="1" dirty="0">
                <a:solidFill>
                  <a:srgbClr val="31859C"/>
                </a:solidFill>
              </a:rPr>
              <a:t> 35% de la </a:t>
            </a:r>
            <a:r>
              <a:rPr lang="en-US" b="1" dirty="0" err="1">
                <a:solidFill>
                  <a:srgbClr val="31859C"/>
                </a:solidFill>
              </a:rPr>
              <a:t>hembras</a:t>
            </a:r>
            <a:r>
              <a:rPr lang="en-US" b="1" dirty="0">
                <a:solidFill>
                  <a:srgbClr val="31859C"/>
                </a:solidFill>
              </a:rPr>
              <a:t> </a:t>
            </a:r>
            <a:r>
              <a:rPr lang="en-US" b="1" dirty="0" err="1">
                <a:solidFill>
                  <a:srgbClr val="31859C"/>
                </a:solidFill>
              </a:rPr>
              <a:t>viven</a:t>
            </a:r>
            <a:r>
              <a:rPr lang="en-US" b="1" dirty="0">
                <a:solidFill>
                  <a:srgbClr val="31859C"/>
                </a:solidFill>
              </a:rPr>
              <a:t> lo </a:t>
            </a:r>
            <a:r>
              <a:rPr lang="en-US" b="1" dirty="0" err="1">
                <a:solidFill>
                  <a:srgbClr val="31859C"/>
                </a:solidFill>
              </a:rPr>
              <a:t>suficiente</a:t>
            </a:r>
            <a:r>
              <a:rPr lang="en-US" b="1" dirty="0">
                <a:solidFill>
                  <a:srgbClr val="31859C"/>
                </a:solidFill>
              </a:rPr>
              <a:t> </a:t>
            </a:r>
            <a:r>
              <a:rPr lang="en-US" b="1" dirty="0" err="1">
                <a:solidFill>
                  <a:srgbClr val="31859C"/>
                </a:solidFill>
              </a:rPr>
              <a:t>para</a:t>
            </a:r>
            <a:r>
              <a:rPr lang="en-US" b="1" dirty="0">
                <a:solidFill>
                  <a:srgbClr val="31859C"/>
                </a:solidFill>
              </a:rPr>
              <a:t> </a:t>
            </a:r>
            <a:r>
              <a:rPr lang="en-US" b="1" dirty="0" err="1">
                <a:solidFill>
                  <a:srgbClr val="31859C"/>
                </a:solidFill>
              </a:rPr>
              <a:t>transmitir</a:t>
            </a:r>
            <a:r>
              <a:rPr lang="en-US" b="1" dirty="0">
                <a:solidFill>
                  <a:srgbClr val="31859C"/>
                </a:solidFill>
              </a:rPr>
              <a:t> la malaria</a:t>
            </a:r>
            <a:endParaRPr lang="es-ES" b="1" dirty="0">
              <a:solidFill>
                <a:srgbClr val="31859C"/>
              </a:solidFill>
            </a:endParaRPr>
          </a:p>
        </p:txBody>
      </p:sp>
      <p:sp>
        <p:nvSpPr>
          <p:cNvPr id="5" name="Marcador de texto 4"/>
          <p:cNvSpPr>
            <a:spLocks noGrp="1"/>
          </p:cNvSpPr>
          <p:nvPr>
            <p:ph type="body" sz="quarter" idx="3"/>
          </p:nvPr>
        </p:nvSpPr>
        <p:spPr/>
        <p:txBody>
          <a:bodyPr/>
          <a:lstStyle/>
          <a:p>
            <a:pPr algn="ctr"/>
            <a:r>
              <a:rPr lang="es-ES" dirty="0" smtClean="0"/>
              <a:t>Con RRI</a:t>
            </a:r>
            <a:endParaRPr lang="es-ES" dirty="0"/>
          </a:p>
        </p:txBody>
      </p:sp>
      <p:sp>
        <p:nvSpPr>
          <p:cNvPr id="6" name="Marcador de contenido 5"/>
          <p:cNvSpPr>
            <a:spLocks noGrp="1"/>
          </p:cNvSpPr>
          <p:nvPr>
            <p:ph sz="quarter" idx="4"/>
          </p:nvPr>
        </p:nvSpPr>
        <p:spPr/>
        <p:txBody>
          <a:bodyPr>
            <a:normAutofit fontScale="85000" lnSpcReduction="10000"/>
          </a:bodyPr>
          <a:lstStyle/>
          <a:p>
            <a:r>
              <a:rPr lang="es-GT" dirty="0" smtClean="0"/>
              <a:t>El RRI no elimina la poblacion vectora local, pero si reduce su tasa de sobrevivencia, de manera que </a:t>
            </a:r>
            <a:r>
              <a:rPr lang="es-GT" b="1" i="1" dirty="0" smtClean="0"/>
              <a:t>p </a:t>
            </a:r>
            <a:r>
              <a:rPr lang="es-GT" b="1" dirty="0" smtClean="0"/>
              <a:t>is ahora  0.67</a:t>
            </a:r>
            <a:r>
              <a:rPr lang="es-GT" dirty="0" smtClean="0"/>
              <a:t>.  El rociado por lo tanto redujo </a:t>
            </a:r>
            <a:r>
              <a:rPr lang="es-GT" i="1" dirty="0" smtClean="0"/>
              <a:t>p</a:t>
            </a:r>
            <a:r>
              <a:rPr lang="es-GT" baseline="30000" dirty="0" smtClean="0"/>
              <a:t>n</a:t>
            </a:r>
            <a:r>
              <a:rPr lang="es-GT" dirty="0" smtClean="0"/>
              <a:t> a (0.67)</a:t>
            </a:r>
            <a:r>
              <a:rPr lang="es-GT" baseline="30000" dirty="0" smtClean="0"/>
              <a:t>10</a:t>
            </a:r>
            <a:r>
              <a:rPr lang="es-GT" dirty="0" smtClean="0"/>
              <a:t> = 0.017.  </a:t>
            </a:r>
            <a:r>
              <a:rPr lang="es-GT" b="1" dirty="0" smtClean="0"/>
              <a:t>De manera que con el RRI solo el 1.7% de las hembras viven lo suficiente para transmitir la malaria.  </a:t>
            </a:r>
            <a:r>
              <a:rPr lang="es-GT" b="1" dirty="0" smtClean="0">
                <a:solidFill>
                  <a:schemeClr val="accent5">
                    <a:lumMod val="75000"/>
                  </a:schemeClr>
                </a:solidFill>
              </a:rPr>
              <a:t>El rociado reduce la transmision 20-veces. De manera que una pequeña reduccion en la sobrevivencia causa una dramatica reduccion en la transmision.  </a:t>
            </a:r>
          </a:p>
          <a:p>
            <a:endParaRPr lang="es-ES" dirty="0"/>
          </a:p>
        </p:txBody>
      </p:sp>
      <p:sp>
        <p:nvSpPr>
          <p:cNvPr id="7" name="Marcador de número de diapositiva 6"/>
          <p:cNvSpPr>
            <a:spLocks noGrp="1"/>
          </p:cNvSpPr>
          <p:nvPr>
            <p:ph type="sldNum" sz="quarter" idx="12"/>
          </p:nvPr>
        </p:nvSpPr>
        <p:spPr/>
        <p:txBody>
          <a:bodyPr/>
          <a:lstStyle/>
          <a:p>
            <a:fld id="{5307EA8E-C0C1-4C7D-8522-8F8ED98D38B0}" type="slidenum">
              <a:rPr lang="es-GT" smtClean="0"/>
              <a:pPr/>
              <a:t>40</a:t>
            </a:fld>
            <a:endParaRPr lang="es-GT" dirty="0"/>
          </a:p>
        </p:txBody>
      </p:sp>
    </p:spTree>
    <p:extLst>
      <p:ext uri="{BB962C8B-B14F-4D97-AF65-F5344CB8AC3E}">
        <p14:creationId xmlns:p14="http://schemas.microsoft.com/office/powerpoint/2010/main" val="12898126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091" y="762000"/>
            <a:ext cx="8589818" cy="4840941"/>
          </a:xfrm>
          <a:prstGeom prst="rect">
            <a:avLst/>
          </a:prstGeom>
          <a:noFill/>
          <a:extLst>
            <a:ext uri="{909E8E84-426E-40dd-AFC4-6F175D3DCCD1}">
              <a14:hiddenFill xmlns:a14="http://schemas.microsoft.com/office/drawing/2010/main">
                <a:solidFill>
                  <a:srgbClr val="FFFFFF"/>
                </a:solidFill>
              </a14:hiddenFill>
            </a:ext>
          </a:extLst>
        </p:spPr>
      </p:pic>
      <p:sp>
        <p:nvSpPr>
          <p:cNvPr id="4099" name="Rectangle 3"/>
          <p:cNvSpPr>
            <a:spLocks noGrp="1" noChangeArrowheads="1"/>
          </p:cNvSpPr>
          <p:nvPr>
            <p:ph type="body" idx="4294967295"/>
          </p:nvPr>
        </p:nvSpPr>
        <p:spPr>
          <a:xfrm>
            <a:off x="323528" y="764704"/>
            <a:ext cx="8509000" cy="523220"/>
          </a:xfrm>
          <a:noFill/>
          <a:ln/>
        </p:spPr>
        <p:txBody>
          <a:bodyPr>
            <a:spAutoFit/>
          </a:bodyPr>
          <a:lstStyle/>
          <a:p>
            <a:pPr marL="0" indent="0" algn="ctr">
              <a:spcBef>
                <a:spcPct val="0"/>
              </a:spcBef>
              <a:buNone/>
            </a:pPr>
            <a:r>
              <a:rPr lang="es-GT" sz="1400" b="1" dirty="0" smtClean="0">
                <a:solidFill>
                  <a:schemeClr val="tx2"/>
                </a:solidFill>
              </a:rPr>
              <a:t>Estimacion de los parametros de la Capacidad Vectorial en </a:t>
            </a:r>
            <a:r>
              <a:rPr lang="es-GT" sz="1400" b="1" i="1" dirty="0" smtClean="0">
                <a:solidFill>
                  <a:schemeClr val="tx2"/>
                </a:solidFill>
              </a:rPr>
              <a:t>Anopheles sergentii </a:t>
            </a:r>
            <a:r>
              <a:rPr lang="es-GT" sz="1400" b="1" dirty="0" smtClean="0">
                <a:solidFill>
                  <a:schemeClr val="tx2"/>
                </a:solidFill>
              </a:rPr>
              <a:t>en dos oasis con diferentes niveles de suministro de azucar (intervalos de confianza al 95%en parentesis).</a:t>
            </a:r>
            <a:endParaRPr lang="es-GT" sz="1400" b="1" dirty="0">
              <a:solidFill>
                <a:schemeClr val="tx2"/>
              </a:solidFill>
            </a:endParaRPr>
          </a:p>
        </p:txBody>
      </p:sp>
      <p:sp>
        <p:nvSpPr>
          <p:cNvPr id="4100" name="Text Box 4"/>
          <p:cNvSpPr txBox="1">
            <a:spLocks noChangeArrowheads="1"/>
          </p:cNvSpPr>
          <p:nvPr/>
        </p:nvSpPr>
        <p:spPr bwMode="auto">
          <a:xfrm>
            <a:off x="404091" y="5748618"/>
            <a:ext cx="8347364" cy="590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spAutoFit/>
          </a:bodyPr>
          <a:lstStyle/>
          <a:p>
            <a:pPr eaLnBrk="1" hangingPunct="1"/>
            <a:r>
              <a:rPr lang="en-US" sz="1100"/>
              <a:t>Gu W, Müller G, Schlein Y, Novak RJ, et al. (2011) Natural Plant Sugar Sources of Anopheles Mosquitoes Strongly Impact Malaria Transmission Potential. PLoS ONE 6(1): e15996. doi:10.1371/journal.pone.0015996</a:t>
            </a:r>
          </a:p>
          <a:p>
            <a:pPr eaLnBrk="1" hangingPunct="1"/>
            <a:r>
              <a:rPr lang="en-US" sz="1100">
                <a:hlinkClick r:id="rId4"/>
              </a:rPr>
              <a:t>http://www.plosone.org/article/info:doi/10.1371/journal.pone.0015996</a:t>
            </a:r>
            <a:endParaRPr lang="en-US" sz="1100"/>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1091" y="6342530"/>
            <a:ext cx="2205182" cy="459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803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Transmisión de Malaria</a:t>
            </a:r>
            <a:endParaRPr lang="es-ES" b="1" dirty="0"/>
          </a:p>
        </p:txBody>
      </p:sp>
      <p:sp>
        <p:nvSpPr>
          <p:cNvPr id="4" name="Marcador de número de diapositiva 3"/>
          <p:cNvSpPr>
            <a:spLocks noGrp="1"/>
          </p:cNvSpPr>
          <p:nvPr>
            <p:ph type="sldNum" sz="quarter" idx="12"/>
          </p:nvPr>
        </p:nvSpPr>
        <p:spPr/>
        <p:txBody>
          <a:bodyPr/>
          <a:lstStyle/>
          <a:p>
            <a:fld id="{5307EA8E-C0C1-4C7D-8522-8F8ED98D38B0}" type="slidenum">
              <a:rPr lang="es-GT" smtClean="0"/>
              <a:pPr/>
              <a:t>5</a:t>
            </a:fld>
            <a:endParaRPr lang="es-GT"/>
          </a:p>
        </p:txBody>
      </p:sp>
      <p:sp>
        <p:nvSpPr>
          <p:cNvPr id="5" name="Marcador de contenido 4"/>
          <p:cNvSpPr>
            <a:spLocks noGrp="1"/>
          </p:cNvSpPr>
          <p:nvPr>
            <p:ph idx="1"/>
          </p:nvPr>
        </p:nvSpPr>
        <p:spPr>
          <a:xfrm>
            <a:off x="457200" y="1600200"/>
            <a:ext cx="8229600" cy="3145476"/>
          </a:xfrm>
          <a:prstGeom prst="rect">
            <a:avLst/>
          </a:prstGeom>
        </p:spPr>
        <p:txBody>
          <a:bodyPr>
            <a:spAutoFit/>
          </a:bodyPr>
          <a:lstStyle/>
          <a:p>
            <a:pPr marL="0" indent="0">
              <a:buNone/>
            </a:pPr>
            <a:r>
              <a:rPr lang="es-GT" dirty="0"/>
              <a:t>El papel del mosquito en la transmisión de la malaria depende en gran medida de la presencia </a:t>
            </a:r>
            <a:r>
              <a:rPr lang="es-GT" dirty="0" smtClean="0"/>
              <a:t>de </a:t>
            </a:r>
            <a:r>
              <a:rPr lang="es-GT" dirty="0"/>
              <a:t>un </a:t>
            </a:r>
            <a:r>
              <a:rPr lang="es-GT" b="1" dirty="0">
                <a:solidFill>
                  <a:srgbClr val="31859C"/>
                </a:solidFill>
              </a:rPr>
              <a:t>entorno favorable para el desarrollo </a:t>
            </a:r>
            <a:r>
              <a:rPr lang="es-GT" b="1" dirty="0" smtClean="0">
                <a:solidFill>
                  <a:srgbClr val="31859C"/>
                </a:solidFill>
              </a:rPr>
              <a:t>larvario, </a:t>
            </a:r>
            <a:r>
              <a:rPr lang="es-GT" dirty="0" smtClean="0">
                <a:solidFill>
                  <a:srgbClr val="000000"/>
                </a:solidFill>
              </a:rPr>
              <a:t>para l</a:t>
            </a:r>
            <a:r>
              <a:rPr lang="es-GT" dirty="0" smtClean="0"/>
              <a:t>a </a:t>
            </a:r>
            <a:r>
              <a:rPr lang="es-GT" b="1" dirty="0">
                <a:solidFill>
                  <a:srgbClr val="31859C"/>
                </a:solidFill>
              </a:rPr>
              <a:t>supervivencia del adultos</a:t>
            </a:r>
            <a:r>
              <a:rPr lang="es-GT" b="1" dirty="0"/>
              <a:t> </a:t>
            </a:r>
            <a:r>
              <a:rPr lang="es-GT" dirty="0" smtClean="0"/>
              <a:t>y de la </a:t>
            </a:r>
            <a:r>
              <a:rPr lang="es-GT" b="1" dirty="0">
                <a:solidFill>
                  <a:srgbClr val="31859C"/>
                </a:solidFill>
              </a:rPr>
              <a:t>capacidad de alimentarse de los seres </a:t>
            </a:r>
            <a:r>
              <a:rPr lang="es-GT" b="1" dirty="0" smtClean="0">
                <a:solidFill>
                  <a:srgbClr val="31859C"/>
                </a:solidFill>
              </a:rPr>
              <a:t>humanos</a:t>
            </a:r>
            <a:r>
              <a:rPr lang="es-ES" b="1" dirty="0" smtClean="0">
                <a:solidFill>
                  <a:srgbClr val="31859C"/>
                </a:solidFill>
              </a:rPr>
              <a:t>. </a:t>
            </a:r>
            <a:endParaRPr lang="es-ES" dirty="0">
              <a:solidFill>
                <a:srgbClr val="31859C"/>
              </a:solidFill>
            </a:endParaRPr>
          </a:p>
        </p:txBody>
      </p:sp>
    </p:spTree>
    <p:extLst>
      <p:ext uri="{BB962C8B-B14F-4D97-AF65-F5344CB8AC3E}">
        <p14:creationId xmlns:p14="http://schemas.microsoft.com/office/powerpoint/2010/main" val="3584752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b="1" dirty="0" smtClean="0"/>
              <a:t>Ciclo de Vida de </a:t>
            </a:r>
            <a:r>
              <a:rPr lang="es-GT" b="1" i="1" dirty="0" smtClean="0"/>
              <a:t>Anopheles</a:t>
            </a:r>
            <a:endParaRPr lang="es-GT" b="1" i="1" dirty="0"/>
          </a:p>
        </p:txBody>
      </p:sp>
      <p:pic>
        <p:nvPicPr>
          <p:cNvPr id="55298" name="Picture 2"/>
          <p:cNvPicPr>
            <a:picLocks noChangeAspect="1" noChangeArrowheads="1"/>
          </p:cNvPicPr>
          <p:nvPr/>
        </p:nvPicPr>
        <p:blipFill>
          <a:blip r:embed="rId3" cstate="print"/>
          <a:srcRect/>
          <a:stretch>
            <a:fillRect/>
          </a:stretch>
        </p:blipFill>
        <p:spPr bwMode="auto">
          <a:xfrm>
            <a:off x="3491880" y="4365104"/>
            <a:ext cx="2016224" cy="1604040"/>
          </a:xfrm>
          <a:prstGeom prst="rect">
            <a:avLst/>
          </a:prstGeom>
          <a:noFill/>
          <a:ln w="9525">
            <a:noFill/>
            <a:miter lim="800000"/>
            <a:headEnd/>
            <a:tailEnd/>
          </a:ln>
        </p:spPr>
      </p:pic>
      <p:pic>
        <p:nvPicPr>
          <p:cNvPr id="55299" name="Picture 3"/>
          <p:cNvPicPr>
            <a:picLocks noChangeAspect="1" noChangeArrowheads="1"/>
          </p:cNvPicPr>
          <p:nvPr/>
        </p:nvPicPr>
        <p:blipFill>
          <a:blip r:embed="rId4" cstate="print"/>
          <a:srcRect/>
          <a:stretch>
            <a:fillRect/>
          </a:stretch>
        </p:blipFill>
        <p:spPr bwMode="auto">
          <a:xfrm>
            <a:off x="683568" y="2996952"/>
            <a:ext cx="1965578" cy="1368152"/>
          </a:xfrm>
          <a:prstGeom prst="rect">
            <a:avLst/>
          </a:prstGeom>
          <a:noFill/>
          <a:ln w="9525">
            <a:noFill/>
            <a:miter lim="800000"/>
            <a:headEnd/>
            <a:tailEnd/>
          </a:ln>
        </p:spPr>
      </p:pic>
      <p:pic>
        <p:nvPicPr>
          <p:cNvPr id="55301" name="Picture 5"/>
          <p:cNvPicPr>
            <a:picLocks noChangeAspect="1" noChangeArrowheads="1"/>
          </p:cNvPicPr>
          <p:nvPr/>
        </p:nvPicPr>
        <p:blipFill>
          <a:blip r:embed="rId5" cstate="print"/>
          <a:srcRect/>
          <a:stretch>
            <a:fillRect/>
          </a:stretch>
        </p:blipFill>
        <p:spPr bwMode="auto">
          <a:xfrm>
            <a:off x="6588224" y="2636912"/>
            <a:ext cx="1547664" cy="1642034"/>
          </a:xfrm>
          <a:prstGeom prst="rect">
            <a:avLst/>
          </a:prstGeom>
          <a:noFill/>
          <a:ln w="9525">
            <a:noFill/>
            <a:miter lim="800000"/>
            <a:headEnd/>
            <a:tailEnd/>
          </a:ln>
        </p:spPr>
      </p:pic>
      <p:pic>
        <p:nvPicPr>
          <p:cNvPr id="55302" name="Picture 6"/>
          <p:cNvPicPr>
            <a:picLocks noChangeAspect="1" noChangeArrowheads="1"/>
          </p:cNvPicPr>
          <p:nvPr/>
        </p:nvPicPr>
        <p:blipFill>
          <a:blip r:embed="rId6" cstate="print"/>
          <a:srcRect/>
          <a:stretch>
            <a:fillRect/>
          </a:stretch>
        </p:blipFill>
        <p:spPr bwMode="auto">
          <a:xfrm>
            <a:off x="3419872" y="1340768"/>
            <a:ext cx="1956599" cy="1296144"/>
          </a:xfrm>
          <a:prstGeom prst="rect">
            <a:avLst/>
          </a:prstGeom>
          <a:noFill/>
          <a:ln w="9525">
            <a:noFill/>
            <a:miter lim="800000"/>
            <a:headEnd/>
            <a:tailEnd/>
          </a:ln>
        </p:spPr>
      </p:pic>
      <p:sp>
        <p:nvSpPr>
          <p:cNvPr id="13" name="12 Marcador de número de diapositiva"/>
          <p:cNvSpPr>
            <a:spLocks noGrp="1"/>
          </p:cNvSpPr>
          <p:nvPr>
            <p:ph type="sldNum" sz="quarter" idx="12"/>
          </p:nvPr>
        </p:nvSpPr>
        <p:spPr/>
        <p:txBody>
          <a:bodyPr/>
          <a:lstStyle/>
          <a:p>
            <a:fld id="{5307EA8E-C0C1-4C7D-8522-8F8ED98D38B0}" type="slidenum">
              <a:rPr lang="es-GT" smtClean="0"/>
              <a:pPr/>
              <a:t>6</a:t>
            </a:fld>
            <a:endParaRPr lang="es-GT"/>
          </a:p>
        </p:txBody>
      </p:sp>
      <p:sp>
        <p:nvSpPr>
          <p:cNvPr id="9" name="Flecha arriba 8"/>
          <p:cNvSpPr/>
          <p:nvPr/>
        </p:nvSpPr>
        <p:spPr>
          <a:xfrm rot="6388039">
            <a:off x="6012160" y="1988840"/>
            <a:ext cx="432048" cy="50405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Flecha abajo 10"/>
          <p:cNvSpPr/>
          <p:nvPr/>
        </p:nvSpPr>
        <p:spPr>
          <a:xfrm rot="2690799">
            <a:off x="6354457" y="4840151"/>
            <a:ext cx="481768" cy="51654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3" name="Flecha abajo 22"/>
          <p:cNvSpPr/>
          <p:nvPr/>
        </p:nvSpPr>
        <p:spPr>
          <a:xfrm rot="7307658">
            <a:off x="2013253" y="4591662"/>
            <a:ext cx="481768" cy="51654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4" name="Flecha abajo 23"/>
          <p:cNvSpPr/>
          <p:nvPr/>
        </p:nvSpPr>
        <p:spPr>
          <a:xfrm rot="14111200">
            <a:off x="2037331" y="2155564"/>
            <a:ext cx="481768" cy="51654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3563888" y="3140968"/>
            <a:ext cx="1872208" cy="369332"/>
          </a:xfrm>
          <a:prstGeom prst="rect">
            <a:avLst/>
          </a:prstGeom>
          <a:noFill/>
        </p:spPr>
        <p:txBody>
          <a:bodyPr wrap="square" rtlCol="0">
            <a:spAutoFit/>
          </a:bodyPr>
          <a:lstStyle/>
          <a:p>
            <a:r>
              <a:rPr lang="es-ES" dirty="0" smtClean="0"/>
              <a:t>Adulto /(hembra)</a:t>
            </a:r>
            <a:endParaRPr lang="es-ES" dirty="0"/>
          </a:p>
        </p:txBody>
      </p:sp>
      <p:sp>
        <p:nvSpPr>
          <p:cNvPr id="4" name="CuadroTexto 3"/>
          <p:cNvSpPr txBox="1"/>
          <p:nvPr/>
        </p:nvSpPr>
        <p:spPr>
          <a:xfrm>
            <a:off x="5796136" y="3429000"/>
            <a:ext cx="864096" cy="369332"/>
          </a:xfrm>
          <a:prstGeom prst="rect">
            <a:avLst/>
          </a:prstGeom>
          <a:noFill/>
        </p:spPr>
        <p:txBody>
          <a:bodyPr wrap="square" rtlCol="0">
            <a:spAutoFit/>
          </a:bodyPr>
          <a:lstStyle/>
          <a:p>
            <a:r>
              <a:rPr lang="es-ES" dirty="0" smtClean="0"/>
              <a:t>Huevo</a:t>
            </a:r>
            <a:endParaRPr lang="es-ES" dirty="0"/>
          </a:p>
        </p:txBody>
      </p:sp>
      <p:sp>
        <p:nvSpPr>
          <p:cNvPr id="5" name="CuadroTexto 4"/>
          <p:cNvSpPr txBox="1"/>
          <p:nvPr/>
        </p:nvSpPr>
        <p:spPr>
          <a:xfrm>
            <a:off x="3707904" y="3933056"/>
            <a:ext cx="1728192" cy="369332"/>
          </a:xfrm>
          <a:prstGeom prst="rect">
            <a:avLst/>
          </a:prstGeom>
          <a:noFill/>
        </p:spPr>
        <p:txBody>
          <a:bodyPr wrap="square" rtlCol="0">
            <a:spAutoFit/>
          </a:bodyPr>
          <a:lstStyle/>
          <a:p>
            <a:r>
              <a:rPr lang="es-ES" dirty="0" smtClean="0"/>
              <a:t>Larvas (4 instar)</a:t>
            </a:r>
            <a:endParaRPr lang="es-ES" dirty="0"/>
          </a:p>
        </p:txBody>
      </p:sp>
      <p:sp>
        <p:nvSpPr>
          <p:cNvPr id="7" name="CuadroTexto 6"/>
          <p:cNvSpPr txBox="1"/>
          <p:nvPr/>
        </p:nvSpPr>
        <p:spPr>
          <a:xfrm>
            <a:off x="2699792" y="3429000"/>
            <a:ext cx="720080" cy="369332"/>
          </a:xfrm>
          <a:prstGeom prst="rect">
            <a:avLst/>
          </a:prstGeom>
          <a:noFill/>
        </p:spPr>
        <p:txBody>
          <a:bodyPr wrap="square" rtlCol="0">
            <a:spAutoFit/>
          </a:bodyPr>
          <a:lstStyle/>
          <a:p>
            <a:r>
              <a:rPr lang="es-ES" dirty="0" smtClean="0"/>
              <a:t>Pupa</a:t>
            </a:r>
            <a:endParaRPr lang="es-E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b="1" dirty="0" smtClean="0"/>
              <a:t>Vectores Malaria en Mesoamerica</a:t>
            </a:r>
            <a:endParaRPr lang="es-GT" b="1" dirty="0"/>
          </a:p>
        </p:txBody>
      </p:sp>
      <p:sp>
        <p:nvSpPr>
          <p:cNvPr id="3" name="2 Marcador de contenido"/>
          <p:cNvSpPr>
            <a:spLocks noGrp="1"/>
          </p:cNvSpPr>
          <p:nvPr>
            <p:ph sz="half" idx="1"/>
          </p:nvPr>
        </p:nvSpPr>
        <p:spPr/>
        <p:txBody>
          <a:bodyPr>
            <a:normAutofit fontScale="92500"/>
          </a:bodyPr>
          <a:lstStyle/>
          <a:p>
            <a:r>
              <a:rPr lang="es-GT" dirty="0" smtClean="0"/>
              <a:t>Primarios/Secundarios</a:t>
            </a:r>
          </a:p>
          <a:p>
            <a:pPr lvl="1"/>
            <a:r>
              <a:rPr lang="es-GT" i="1" dirty="0" smtClean="0"/>
              <a:t>An. albimanus</a:t>
            </a:r>
          </a:p>
          <a:p>
            <a:pPr lvl="1"/>
            <a:r>
              <a:rPr lang="es-GT" i="1" dirty="0" smtClean="0"/>
              <a:t>An. darlingi</a:t>
            </a:r>
          </a:p>
          <a:p>
            <a:pPr lvl="1"/>
            <a:r>
              <a:rPr lang="es-GT" i="1" dirty="0" smtClean="0"/>
              <a:t>An. pseudopuctipennis</a:t>
            </a:r>
          </a:p>
          <a:p>
            <a:pPr lvl="1"/>
            <a:r>
              <a:rPr lang="es-GT" i="1" dirty="0" smtClean="0"/>
              <a:t>An</a:t>
            </a:r>
            <a:r>
              <a:rPr lang="es-GT" i="1" dirty="0"/>
              <a:t>. </a:t>
            </a:r>
            <a:r>
              <a:rPr lang="es-GT" i="1" dirty="0" smtClean="0"/>
              <a:t>vestitipennis</a:t>
            </a:r>
          </a:p>
          <a:p>
            <a:pPr lvl="1"/>
            <a:r>
              <a:rPr lang="es-GT" i="1" dirty="0" smtClean="0"/>
              <a:t>An. aquasalis</a:t>
            </a:r>
          </a:p>
          <a:p>
            <a:r>
              <a:rPr lang="es-GT" dirty="0" smtClean="0"/>
              <a:t>Abundancia correlaciona con las lluvias</a:t>
            </a:r>
          </a:p>
          <a:p>
            <a:r>
              <a:rPr lang="es-ES" dirty="0" smtClean="0"/>
              <a:t>Diferencias en el ciclo de vida y </a:t>
            </a:r>
            <a:r>
              <a:rPr lang="es-ES" dirty="0" err="1" smtClean="0"/>
              <a:t>habitat</a:t>
            </a:r>
            <a:endParaRPr lang="es-GT" dirty="0" smtClean="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7</a:t>
            </a:fld>
            <a:endParaRPr lang="es-GT"/>
          </a:p>
        </p:txBody>
      </p:sp>
      <p:pic>
        <p:nvPicPr>
          <p:cNvPr id="7" name="Imagen 6"/>
          <p:cNvPicPr>
            <a:picLocks noChangeAspect="1"/>
          </p:cNvPicPr>
          <p:nvPr/>
        </p:nvPicPr>
        <p:blipFill>
          <a:blip r:embed="rId3"/>
          <a:stretch>
            <a:fillRect/>
          </a:stretch>
        </p:blipFill>
        <p:spPr>
          <a:xfrm>
            <a:off x="4644008" y="1412776"/>
            <a:ext cx="3528392" cy="4947024"/>
          </a:xfrm>
          <a:prstGeom prst="rect">
            <a:avLst/>
          </a:prstGeom>
        </p:spPr>
      </p:pic>
    </p:spTree>
    <p:extLst>
      <p:ext uri="{BB962C8B-B14F-4D97-AF65-F5344CB8AC3E}">
        <p14:creationId xmlns:p14="http://schemas.microsoft.com/office/powerpoint/2010/main" val="1380371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i="1" dirty="0" smtClean="0"/>
              <a:t>Anopheles </a:t>
            </a:r>
            <a:r>
              <a:rPr lang="en-US" dirty="0" smtClean="0"/>
              <a:t>– </a:t>
            </a:r>
            <a:r>
              <a:rPr lang="en-US" dirty="0" err="1" smtClean="0"/>
              <a:t>Ciclo</a:t>
            </a:r>
            <a:r>
              <a:rPr lang="en-US" dirty="0" smtClean="0"/>
              <a:t> de </a:t>
            </a:r>
            <a:r>
              <a:rPr lang="en-US" dirty="0" err="1" smtClean="0"/>
              <a:t>vida</a:t>
            </a:r>
            <a:endParaRPr lang="es-GT" dirty="0"/>
          </a:p>
        </p:txBody>
      </p:sp>
      <p:sp>
        <p:nvSpPr>
          <p:cNvPr id="3" name="2 Marcador de contenido"/>
          <p:cNvSpPr>
            <a:spLocks noGrp="1"/>
          </p:cNvSpPr>
          <p:nvPr>
            <p:ph sz="half" idx="1"/>
          </p:nvPr>
        </p:nvSpPr>
        <p:spPr/>
        <p:txBody>
          <a:bodyPr>
            <a:normAutofit fontScale="77500" lnSpcReduction="20000"/>
          </a:bodyPr>
          <a:lstStyle/>
          <a:p>
            <a:r>
              <a:rPr lang="es-GT" b="1" dirty="0" smtClean="0"/>
              <a:t>Huevo </a:t>
            </a:r>
            <a:r>
              <a:rPr lang="es-GT" dirty="0" smtClean="0"/>
              <a:t>son ovipuestos en el agua o en suelo humedo en forma individual (flotadores)</a:t>
            </a:r>
          </a:p>
          <a:p>
            <a:r>
              <a:rPr lang="es-ES" dirty="0"/>
              <a:t>E</a:t>
            </a:r>
            <a:r>
              <a:rPr lang="es-GT" dirty="0" smtClean="0"/>
              <a:t>closionan a la 48h-2 semanas</a:t>
            </a:r>
          </a:p>
          <a:p>
            <a:r>
              <a:rPr lang="es-ES" dirty="0" smtClean="0"/>
              <a:t>O</a:t>
            </a:r>
            <a:r>
              <a:rPr lang="es-GT" dirty="0" smtClean="0"/>
              <a:t>viposturas de 50-200 huevos</a:t>
            </a:r>
          </a:p>
          <a:p>
            <a:r>
              <a:rPr lang="es-GT" dirty="0" smtClean="0"/>
              <a:t>Larvas se desarrollan en menos de 2 semanas con una temperatura adecuada y alimento</a:t>
            </a:r>
          </a:p>
          <a:p>
            <a:r>
              <a:rPr lang="es-ES" dirty="0" smtClean="0"/>
              <a:t>A</a:t>
            </a:r>
            <a:r>
              <a:rPr lang="es-GT" dirty="0" smtClean="0"/>
              <a:t>lgunas larvas puedes deslizarse a traves del suelo humedo de un criadeto temporal seco a otro con agua.</a:t>
            </a:r>
            <a:endParaRPr lang="es-GT" dirty="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8</a:t>
            </a:fld>
            <a:endParaRPr lang="es-GT"/>
          </a:p>
        </p:txBody>
      </p:sp>
      <p:pic>
        <p:nvPicPr>
          <p:cNvPr id="8" name="Imagen 7"/>
          <p:cNvPicPr>
            <a:picLocks noChangeAspect="1"/>
          </p:cNvPicPr>
          <p:nvPr/>
        </p:nvPicPr>
        <p:blipFill>
          <a:blip r:embed="rId3"/>
          <a:stretch>
            <a:fillRect/>
          </a:stretch>
        </p:blipFill>
        <p:spPr>
          <a:xfrm>
            <a:off x="4788024" y="1628800"/>
            <a:ext cx="3312368" cy="2512831"/>
          </a:xfrm>
          <a:prstGeom prst="rect">
            <a:avLst/>
          </a:prstGeom>
        </p:spPr>
      </p:pic>
      <p:pic>
        <p:nvPicPr>
          <p:cNvPr id="10" name="Imagen 9"/>
          <p:cNvPicPr>
            <a:picLocks noChangeAspect="1"/>
          </p:cNvPicPr>
          <p:nvPr/>
        </p:nvPicPr>
        <p:blipFill>
          <a:blip r:embed="rId4"/>
          <a:stretch>
            <a:fillRect/>
          </a:stretch>
        </p:blipFill>
        <p:spPr>
          <a:xfrm>
            <a:off x="4788024" y="4149080"/>
            <a:ext cx="3344888" cy="23042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b="1" i="1" dirty="0" smtClean="0"/>
              <a:t>Anopheles</a:t>
            </a:r>
            <a:r>
              <a:rPr lang="en-US" b="1" dirty="0" smtClean="0"/>
              <a:t>– </a:t>
            </a:r>
            <a:r>
              <a:rPr lang="en-US" b="1" dirty="0" err="1" smtClean="0"/>
              <a:t>ciclo</a:t>
            </a:r>
            <a:r>
              <a:rPr lang="en-US" b="1" dirty="0" smtClean="0"/>
              <a:t> de </a:t>
            </a:r>
            <a:r>
              <a:rPr lang="en-US" b="1" dirty="0" err="1" smtClean="0"/>
              <a:t>vida</a:t>
            </a:r>
            <a:endParaRPr lang="es-GT" b="1" dirty="0"/>
          </a:p>
        </p:txBody>
      </p:sp>
      <p:sp>
        <p:nvSpPr>
          <p:cNvPr id="3" name="2 Marcador de contenido"/>
          <p:cNvSpPr>
            <a:spLocks noGrp="1"/>
          </p:cNvSpPr>
          <p:nvPr>
            <p:ph sz="half" idx="1"/>
          </p:nvPr>
        </p:nvSpPr>
        <p:spPr/>
        <p:txBody>
          <a:bodyPr>
            <a:normAutofit fontScale="85000" lnSpcReduction="20000"/>
          </a:bodyPr>
          <a:lstStyle/>
          <a:p>
            <a:r>
              <a:rPr lang="es-GT" dirty="0" smtClean="0"/>
              <a:t>Larvas se alimentan por filtracion de algas y bacterias</a:t>
            </a:r>
          </a:p>
          <a:p>
            <a:r>
              <a:rPr lang="es-ES" b="1" dirty="0" smtClean="0"/>
              <a:t>Pupa</a:t>
            </a:r>
            <a:r>
              <a:rPr lang="es-ES" dirty="0" smtClean="0"/>
              <a:t>. L</a:t>
            </a:r>
            <a:r>
              <a:rPr lang="es-GT" dirty="0" smtClean="0"/>
              <a:t>a trasformacion a pupa ocurre durante el dia</a:t>
            </a:r>
          </a:p>
          <a:p>
            <a:r>
              <a:rPr lang="es-GT" dirty="0" smtClean="0"/>
              <a:t>Pupa se desarrolla en 24 hr-3 dias y es dependiente de la temperatura.</a:t>
            </a:r>
          </a:p>
          <a:p>
            <a:r>
              <a:rPr lang="es-GT" dirty="0" smtClean="0"/>
              <a:t>Los adultos emergen de noche (Figura)</a:t>
            </a:r>
          </a:p>
          <a:p>
            <a:r>
              <a:rPr lang="es-GT" dirty="0" smtClean="0"/>
              <a:t>Ambos sexos necesitan 24 hr para llegar a la madurez sexual-teminalia masculina (genitalia rota </a:t>
            </a:r>
            <a:r>
              <a:rPr lang="en-US" dirty="0"/>
              <a:t>180</a:t>
            </a:r>
            <a:r>
              <a:rPr lang="en-US" dirty="0" smtClean="0">
                <a:sym typeface="Symbol" pitchFamily="18" charset="2"/>
              </a:rPr>
              <a:t>)</a:t>
            </a:r>
            <a:endParaRPr lang="es-GT" dirty="0" smtClean="0"/>
          </a:p>
        </p:txBody>
      </p:sp>
      <p:sp>
        <p:nvSpPr>
          <p:cNvPr id="5" name="4 Marcador de número de diapositiva"/>
          <p:cNvSpPr>
            <a:spLocks noGrp="1"/>
          </p:cNvSpPr>
          <p:nvPr>
            <p:ph type="sldNum" sz="quarter" idx="12"/>
          </p:nvPr>
        </p:nvSpPr>
        <p:spPr/>
        <p:txBody>
          <a:bodyPr/>
          <a:lstStyle/>
          <a:p>
            <a:fld id="{5307EA8E-C0C1-4C7D-8522-8F8ED98D38B0}" type="slidenum">
              <a:rPr lang="es-GT" smtClean="0"/>
              <a:pPr/>
              <a:t>9</a:t>
            </a:fld>
            <a:endParaRPr lang="es-GT"/>
          </a:p>
        </p:txBody>
      </p:sp>
      <p:pic>
        <p:nvPicPr>
          <p:cNvPr id="7" name="Imagen 6"/>
          <p:cNvPicPr>
            <a:picLocks noChangeAspect="1"/>
          </p:cNvPicPr>
          <p:nvPr/>
        </p:nvPicPr>
        <p:blipFill>
          <a:blip r:embed="rId2"/>
          <a:stretch>
            <a:fillRect/>
          </a:stretch>
        </p:blipFill>
        <p:spPr>
          <a:xfrm>
            <a:off x="4499993" y="3789040"/>
            <a:ext cx="4032448" cy="2268252"/>
          </a:xfrm>
          <a:prstGeom prst="rect">
            <a:avLst/>
          </a:prstGeom>
        </p:spPr>
      </p:pic>
      <p:pic>
        <p:nvPicPr>
          <p:cNvPr id="9" name="Imagen 8"/>
          <p:cNvPicPr>
            <a:picLocks noChangeAspect="1"/>
          </p:cNvPicPr>
          <p:nvPr/>
        </p:nvPicPr>
        <p:blipFill>
          <a:blip r:embed="rId3"/>
          <a:stretch>
            <a:fillRect/>
          </a:stretch>
        </p:blipFill>
        <p:spPr>
          <a:xfrm>
            <a:off x="4499992" y="1724426"/>
            <a:ext cx="4032448" cy="206461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3267</TotalTime>
  <Words>4247</Words>
  <Application>Microsoft Macintosh PowerPoint</Application>
  <PresentationFormat>Presentación en pantalla (4:3)</PresentationFormat>
  <Paragraphs>320</Paragraphs>
  <Slides>41</Slides>
  <Notes>17</Notes>
  <HiddenSlides>0</HiddenSlides>
  <MMClips>0</MMClips>
  <ScaleCrop>false</ScaleCrop>
  <HeadingPairs>
    <vt:vector size="6" baseType="variant">
      <vt:variant>
        <vt:lpstr>Tema</vt:lpstr>
      </vt:variant>
      <vt:variant>
        <vt:i4>1</vt:i4>
      </vt:variant>
      <vt:variant>
        <vt:lpstr>Vínculos</vt:lpstr>
      </vt:variant>
      <vt:variant>
        <vt:i4>1</vt:i4>
      </vt:variant>
      <vt:variant>
        <vt:lpstr>Títulos de diapositiva</vt:lpstr>
      </vt:variant>
      <vt:variant>
        <vt:i4>41</vt:i4>
      </vt:variant>
    </vt:vector>
  </HeadingPairs>
  <TitlesOfParts>
    <vt:vector size="43" baseType="lpstr">
      <vt:lpstr>Office Theme</vt:lpstr>
      <vt:lpstr>\\localhost\users\norma\Desktop\Macintosh HD:Users:norma:Dropbox:CLAIM (1):Corte Transversal Entomológico Las Cruces, Nov-Dic 2013:Resultados colectas CLAIM v2.docx!OLE_LINK1</vt:lpstr>
      <vt:lpstr>Biología de vectores y dinámica de transmisión de la malaria </vt:lpstr>
      <vt:lpstr>Biología de Vectores</vt:lpstr>
      <vt:lpstr>Relevancia Epidemiológica</vt:lpstr>
      <vt:lpstr>Objetivos </vt:lpstr>
      <vt:lpstr>Transmisión de Malaria</vt:lpstr>
      <vt:lpstr>Ciclo de Vida de Anopheles</vt:lpstr>
      <vt:lpstr>Vectores Malaria en Mesoamerica</vt:lpstr>
      <vt:lpstr>Anopheles – Ciclo de vida</vt:lpstr>
      <vt:lpstr>Anopheles– ciclo de vida</vt:lpstr>
      <vt:lpstr>Preferencias de Hábitat en los anofelinos</vt:lpstr>
      <vt:lpstr>Selección de Criaderos</vt:lpstr>
      <vt:lpstr>Diversidad de habitat-tipo de vegetacion</vt:lpstr>
      <vt:lpstr>Cambios antropogenicos que pueden cambiar la epidemiologia de la enfermedad </vt:lpstr>
      <vt:lpstr>Reemplazo de especies y cambio en habitat larvario</vt:lpstr>
      <vt:lpstr>Transmision en la Epoca Seca</vt:lpstr>
      <vt:lpstr>Éxito como vectores</vt:lpstr>
      <vt:lpstr>Fisiología de los Receptores</vt:lpstr>
      <vt:lpstr>Comportamientos mediadas por receptores</vt:lpstr>
      <vt:lpstr>Comportamiento de Apareamiento</vt:lpstr>
      <vt:lpstr>Anopheles pharoensis Theobald swarming (Photo courtesy of J.D. Charlwood).  Howell and Knols Malaria Journal 2009 8(Suppl 2):S8   doi:10.1186/1475-2875-8-S2-S8  </vt:lpstr>
      <vt:lpstr>Busqueda de hospedero  e ingesta sanguinea</vt:lpstr>
      <vt:lpstr>Busqueda de Hospedero</vt:lpstr>
      <vt:lpstr>Fisiología del ciclo Gonotrófico</vt:lpstr>
      <vt:lpstr>Otros Factores afectan la búsqueda de hospedero</vt:lpstr>
      <vt:lpstr>Anopheles-busqueda de hospedero</vt:lpstr>
      <vt:lpstr>Determinantes ambientales de la transmision de malaria</vt:lpstr>
      <vt:lpstr>Factores queafectan la efectividad de un vector o capacidad  </vt:lpstr>
      <vt:lpstr>Receptividad al Parasito</vt:lpstr>
      <vt:lpstr>Competencia Vectorial</vt:lpstr>
      <vt:lpstr>Longevidad</vt:lpstr>
      <vt:lpstr>Plasticidad en comportamiento de picada</vt:lpstr>
      <vt:lpstr>Presentación de PowerPoint</vt:lpstr>
      <vt:lpstr>Presentación de PowerPoint</vt:lpstr>
      <vt:lpstr>Intra y Peri domicilio</vt:lpstr>
      <vt:lpstr>Capacidad Vectorial y dinámica de transmisión</vt:lpstr>
      <vt:lpstr>Capacidad Vectorial</vt:lpstr>
      <vt:lpstr>Formula de MacDonald </vt:lpstr>
      <vt:lpstr>¿Que tan sensible son C y R0 a varias intervenciones? </vt:lpstr>
      <vt:lpstr>Mosquitero no tratado o un aumento en zooprofilaxis</vt:lpstr>
      <vt:lpstr>Rociado Intradomiciliar</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Biología de vectores y dinámica de transmisión de la malaria</dc:title>
  <dc:creator>Padilla, Norma (CES-UVG)</dc:creator>
  <cp:lastModifiedBy>Norma Padilla</cp:lastModifiedBy>
  <cp:revision>237</cp:revision>
  <dcterms:created xsi:type="dcterms:W3CDTF">2014-02-12T17:21:24Z</dcterms:created>
  <dcterms:modified xsi:type="dcterms:W3CDTF">2014-02-18T14:39:46Z</dcterms:modified>
</cp:coreProperties>
</file>