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95" r:id="rId3"/>
    <p:sldId id="303" r:id="rId4"/>
    <p:sldId id="304" r:id="rId5"/>
    <p:sldId id="309" r:id="rId6"/>
    <p:sldId id="292" r:id="rId7"/>
    <p:sldId id="297" r:id="rId8"/>
    <p:sldId id="298" r:id="rId9"/>
    <p:sldId id="299" r:id="rId10"/>
    <p:sldId id="300" r:id="rId11"/>
    <p:sldId id="301" r:id="rId12"/>
    <p:sldId id="310" r:id="rId13"/>
    <p:sldId id="311" r:id="rId14"/>
    <p:sldId id="312" r:id="rId15"/>
  </p:sldIdLst>
  <p:sldSz cx="9144000" cy="6858000" type="screen4x3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Sin estilo ni cuadrícul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93296810-A885-4BE3-A3E7-6D5BEEA58F35}" styleName="Estilo medio 2 - Énfasis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DF18680-E054-41AD-8BC1-D1AEF772440D}" styleName="Estilo medio 2 - Énfasis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0A15C55-8517-42AA-B614-E9B94910E393}" styleName="Estilo medio 2 - Énfasis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F5AB1C69-6EDB-4FF4-983F-18BD219EF322}" styleName="Estilo medio 2 - Énfasis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1E4AEA4-8DFA-4A89-87EB-49C32662AFE0}" styleName="Estilo medio 2 - Énfasis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8FB837D-C827-4EFA-A057-4D05807E0F7C}" styleName="Estilo temático 1 - Énfasis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5758FB7-9AC5-4552-8A53-C91805E547FA}" styleName="Estilo temático 1 - Énfasis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5940675A-B579-460E-94D1-54222C63F5DA}" styleName="Sin estilo, cuadrícula de la tab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446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0" d="100"/>
        <a:sy n="7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6 Imagen" descr="Portada PP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3491880" y="2130425"/>
            <a:ext cx="4966320" cy="2522711"/>
          </a:xfrm>
        </p:spPr>
        <p:txBody>
          <a:bodyPr/>
          <a:lstStyle/>
          <a:p>
            <a:r>
              <a:rPr lang="es-ES" dirty="0"/>
              <a:t>Haga clic para modificar el estilo de título del patrón</a:t>
            </a:r>
            <a:endParaRPr lang="es-GT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2123728" y="6492875"/>
            <a:ext cx="4176464" cy="365125"/>
          </a:xfrm>
        </p:spPr>
        <p:txBody>
          <a:bodyPr/>
          <a:lstStyle>
            <a:lvl1pPr>
              <a:defRPr spc="600">
                <a:solidFill>
                  <a:schemeClr val="bg1"/>
                </a:solidFill>
              </a:defRPr>
            </a:lvl1pPr>
          </a:lstStyle>
          <a:p>
            <a:r>
              <a:rPr lang="es-GT" dirty="0"/>
              <a:t>www.mcr-comisca.org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GT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GT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9849C-6005-4BEB-8FAD-70103B62D4D3}" type="datetimeFigureOut">
              <a:rPr lang="es-GT" smtClean="0"/>
              <a:pPr/>
              <a:t>28/10/2019</a:t>
            </a:fld>
            <a:endParaRPr lang="es-GT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8EDFFB-031C-404D-988E-080649972E9A}" type="slidenum">
              <a:rPr lang="es-GT" smtClean="0"/>
              <a:pPr/>
              <a:t>‹Nº›</a:t>
            </a:fld>
            <a:endParaRPr lang="es-G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GT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GT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9849C-6005-4BEB-8FAD-70103B62D4D3}" type="datetimeFigureOut">
              <a:rPr lang="es-GT" smtClean="0"/>
              <a:pPr/>
              <a:t>28/10/2019</a:t>
            </a:fld>
            <a:endParaRPr lang="es-GT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8EDFFB-031C-404D-988E-080649972E9A}" type="slidenum">
              <a:rPr lang="es-GT" smtClean="0"/>
              <a:pPr/>
              <a:t>‹Nº›</a:t>
            </a:fld>
            <a:endParaRPr lang="es-G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GT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GT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9849C-6005-4BEB-8FAD-70103B62D4D3}" type="datetimeFigureOut">
              <a:rPr lang="es-GT" smtClean="0"/>
              <a:pPr/>
              <a:t>28/10/2019</a:t>
            </a:fld>
            <a:endParaRPr lang="es-GT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8EDFFB-031C-404D-988E-080649972E9A}" type="slidenum">
              <a:rPr lang="es-GT" smtClean="0"/>
              <a:pPr/>
              <a:t>‹Nº›</a:t>
            </a:fld>
            <a:endParaRPr lang="es-GT"/>
          </a:p>
        </p:txBody>
      </p:sp>
      <p:pic>
        <p:nvPicPr>
          <p:cNvPr id="7" name="6 Imagen" descr="Plantilla PP - copia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  <a:endParaRPr lang="es-GT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9849C-6005-4BEB-8FAD-70103B62D4D3}" type="datetimeFigureOut">
              <a:rPr lang="es-GT" smtClean="0"/>
              <a:pPr/>
              <a:t>28/10/2019</a:t>
            </a:fld>
            <a:endParaRPr lang="es-GT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8EDFFB-031C-404D-988E-080649972E9A}" type="slidenum">
              <a:rPr lang="es-GT" smtClean="0"/>
              <a:pPr/>
              <a:t>‹Nº›</a:t>
            </a:fld>
            <a:endParaRPr lang="es-G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Haga clic para modificar el estilo de título del patrón</a:t>
            </a:r>
            <a:endParaRPr lang="es-GT" dirty="0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GT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GT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9849C-6005-4BEB-8FAD-70103B62D4D3}" type="datetimeFigureOut">
              <a:rPr lang="es-GT" smtClean="0"/>
              <a:pPr/>
              <a:t>28/10/2019</a:t>
            </a:fld>
            <a:endParaRPr lang="es-GT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8EDFFB-031C-404D-988E-080649972E9A}" type="slidenum">
              <a:rPr lang="es-GT" smtClean="0"/>
              <a:pPr/>
              <a:t>‹Nº›</a:t>
            </a:fld>
            <a:endParaRPr lang="es-G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s-GT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GT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GT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9849C-6005-4BEB-8FAD-70103B62D4D3}" type="datetimeFigureOut">
              <a:rPr lang="es-GT" smtClean="0"/>
              <a:pPr/>
              <a:t>28/10/2019</a:t>
            </a:fld>
            <a:endParaRPr lang="es-GT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8EDFFB-031C-404D-988E-080649972E9A}" type="slidenum">
              <a:rPr lang="es-GT" smtClean="0"/>
              <a:pPr/>
              <a:t>‹Nº›</a:t>
            </a:fld>
            <a:endParaRPr lang="es-G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GT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9849C-6005-4BEB-8FAD-70103B62D4D3}" type="datetimeFigureOut">
              <a:rPr lang="es-GT" smtClean="0"/>
              <a:pPr/>
              <a:t>28/10/2019</a:t>
            </a:fld>
            <a:endParaRPr lang="es-GT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8EDFFB-031C-404D-988E-080649972E9A}" type="slidenum">
              <a:rPr lang="es-GT" smtClean="0"/>
              <a:pPr/>
              <a:t>‹Nº›</a:t>
            </a:fld>
            <a:endParaRPr lang="es-G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9849C-6005-4BEB-8FAD-70103B62D4D3}" type="datetimeFigureOut">
              <a:rPr lang="es-GT" smtClean="0"/>
              <a:pPr/>
              <a:t>28/10/2019</a:t>
            </a:fld>
            <a:endParaRPr lang="es-GT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8EDFFB-031C-404D-988E-080649972E9A}" type="slidenum">
              <a:rPr lang="es-GT" smtClean="0"/>
              <a:pPr/>
              <a:t>‹Nº›</a:t>
            </a:fld>
            <a:endParaRPr lang="es-G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GT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GT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9849C-6005-4BEB-8FAD-70103B62D4D3}" type="datetimeFigureOut">
              <a:rPr lang="es-GT" smtClean="0"/>
              <a:pPr/>
              <a:t>28/10/2019</a:t>
            </a:fld>
            <a:endParaRPr lang="es-GT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8EDFFB-031C-404D-988E-080649972E9A}" type="slidenum">
              <a:rPr lang="es-GT" smtClean="0"/>
              <a:pPr/>
              <a:t>‹Nº›</a:t>
            </a:fld>
            <a:endParaRPr lang="es-G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GT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GT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9849C-6005-4BEB-8FAD-70103B62D4D3}" type="datetimeFigureOut">
              <a:rPr lang="es-GT" smtClean="0"/>
              <a:pPr/>
              <a:t>28/10/2019</a:t>
            </a:fld>
            <a:endParaRPr lang="es-GT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8EDFFB-031C-404D-988E-080649972E9A}" type="slidenum">
              <a:rPr lang="es-GT" smtClean="0"/>
              <a:pPr/>
              <a:t>‹Nº›</a:t>
            </a:fld>
            <a:endParaRPr lang="es-G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GT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GT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09849C-6005-4BEB-8FAD-70103B62D4D3}" type="datetimeFigureOut">
              <a:rPr lang="es-GT" smtClean="0"/>
              <a:pPr/>
              <a:t>28/10/2019</a:t>
            </a:fld>
            <a:endParaRPr lang="es-GT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8EDFFB-031C-404D-988E-080649972E9A}" type="slidenum">
              <a:rPr lang="es-GT" smtClean="0"/>
              <a:pPr/>
              <a:t>‹Nº›</a:t>
            </a:fld>
            <a:endParaRPr lang="es-G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G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1 Título"/>
          <p:cNvSpPr txBox="1">
            <a:spLocks/>
          </p:cNvSpPr>
          <p:nvPr/>
        </p:nvSpPr>
        <p:spPr>
          <a:xfrm>
            <a:off x="3059832" y="2276872"/>
            <a:ext cx="6120680" cy="25922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MX" sz="3600" b="1" dirty="0">
                <a:solidFill>
                  <a:schemeClr val="tx2"/>
                </a:solidFill>
                <a:latin typeface="Arial Nova" panose="020B0504020202020204" pitchFamily="34" charset="0"/>
              </a:rPr>
              <a:t>PLAN ESTRATÉGICO REGIONAL DE MALARIA 2015-2020</a:t>
            </a:r>
          </a:p>
          <a:p>
            <a:br>
              <a:rPr lang="es-MX" sz="2400" dirty="0">
                <a:latin typeface="Arial Nova" panose="020B0504020202020204" pitchFamily="34" charset="0"/>
              </a:rPr>
            </a:br>
            <a:endParaRPr lang="es-MX" sz="2400" dirty="0">
              <a:latin typeface="Arial Nova" panose="020B0504020202020204" pitchFamily="34" charset="0"/>
            </a:endParaRPr>
          </a:p>
          <a:p>
            <a:r>
              <a:rPr lang="es-MX" sz="1800" b="1" dirty="0">
                <a:solidFill>
                  <a:schemeClr val="tx2"/>
                </a:solidFill>
                <a:latin typeface="Arial Nova" panose="020B0504020202020204" pitchFamily="34" charset="0"/>
              </a:rPr>
              <a:t>ROSIBEL CRUZ</a:t>
            </a:r>
          </a:p>
          <a:p>
            <a:r>
              <a:rPr lang="es-MX" sz="1800" b="1" dirty="0">
                <a:solidFill>
                  <a:schemeClr val="tx2"/>
                </a:solidFill>
                <a:latin typeface="Arial Nova" panose="020B0504020202020204" pitchFamily="34" charset="0"/>
              </a:rPr>
              <a:t>REUNIÓN PLENARIA DEL MCR</a:t>
            </a:r>
          </a:p>
          <a:p>
            <a:r>
              <a:rPr lang="es-MX" sz="1800" b="1" dirty="0">
                <a:solidFill>
                  <a:schemeClr val="tx2"/>
                </a:solidFill>
                <a:latin typeface="Arial Nova" panose="020B0504020202020204" pitchFamily="34" charset="0"/>
              </a:rPr>
              <a:t>29 DE OCTUBRE 2019</a:t>
            </a:r>
            <a:endParaRPr lang="es-MX" sz="1400" b="1" dirty="0">
              <a:solidFill>
                <a:schemeClr val="tx2"/>
              </a:solidFill>
              <a:latin typeface="Arial Nova" panose="020B0504020202020204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99884187"/>
              </p:ext>
            </p:extLst>
          </p:nvPr>
        </p:nvGraphicFramePr>
        <p:xfrm>
          <a:off x="498376" y="476672"/>
          <a:ext cx="8147248" cy="573024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8147248">
                  <a:extLst>
                    <a:ext uri="{9D8B030D-6E8A-4147-A177-3AD203B41FA5}">
                      <a16:colId xmlns:a16="http://schemas.microsoft.com/office/drawing/2014/main" val="131432933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2800" u="none" strike="noStrike" kern="1200" baseline="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Área Estratégica 5. MOVILIZACIÓN DE RECURSOS	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624085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es-ES" sz="28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Generar la evidencia para hacer la abogacía con Se-COMISCA para aumentar recursos en la región para malaria.</a:t>
                      </a:r>
                    </a:p>
                    <a:p>
                      <a:pPr marL="457200" indent="-457200">
                        <a:buFont typeface="+mj-lt"/>
                        <a:buAutoNum type="arabicPeriod"/>
                      </a:pPr>
                      <a:endParaRPr lang="es-ES" sz="28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es-ES" sz="28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Segunda fase de la EMMIE, coordinación con los MCP para asegurar recursos nacionales para malaria </a:t>
                      </a:r>
                    </a:p>
                    <a:p>
                      <a:pPr marL="457200" indent="-457200">
                        <a:buFont typeface="+mj-lt"/>
                        <a:buAutoNum type="arabicPeriod"/>
                      </a:pPr>
                      <a:endParaRPr lang="es-ES" sz="28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es-ES" sz="28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Establecer un mecanismo de gestión de recursos con los aporte de sociedad civil y del sector privado 2015-2020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8648766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3760838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87067125"/>
              </p:ext>
            </p:extLst>
          </p:nvPr>
        </p:nvGraphicFramePr>
        <p:xfrm>
          <a:off x="498376" y="137160"/>
          <a:ext cx="8147248" cy="6096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147248">
                  <a:extLst>
                    <a:ext uri="{9D8B030D-6E8A-4147-A177-3AD203B41FA5}">
                      <a16:colId xmlns:a16="http://schemas.microsoft.com/office/drawing/2014/main" val="131432933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2800" u="none" strike="noStrike" kern="1200" baseline="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Área  Estratégica 6. GESTIÓN DE SERVICIO</a:t>
                      </a:r>
                      <a:endParaRPr lang="es-SV" sz="3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624085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es-ES" sz="24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Monitoreo a los servicios de atención y a las acciones nacionales de eliminación de malaria a nivel regional</a:t>
                      </a: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es-ES" sz="24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Fortalecimiento de la Liga Regional de la Sociedad Civil EMMIE</a:t>
                      </a: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es-ES" sz="24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Consolidación de los mecanismos de manejo integrado de vectores en los países.</a:t>
                      </a: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es-ES" sz="24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Mapear los actores de sociedad civil para su integración a las acciones de la EMMIE</a:t>
                      </a: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es-ES" sz="24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Desarrollar un plan regional de comunicación de materiales educativos innovadores que pueden ser adaptados al contexto local</a:t>
                      </a: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es-ES" sz="24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Revisión de estrategias de eliminación adecuadas al contexto de Centroamérica y la Isla La Española</a:t>
                      </a: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es-ES" sz="24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Socialización de Investigaciones operativas que sean de utilidad para avanzar en la eliminación de la malaria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8648766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4086237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A2E3E6A-E894-4AD3-9570-4387932C35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 fontScale="90000"/>
          </a:bodyPr>
          <a:lstStyle/>
          <a:p>
            <a:r>
              <a:rPr lang="es-SV" dirty="0"/>
              <a:t>EVALUACIÓN DE MEDIO TÉRMINO</a:t>
            </a:r>
          </a:p>
        </p:txBody>
      </p:sp>
      <p:graphicFrame>
        <p:nvGraphicFramePr>
          <p:cNvPr id="4" name="Tabla 3">
            <a:extLst>
              <a:ext uri="{FF2B5EF4-FFF2-40B4-BE49-F238E27FC236}">
                <a16:creationId xmlns:a16="http://schemas.microsoft.com/office/drawing/2014/main" id="{3EB0CDF6-DEA7-4B70-B5D3-689BC8C754C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96457097"/>
              </p:ext>
            </p:extLst>
          </p:nvPr>
        </p:nvGraphicFramePr>
        <p:xfrm>
          <a:off x="287523" y="1196752"/>
          <a:ext cx="8568953" cy="5267346"/>
        </p:xfrm>
        <a:graphic>
          <a:graphicData uri="http://schemas.openxmlformats.org/drawingml/2006/table">
            <a:tbl>
              <a:tblPr/>
              <a:tblGrid>
                <a:gridCol w="914972">
                  <a:extLst>
                    <a:ext uri="{9D8B030D-6E8A-4147-A177-3AD203B41FA5}">
                      <a16:colId xmlns:a16="http://schemas.microsoft.com/office/drawing/2014/main" val="2190315461"/>
                    </a:ext>
                  </a:extLst>
                </a:gridCol>
                <a:gridCol w="1874432">
                  <a:extLst>
                    <a:ext uri="{9D8B030D-6E8A-4147-A177-3AD203B41FA5}">
                      <a16:colId xmlns:a16="http://schemas.microsoft.com/office/drawing/2014/main" val="694020892"/>
                    </a:ext>
                  </a:extLst>
                </a:gridCol>
                <a:gridCol w="1673052">
                  <a:extLst>
                    <a:ext uri="{9D8B030D-6E8A-4147-A177-3AD203B41FA5}">
                      <a16:colId xmlns:a16="http://schemas.microsoft.com/office/drawing/2014/main" val="3223871785"/>
                    </a:ext>
                  </a:extLst>
                </a:gridCol>
                <a:gridCol w="386606">
                  <a:extLst>
                    <a:ext uri="{9D8B030D-6E8A-4147-A177-3AD203B41FA5}">
                      <a16:colId xmlns:a16="http://schemas.microsoft.com/office/drawing/2014/main" val="4290787855"/>
                    </a:ext>
                  </a:extLst>
                </a:gridCol>
                <a:gridCol w="660057">
                  <a:extLst>
                    <a:ext uri="{9D8B030D-6E8A-4147-A177-3AD203B41FA5}">
                      <a16:colId xmlns:a16="http://schemas.microsoft.com/office/drawing/2014/main" val="2779797518"/>
                    </a:ext>
                  </a:extLst>
                </a:gridCol>
                <a:gridCol w="330028">
                  <a:extLst>
                    <a:ext uri="{9D8B030D-6E8A-4147-A177-3AD203B41FA5}">
                      <a16:colId xmlns:a16="http://schemas.microsoft.com/office/drawing/2014/main" val="1301979799"/>
                    </a:ext>
                  </a:extLst>
                </a:gridCol>
                <a:gridCol w="424322">
                  <a:extLst>
                    <a:ext uri="{9D8B030D-6E8A-4147-A177-3AD203B41FA5}">
                      <a16:colId xmlns:a16="http://schemas.microsoft.com/office/drawing/2014/main" val="2698335225"/>
                    </a:ext>
                  </a:extLst>
                </a:gridCol>
                <a:gridCol w="361267">
                  <a:extLst>
                    <a:ext uri="{9D8B030D-6E8A-4147-A177-3AD203B41FA5}">
                      <a16:colId xmlns:a16="http://schemas.microsoft.com/office/drawing/2014/main" val="2852377129"/>
                    </a:ext>
                  </a:extLst>
                </a:gridCol>
                <a:gridCol w="360040">
                  <a:extLst>
                    <a:ext uri="{9D8B030D-6E8A-4147-A177-3AD203B41FA5}">
                      <a16:colId xmlns:a16="http://schemas.microsoft.com/office/drawing/2014/main" val="923828279"/>
                    </a:ext>
                  </a:extLst>
                </a:gridCol>
                <a:gridCol w="432048">
                  <a:extLst>
                    <a:ext uri="{9D8B030D-6E8A-4147-A177-3AD203B41FA5}">
                      <a16:colId xmlns:a16="http://schemas.microsoft.com/office/drawing/2014/main" val="2268412772"/>
                    </a:ext>
                  </a:extLst>
                </a:gridCol>
                <a:gridCol w="360040">
                  <a:extLst>
                    <a:ext uri="{9D8B030D-6E8A-4147-A177-3AD203B41FA5}">
                      <a16:colId xmlns:a16="http://schemas.microsoft.com/office/drawing/2014/main" val="1821532330"/>
                    </a:ext>
                  </a:extLst>
                </a:gridCol>
                <a:gridCol w="360040">
                  <a:extLst>
                    <a:ext uri="{9D8B030D-6E8A-4147-A177-3AD203B41FA5}">
                      <a16:colId xmlns:a16="http://schemas.microsoft.com/office/drawing/2014/main" val="4248151431"/>
                    </a:ext>
                  </a:extLst>
                </a:gridCol>
                <a:gridCol w="432049">
                  <a:extLst>
                    <a:ext uri="{9D8B030D-6E8A-4147-A177-3AD203B41FA5}">
                      <a16:colId xmlns:a16="http://schemas.microsoft.com/office/drawing/2014/main" val="1925114658"/>
                    </a:ext>
                  </a:extLst>
                </a:gridCol>
              </a:tblGrid>
              <a:tr h="512466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00" b="1" i="0" u="none" strike="noStrike">
                          <a:solidFill>
                            <a:srgbClr val="FFFFFF"/>
                          </a:solidFill>
                          <a:effectLst/>
                          <a:latin typeface="Arial Nova" panose="020B0504020202020204" pitchFamily="34" charset="0"/>
                        </a:rPr>
                        <a:t>AREA  ESTRATEGICA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4E7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00" b="1" i="0" u="none" strike="noStrike">
                          <a:solidFill>
                            <a:srgbClr val="FFFFFF"/>
                          </a:solidFill>
                          <a:effectLst/>
                          <a:latin typeface="Arial Nova" panose="020B0504020202020204" pitchFamily="34" charset="0"/>
                        </a:rPr>
                        <a:t>RESULTADO ESPERADO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4E7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00" b="1" i="0" u="none" strike="noStrike">
                          <a:solidFill>
                            <a:srgbClr val="FFFFFF"/>
                          </a:solidFill>
                          <a:effectLst/>
                          <a:latin typeface="Arial Nova" panose="020B0504020202020204" pitchFamily="34" charset="0"/>
                        </a:rPr>
                        <a:t>INDICADOR TRAZADOR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4E7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00" b="1" i="0" u="none" strike="noStrike">
                          <a:solidFill>
                            <a:srgbClr val="FFFFFF"/>
                          </a:solidFill>
                          <a:effectLst/>
                          <a:latin typeface="Arial Nova" panose="020B0504020202020204" pitchFamily="34" charset="0"/>
                        </a:rPr>
                        <a:t>META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4E7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 Nova" panose="020B0504020202020204" pitchFamily="34" charset="0"/>
                        </a:rPr>
                        <a:t>RESULT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4E7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00" b="1" i="0" u="none" strike="noStrike">
                          <a:solidFill>
                            <a:srgbClr val="FFFFFF"/>
                          </a:solidFill>
                          <a:effectLst/>
                          <a:latin typeface="Arial Nova" panose="020B0504020202020204" pitchFamily="34" charset="0"/>
                        </a:rPr>
                        <a:t>BLZ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4E7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00" b="1" i="0" u="none" strike="noStrike">
                          <a:solidFill>
                            <a:srgbClr val="FFFFFF"/>
                          </a:solidFill>
                          <a:effectLst/>
                          <a:latin typeface="Arial Nova" panose="020B0504020202020204" pitchFamily="34" charset="0"/>
                        </a:rPr>
                        <a:t>GUT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4E7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00" b="1" i="0" u="none" strike="noStrike">
                          <a:solidFill>
                            <a:srgbClr val="FFFFFF"/>
                          </a:solidFill>
                          <a:effectLst/>
                          <a:latin typeface="Arial Nova" panose="020B0504020202020204" pitchFamily="34" charset="0"/>
                        </a:rPr>
                        <a:t>ELS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4E7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00" b="1" i="0" u="none" strike="noStrike">
                          <a:solidFill>
                            <a:srgbClr val="FFFFFF"/>
                          </a:solidFill>
                          <a:effectLst/>
                          <a:latin typeface="Arial Nova" panose="020B0504020202020204" pitchFamily="34" charset="0"/>
                        </a:rPr>
                        <a:t>HON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4E7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00" b="1" i="0" u="none" strike="noStrike">
                          <a:solidFill>
                            <a:srgbClr val="FFFFFF"/>
                          </a:solidFill>
                          <a:effectLst/>
                          <a:latin typeface="Arial Nova" panose="020B0504020202020204" pitchFamily="34" charset="0"/>
                        </a:rPr>
                        <a:t>NIC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4E7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00" b="1" i="0" u="none" strike="noStrike">
                          <a:solidFill>
                            <a:srgbClr val="FFFFFF"/>
                          </a:solidFill>
                          <a:effectLst/>
                          <a:latin typeface="Arial Nova" panose="020B0504020202020204" pitchFamily="34" charset="0"/>
                        </a:rPr>
                        <a:t>CR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4E7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00" b="1" i="0" u="none" strike="noStrike">
                          <a:solidFill>
                            <a:srgbClr val="FFFFFF"/>
                          </a:solidFill>
                          <a:effectLst/>
                          <a:latin typeface="Arial Nova" panose="020B0504020202020204" pitchFamily="34" charset="0"/>
                        </a:rPr>
                        <a:t>PAN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4E7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00" b="1" i="0" u="none" strike="noStrike">
                          <a:solidFill>
                            <a:srgbClr val="FFFFFF"/>
                          </a:solidFill>
                          <a:effectLst/>
                          <a:latin typeface="Arial Nova" panose="020B0504020202020204" pitchFamily="34" charset="0"/>
                        </a:rPr>
                        <a:t>DOM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4E7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87265718"/>
                  </a:ext>
                </a:extLst>
              </a:tr>
              <a:tr h="957106">
                <a:tc>
                  <a:txBody>
                    <a:bodyPr/>
                    <a:lstStyle/>
                    <a:p>
                      <a:pPr algn="l" fontAlgn="ctr"/>
                      <a:r>
                        <a:rPr lang="es-SV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ova" panose="020B0504020202020204" pitchFamily="34" charset="0"/>
                        </a:rPr>
                        <a:t>1. Recurso Humano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MX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ova" panose="020B0504020202020204" pitchFamily="34" charset="0"/>
                        </a:rPr>
                        <a:t>Recurso humano suficiente en cantidad y calidad en puestos claves que permitan la estabilidad laboral y asegure la sostenibilidad de la respuesta a largo plazo para la eliminación y prevención de la reintroducción.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MX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ova" panose="020B0504020202020204" pitchFamily="34" charset="0"/>
                        </a:rPr>
                        <a:t>Numero de </a:t>
                      </a:r>
                      <a:r>
                        <a:rPr lang="es-MX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 Nova" panose="020B0504020202020204" pitchFamily="34" charset="0"/>
                        </a:rPr>
                        <a:t>paises</a:t>
                      </a:r>
                      <a:r>
                        <a:rPr lang="es-MX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ova" panose="020B0504020202020204" pitchFamily="34" charset="0"/>
                        </a:rPr>
                        <a:t> que cuentan con recurso humano en cantidad y calidad para responder a la eliminación de malaria 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ova" panose="020B0504020202020204" pitchFamily="34" charset="0"/>
                        </a:rPr>
                        <a:t>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ova" panose="020B050402020202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Arial Nova" panose="020B0504020202020204" pitchFamily="34" charset="0"/>
                        </a:rPr>
                        <a:t>NO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Arial Nova" panose="020B0504020202020204" pitchFamily="34" charset="0"/>
                        </a:rPr>
                        <a:t>NO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Arial Nova" panose="020B0504020202020204" pitchFamily="34" charset="0"/>
                        </a:rPr>
                        <a:t>ND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ova" panose="020B0504020202020204" pitchFamily="34" charset="0"/>
                        </a:rPr>
                        <a:t>ND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Arial Nova" panose="020B0504020202020204" pitchFamily="34" charset="0"/>
                        </a:rPr>
                        <a:t>NO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Arial Nova" panose="020B0504020202020204" pitchFamily="34" charset="0"/>
                        </a:rPr>
                        <a:t>SI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Arial Nova" panose="020B0504020202020204" pitchFamily="34" charset="0"/>
                        </a:rPr>
                        <a:t>NO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Arial Nova" panose="020B0504020202020204" pitchFamily="34" charset="0"/>
                        </a:rPr>
                        <a:t>NO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48035502"/>
                  </a:ext>
                </a:extLst>
              </a:tr>
              <a:tr h="700873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Arial Nova" panose="020B0504020202020204" pitchFamily="34" charset="0"/>
                        </a:rPr>
                        <a:t>2. Gobernanza y liderazgo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Arial Nova" panose="020B0504020202020204" pitchFamily="34" charset="0"/>
                        </a:rPr>
                        <a:t>Intercambio oportuno de información y experiencias para facilitar y unir esfuerzos para la eliminación de la malaria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Arial Nova" panose="020B0504020202020204" pitchFamily="34" charset="0"/>
                        </a:rPr>
                        <a:t>% de reuniones de COMISCA y otras instancias regionales y subregionales en donde se incluye el tema de malaria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Arial Nova" panose="020B0504020202020204" pitchFamily="34" charset="0"/>
                        </a:rPr>
                        <a:t>85%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Arial Nova" panose="020B0504020202020204" pitchFamily="34" charset="0"/>
                        </a:rPr>
                        <a:t>100%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ova" panose="020B05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EAAA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ova" panose="020B05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EAAA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ova" panose="020B05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EAAA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ova" panose="020B05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EAAA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ova" panose="020B05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EAAA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Arial Nova" panose="020B05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EAAA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Arial Nova" panose="020B05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EAAA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Arial Nova" panose="020B05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EAAA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7916890"/>
                  </a:ext>
                </a:extLst>
              </a:tr>
              <a:tr h="602901">
                <a:tc v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Arial Nova" panose="020B0504020202020204" pitchFamily="34" charset="0"/>
                        </a:rPr>
                        <a:t>3. Coordinación eficiente y efectiva entre países especialmente en focos de infección transfronterizo.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Arial Nova" panose="020B0504020202020204" pitchFamily="34" charset="0"/>
                        </a:rPr>
                        <a:t>Numero de países que han suscrito al menos un acuerdo marco que facilite la cooperación entre los países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Arial Nova" panose="020B0504020202020204" pitchFamily="34" charset="0"/>
                        </a:rPr>
                        <a:t>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Arial Nova" panose="020B0504020202020204" pitchFamily="34" charset="0"/>
                        </a:rPr>
                        <a:t>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Arial Nova" panose="020B050402020202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Arial Nova" panose="020B050402020202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Arial Nova" panose="020B0504020202020204" pitchFamily="34" charset="0"/>
                        </a:rPr>
                        <a:t>ND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Arial Nova" panose="020B0504020202020204" pitchFamily="34" charset="0"/>
                        </a:rPr>
                        <a:t>ND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ova" panose="020B050402020202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ova" panose="020B050402020202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ova" panose="020B050402020202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Arial Nova" panose="020B050402020202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7468023"/>
                  </a:ext>
                </a:extLst>
              </a:tr>
              <a:tr h="512466">
                <a:tc v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Arial Nova" panose="020B0504020202020204" pitchFamily="34" charset="0"/>
                        </a:rPr>
                        <a:t>Cumplimiento de las metas establecidas al 2020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Arial Nova" panose="020B0504020202020204" pitchFamily="34" charset="0"/>
                        </a:rPr>
                        <a:t>Numero de paises que han mantenido una tendencia de descenso de casos de malaria desde el 2015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Arial Nova" panose="020B0504020202020204" pitchFamily="34" charset="0"/>
                        </a:rPr>
                        <a:t>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Arial Nova" panose="020B0504020202020204" pitchFamily="34" charset="0"/>
                        </a:rPr>
                        <a:t>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Arial Nova" panose="020B050402020202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Arial Nova" panose="020B050402020202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Arial Nova" panose="020B050402020202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Arial Nova" panose="020B050402020202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Arial Nova" panose="020B050402020202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Arial Nova" panose="020B050402020202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ova" panose="020B050402020202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ova" panose="020B050402020202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705124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925523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a 4">
            <a:extLst>
              <a:ext uri="{FF2B5EF4-FFF2-40B4-BE49-F238E27FC236}">
                <a16:creationId xmlns:a16="http://schemas.microsoft.com/office/drawing/2014/main" id="{B1405371-BCE0-4DC1-B2AD-E1EA132FC8C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14312727"/>
              </p:ext>
            </p:extLst>
          </p:nvPr>
        </p:nvGraphicFramePr>
        <p:xfrm>
          <a:off x="395536" y="764704"/>
          <a:ext cx="8640959" cy="5267346"/>
        </p:xfrm>
        <a:graphic>
          <a:graphicData uri="http://schemas.openxmlformats.org/drawingml/2006/table">
            <a:tbl>
              <a:tblPr/>
              <a:tblGrid>
                <a:gridCol w="1080120">
                  <a:extLst>
                    <a:ext uri="{9D8B030D-6E8A-4147-A177-3AD203B41FA5}">
                      <a16:colId xmlns:a16="http://schemas.microsoft.com/office/drawing/2014/main" val="1252322626"/>
                    </a:ext>
                  </a:extLst>
                </a:gridCol>
                <a:gridCol w="1728192">
                  <a:extLst>
                    <a:ext uri="{9D8B030D-6E8A-4147-A177-3AD203B41FA5}">
                      <a16:colId xmlns:a16="http://schemas.microsoft.com/office/drawing/2014/main" val="3456455619"/>
                    </a:ext>
                  </a:extLst>
                </a:gridCol>
                <a:gridCol w="1691644">
                  <a:extLst>
                    <a:ext uri="{9D8B030D-6E8A-4147-A177-3AD203B41FA5}">
                      <a16:colId xmlns:a16="http://schemas.microsoft.com/office/drawing/2014/main" val="2214825909"/>
                    </a:ext>
                  </a:extLst>
                </a:gridCol>
                <a:gridCol w="468596">
                  <a:extLst>
                    <a:ext uri="{9D8B030D-6E8A-4147-A177-3AD203B41FA5}">
                      <a16:colId xmlns:a16="http://schemas.microsoft.com/office/drawing/2014/main" val="2507679932"/>
                    </a:ext>
                  </a:extLst>
                </a:gridCol>
                <a:gridCol w="720080">
                  <a:extLst>
                    <a:ext uri="{9D8B030D-6E8A-4147-A177-3AD203B41FA5}">
                      <a16:colId xmlns:a16="http://schemas.microsoft.com/office/drawing/2014/main" val="2093622287"/>
                    </a:ext>
                  </a:extLst>
                </a:gridCol>
                <a:gridCol w="360040">
                  <a:extLst>
                    <a:ext uri="{9D8B030D-6E8A-4147-A177-3AD203B41FA5}">
                      <a16:colId xmlns:a16="http://schemas.microsoft.com/office/drawing/2014/main" val="572450227"/>
                    </a:ext>
                  </a:extLst>
                </a:gridCol>
                <a:gridCol w="360040">
                  <a:extLst>
                    <a:ext uri="{9D8B030D-6E8A-4147-A177-3AD203B41FA5}">
                      <a16:colId xmlns:a16="http://schemas.microsoft.com/office/drawing/2014/main" val="3629826811"/>
                    </a:ext>
                  </a:extLst>
                </a:gridCol>
                <a:gridCol w="360040">
                  <a:extLst>
                    <a:ext uri="{9D8B030D-6E8A-4147-A177-3AD203B41FA5}">
                      <a16:colId xmlns:a16="http://schemas.microsoft.com/office/drawing/2014/main" val="3141062295"/>
                    </a:ext>
                  </a:extLst>
                </a:gridCol>
                <a:gridCol w="360040">
                  <a:extLst>
                    <a:ext uri="{9D8B030D-6E8A-4147-A177-3AD203B41FA5}">
                      <a16:colId xmlns:a16="http://schemas.microsoft.com/office/drawing/2014/main" val="1256027878"/>
                    </a:ext>
                  </a:extLst>
                </a:gridCol>
                <a:gridCol w="360040">
                  <a:extLst>
                    <a:ext uri="{9D8B030D-6E8A-4147-A177-3AD203B41FA5}">
                      <a16:colId xmlns:a16="http://schemas.microsoft.com/office/drawing/2014/main" val="1552257303"/>
                    </a:ext>
                  </a:extLst>
                </a:gridCol>
                <a:gridCol w="360040">
                  <a:extLst>
                    <a:ext uri="{9D8B030D-6E8A-4147-A177-3AD203B41FA5}">
                      <a16:colId xmlns:a16="http://schemas.microsoft.com/office/drawing/2014/main" val="925227902"/>
                    </a:ext>
                  </a:extLst>
                </a:gridCol>
                <a:gridCol w="360040">
                  <a:extLst>
                    <a:ext uri="{9D8B030D-6E8A-4147-A177-3AD203B41FA5}">
                      <a16:colId xmlns:a16="http://schemas.microsoft.com/office/drawing/2014/main" val="3560050011"/>
                    </a:ext>
                  </a:extLst>
                </a:gridCol>
                <a:gridCol w="432047">
                  <a:extLst>
                    <a:ext uri="{9D8B030D-6E8A-4147-A177-3AD203B41FA5}">
                      <a16:colId xmlns:a16="http://schemas.microsoft.com/office/drawing/2014/main" val="4013884237"/>
                    </a:ext>
                  </a:extLst>
                </a:gridCol>
              </a:tblGrid>
              <a:tr h="512466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800" b="1" i="0" u="none" strike="noStrike">
                          <a:solidFill>
                            <a:srgbClr val="FFFFFF"/>
                          </a:solidFill>
                          <a:effectLst/>
                          <a:latin typeface="Arial Nova" panose="020B0504020202020204" pitchFamily="34" charset="0"/>
                        </a:rPr>
                        <a:t>AREA  ESTRATEGICA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4E7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800" b="1" i="0" u="none" strike="noStrike">
                          <a:solidFill>
                            <a:srgbClr val="FFFFFF"/>
                          </a:solidFill>
                          <a:effectLst/>
                          <a:latin typeface="Arial Nova" panose="020B0504020202020204" pitchFamily="34" charset="0"/>
                        </a:rPr>
                        <a:t>RESULTADO ESPERADO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4E7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800" b="1" i="0" u="none" strike="noStrike">
                          <a:solidFill>
                            <a:srgbClr val="FFFFFF"/>
                          </a:solidFill>
                          <a:effectLst/>
                          <a:latin typeface="Arial Nova" panose="020B0504020202020204" pitchFamily="34" charset="0"/>
                        </a:rPr>
                        <a:t>INDICADOR TRAZADOR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4E7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800" b="1" i="0" u="none" strike="noStrike">
                          <a:solidFill>
                            <a:srgbClr val="FFFFFF"/>
                          </a:solidFill>
                          <a:effectLst/>
                          <a:latin typeface="Arial Nova" panose="020B0504020202020204" pitchFamily="34" charset="0"/>
                        </a:rPr>
                        <a:t>META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4E7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800" b="1" i="0" u="none" strike="noStrike">
                          <a:solidFill>
                            <a:srgbClr val="FFFFFF"/>
                          </a:solidFill>
                          <a:effectLst/>
                          <a:latin typeface="Arial Nova" panose="020B0504020202020204" pitchFamily="34" charset="0"/>
                        </a:rPr>
                        <a:t>RESULTADO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4E7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800" b="1" i="0" u="none" strike="noStrike">
                          <a:solidFill>
                            <a:srgbClr val="FFFFFF"/>
                          </a:solidFill>
                          <a:effectLst/>
                          <a:latin typeface="Arial Nova" panose="020B0504020202020204" pitchFamily="34" charset="0"/>
                        </a:rPr>
                        <a:t>BLZ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4E7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800" b="1" i="0" u="none" strike="noStrike">
                          <a:solidFill>
                            <a:srgbClr val="FFFFFF"/>
                          </a:solidFill>
                          <a:effectLst/>
                          <a:latin typeface="Arial Nova" panose="020B0504020202020204" pitchFamily="34" charset="0"/>
                        </a:rPr>
                        <a:t>GUT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4E7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800" b="1" i="0" u="none" strike="noStrike">
                          <a:solidFill>
                            <a:srgbClr val="FFFFFF"/>
                          </a:solidFill>
                          <a:effectLst/>
                          <a:latin typeface="Arial Nova" panose="020B0504020202020204" pitchFamily="34" charset="0"/>
                        </a:rPr>
                        <a:t>ELS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4E7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800" b="1" i="0" u="none" strike="noStrike">
                          <a:solidFill>
                            <a:srgbClr val="FFFFFF"/>
                          </a:solidFill>
                          <a:effectLst/>
                          <a:latin typeface="Arial Nova" panose="020B0504020202020204" pitchFamily="34" charset="0"/>
                        </a:rPr>
                        <a:t>HON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4E7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800" b="1" i="0" u="none" strike="noStrike">
                          <a:solidFill>
                            <a:srgbClr val="FFFFFF"/>
                          </a:solidFill>
                          <a:effectLst/>
                          <a:latin typeface="Arial Nova" panose="020B0504020202020204" pitchFamily="34" charset="0"/>
                        </a:rPr>
                        <a:t>NIC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4E7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8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 Nova" panose="020B0504020202020204" pitchFamily="34" charset="0"/>
                        </a:rPr>
                        <a:t>CR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4E7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800" b="1" i="0" u="none" strike="noStrike">
                          <a:solidFill>
                            <a:srgbClr val="FFFFFF"/>
                          </a:solidFill>
                          <a:effectLst/>
                          <a:latin typeface="Arial Nova" panose="020B0504020202020204" pitchFamily="34" charset="0"/>
                        </a:rPr>
                        <a:t>PAN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4E7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800" b="1" i="0" u="none" strike="noStrike">
                          <a:solidFill>
                            <a:srgbClr val="FFFFFF"/>
                          </a:solidFill>
                          <a:effectLst/>
                          <a:latin typeface="Arial Nova" panose="020B0504020202020204" pitchFamily="34" charset="0"/>
                        </a:rPr>
                        <a:t>DOM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4E7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63569725"/>
                  </a:ext>
                </a:extLst>
              </a:tr>
              <a:tr h="768699">
                <a:tc>
                  <a:txBody>
                    <a:bodyPr/>
                    <a:lstStyle/>
                    <a:p>
                      <a:pPr algn="l" fontAlgn="ctr"/>
                      <a:r>
                        <a:rPr lang="es-SV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ova" panose="020B0504020202020204" pitchFamily="34" charset="0"/>
                        </a:rPr>
                        <a:t>3. Sistema de suministros he insumos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MX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ova" panose="020B0504020202020204" pitchFamily="34" charset="0"/>
                        </a:rPr>
                        <a:t>Garantía que los países de la región tengan acceso oportuno a insumos de calidad a costos favorables y los recursos necesarios para el diagnóstico y tratamiento de la malaria.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MX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ova" panose="020B0504020202020204" pitchFamily="34" charset="0"/>
                        </a:rPr>
                        <a:t>No. de países sin reportar desabastecimiento en uno o mas medicamentos de primera línea e insumos para diagnostico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ova" panose="020B0504020202020204" pitchFamily="34" charset="0"/>
                        </a:rPr>
                        <a:t>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ova" panose="020B0504020202020204" pitchFamily="34" charset="0"/>
                        </a:rPr>
                        <a:t>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ova" panose="020B050402020202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ova" panose="020B050402020202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Arial Nova" panose="020B0504020202020204" pitchFamily="34" charset="0"/>
                        </a:rPr>
                        <a:t>ND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Arial Nova" panose="020B0504020202020204" pitchFamily="34" charset="0"/>
                        </a:rPr>
                        <a:t>ND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Arial Nova" panose="020B050402020202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Arial Nova" panose="020B050402020202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Arial Nova" panose="020B050402020202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Arial Nova" panose="020B050402020202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20494052"/>
                  </a:ext>
                </a:extLst>
              </a:tr>
              <a:tr h="467248">
                <a:tc>
                  <a:txBody>
                    <a:bodyPr/>
                    <a:lstStyle/>
                    <a:p>
                      <a:pPr algn="l" fontAlgn="ctr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Arial Nova" panose="020B0504020202020204" pitchFamily="34" charset="0"/>
                        </a:rPr>
                        <a:t>4. Sistemas de informacion y vigilancia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Arial Nova" panose="020B0504020202020204" pitchFamily="34" charset="0"/>
                        </a:rPr>
                        <a:t>Sistema de Vigilancia Regional funcionando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MX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ova" panose="020B0504020202020204" pitchFamily="34" charset="0"/>
                        </a:rPr>
                        <a:t>Numero de países reportando información de vigilancia al COMISCA.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ova" panose="020B0504020202020204" pitchFamily="34" charset="0"/>
                        </a:rPr>
                        <a:t>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ova" panose="020B050402020202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ova" panose="020B05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EAAA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ova" panose="020B05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EAAA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ova" panose="020B05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EAAA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ova" panose="020B05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EAAA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Arial Nova" panose="020B05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EAAA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Arial Nova" panose="020B05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EAAA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Arial Nova" panose="020B05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EAAA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Arial Nova" panose="020B05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EAAA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87803716"/>
                  </a:ext>
                </a:extLst>
              </a:tr>
              <a:tr h="768699">
                <a:tc>
                  <a:txBody>
                    <a:bodyPr/>
                    <a:lstStyle/>
                    <a:p>
                      <a:pPr algn="l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Arial Nova" panose="020B0504020202020204" pitchFamily="34" charset="0"/>
                        </a:rPr>
                        <a:t>5. Movilización de recursos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Arial Nova" panose="020B0504020202020204" pitchFamily="34" charset="0"/>
                        </a:rPr>
                        <a:t>Sostenibilidad financiera para las actividades de eliminación.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Arial Nova" panose="020B0504020202020204" pitchFamily="34" charset="0"/>
                        </a:rPr>
                        <a:t>Número de países que cubren al menos 80 % del presupuesto del Plan Estratégico Nacional y/o necesidades estimadas para la eliminación.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Arial Nova" panose="020B0504020202020204" pitchFamily="34" charset="0"/>
                        </a:rPr>
                        <a:t>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Arial Nova" panose="020B0504020202020204" pitchFamily="34" charset="0"/>
                        </a:rPr>
                        <a:t>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ova" panose="020B050402020202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ova" panose="020B050402020202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ova" panose="020B0504020202020204" pitchFamily="34" charset="0"/>
                        </a:rPr>
                        <a:t>ND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ova" panose="020B0504020202020204" pitchFamily="34" charset="0"/>
                        </a:rPr>
                        <a:t>ND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ova" panose="020B050402020202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ova" panose="020B050402020202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Arial Nova" panose="020B050402020202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Arial Nova" panose="020B050402020202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95702278"/>
                  </a:ext>
                </a:extLst>
              </a:tr>
              <a:tr h="602901">
                <a:tc rowSpan="2">
                  <a:txBody>
                    <a:bodyPr/>
                    <a:lstStyle/>
                    <a:p>
                      <a:pPr algn="l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Arial Nova" panose="020B0504020202020204" pitchFamily="34" charset="0"/>
                        </a:rPr>
                        <a:t>6. Gestión de servicios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Arial Nova" panose="020B0504020202020204" pitchFamily="34" charset="0"/>
                        </a:rPr>
                        <a:t>Garantizar atención de calidad a nivel regional.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Arial Nova" panose="020B0504020202020204" pitchFamily="34" charset="0"/>
                        </a:rPr>
                        <a:t>Número de países que tratan el 80% de sus casos de malaria en menos 72 horas de iniciado los síntomas.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Arial Nova" panose="020B0504020202020204" pitchFamily="34" charset="0"/>
                        </a:rPr>
                        <a:t>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Arial Nova" panose="020B0504020202020204" pitchFamily="34" charset="0"/>
                        </a:rPr>
                        <a:t>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Arial Nova" panose="020B050402020202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Arial Nova" panose="020B050402020202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Arial Nova" panose="020B0504020202020204" pitchFamily="34" charset="0"/>
                        </a:rPr>
                        <a:t>ND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Arial Nova" panose="020B0504020202020204" pitchFamily="34" charset="0"/>
                        </a:rPr>
                        <a:t>ND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ova" panose="020B050402020202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ova" panose="020B050402020202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ova" panose="020B050402020202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ova" panose="020B050402020202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91838517"/>
                  </a:ext>
                </a:extLst>
              </a:tr>
              <a:tr h="384350">
                <a:tc v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Arial Nova" panose="020B0504020202020204" pitchFamily="34" charset="0"/>
                        </a:rPr>
                        <a:t>Control de vectores en la región basada en la estrategia de MIV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Arial Nova" panose="020B0504020202020204" pitchFamily="34" charset="0"/>
                        </a:rPr>
                        <a:t>Número de países que desarrollan la vigilancia entomológica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Arial Nova" panose="020B0504020202020204" pitchFamily="34" charset="0"/>
                        </a:rPr>
                        <a:t>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Arial Nova" panose="020B0504020202020204" pitchFamily="34" charset="0"/>
                        </a:rPr>
                        <a:t>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Arial Nova" panose="020B050402020202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Arial Nova" panose="020B050402020202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Arial Nova" panose="020B0504020202020204" pitchFamily="34" charset="0"/>
                        </a:rPr>
                        <a:t>ND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Arial Nova" panose="020B0504020202020204" pitchFamily="34" charset="0"/>
                        </a:rPr>
                        <a:t>ND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Arial Nova" panose="020B050402020202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Arial Nova" panose="020B0504020202020204" pitchFamily="34" charset="0"/>
                        </a:rPr>
                        <a:t>En proceso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ova" panose="020B050402020202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ova" panose="020B050402020202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0303295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3103928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a 3">
            <a:extLst>
              <a:ext uri="{FF2B5EF4-FFF2-40B4-BE49-F238E27FC236}">
                <a16:creationId xmlns:a16="http://schemas.microsoft.com/office/drawing/2014/main" id="{69646A93-4081-4F90-950B-8439A81D4B7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27413558"/>
              </p:ext>
            </p:extLst>
          </p:nvPr>
        </p:nvGraphicFramePr>
        <p:xfrm>
          <a:off x="287523" y="116632"/>
          <a:ext cx="8568953" cy="6522324"/>
        </p:xfrm>
        <a:graphic>
          <a:graphicData uri="http://schemas.openxmlformats.org/drawingml/2006/table">
            <a:tbl>
              <a:tblPr/>
              <a:tblGrid>
                <a:gridCol w="1124659">
                  <a:extLst>
                    <a:ext uri="{9D8B030D-6E8A-4147-A177-3AD203B41FA5}">
                      <a16:colId xmlns:a16="http://schemas.microsoft.com/office/drawing/2014/main" val="2449616204"/>
                    </a:ext>
                  </a:extLst>
                </a:gridCol>
                <a:gridCol w="1574523">
                  <a:extLst>
                    <a:ext uri="{9D8B030D-6E8A-4147-A177-3AD203B41FA5}">
                      <a16:colId xmlns:a16="http://schemas.microsoft.com/office/drawing/2014/main" val="2246975406"/>
                    </a:ext>
                  </a:extLst>
                </a:gridCol>
                <a:gridCol w="1585295">
                  <a:extLst>
                    <a:ext uri="{9D8B030D-6E8A-4147-A177-3AD203B41FA5}">
                      <a16:colId xmlns:a16="http://schemas.microsoft.com/office/drawing/2014/main" val="2112484877"/>
                    </a:ext>
                  </a:extLst>
                </a:gridCol>
                <a:gridCol w="360040">
                  <a:extLst>
                    <a:ext uri="{9D8B030D-6E8A-4147-A177-3AD203B41FA5}">
                      <a16:colId xmlns:a16="http://schemas.microsoft.com/office/drawing/2014/main" val="4261950866"/>
                    </a:ext>
                  </a:extLst>
                </a:gridCol>
                <a:gridCol w="576064">
                  <a:extLst>
                    <a:ext uri="{9D8B030D-6E8A-4147-A177-3AD203B41FA5}">
                      <a16:colId xmlns:a16="http://schemas.microsoft.com/office/drawing/2014/main" val="3111285470"/>
                    </a:ext>
                  </a:extLst>
                </a:gridCol>
                <a:gridCol w="504056">
                  <a:extLst>
                    <a:ext uri="{9D8B030D-6E8A-4147-A177-3AD203B41FA5}">
                      <a16:colId xmlns:a16="http://schemas.microsoft.com/office/drawing/2014/main" val="2779404918"/>
                    </a:ext>
                  </a:extLst>
                </a:gridCol>
                <a:gridCol w="538832">
                  <a:extLst>
                    <a:ext uri="{9D8B030D-6E8A-4147-A177-3AD203B41FA5}">
                      <a16:colId xmlns:a16="http://schemas.microsoft.com/office/drawing/2014/main" val="217264664"/>
                    </a:ext>
                  </a:extLst>
                </a:gridCol>
                <a:gridCol w="235735">
                  <a:extLst>
                    <a:ext uri="{9D8B030D-6E8A-4147-A177-3AD203B41FA5}">
                      <a16:colId xmlns:a16="http://schemas.microsoft.com/office/drawing/2014/main" val="3649312269"/>
                    </a:ext>
                  </a:extLst>
                </a:gridCol>
                <a:gridCol w="275809">
                  <a:extLst>
                    <a:ext uri="{9D8B030D-6E8A-4147-A177-3AD203B41FA5}">
                      <a16:colId xmlns:a16="http://schemas.microsoft.com/office/drawing/2014/main" val="2679167498"/>
                    </a:ext>
                  </a:extLst>
                </a:gridCol>
                <a:gridCol w="533800">
                  <a:extLst>
                    <a:ext uri="{9D8B030D-6E8A-4147-A177-3AD203B41FA5}">
                      <a16:colId xmlns:a16="http://schemas.microsoft.com/office/drawing/2014/main" val="1154873840"/>
                    </a:ext>
                  </a:extLst>
                </a:gridCol>
                <a:gridCol w="504056">
                  <a:extLst>
                    <a:ext uri="{9D8B030D-6E8A-4147-A177-3AD203B41FA5}">
                      <a16:colId xmlns:a16="http://schemas.microsoft.com/office/drawing/2014/main" val="3127628180"/>
                    </a:ext>
                  </a:extLst>
                </a:gridCol>
                <a:gridCol w="360040">
                  <a:extLst>
                    <a:ext uri="{9D8B030D-6E8A-4147-A177-3AD203B41FA5}">
                      <a16:colId xmlns:a16="http://schemas.microsoft.com/office/drawing/2014/main" val="3718827862"/>
                    </a:ext>
                  </a:extLst>
                </a:gridCol>
                <a:gridCol w="396044">
                  <a:extLst>
                    <a:ext uri="{9D8B030D-6E8A-4147-A177-3AD203B41FA5}">
                      <a16:colId xmlns:a16="http://schemas.microsoft.com/office/drawing/2014/main" val="885050319"/>
                    </a:ext>
                  </a:extLst>
                </a:gridCol>
              </a:tblGrid>
              <a:tr h="548244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800" b="1" i="0" u="none" strike="noStrike">
                          <a:solidFill>
                            <a:srgbClr val="FFFFFF"/>
                          </a:solidFill>
                          <a:effectLst/>
                          <a:latin typeface="Arial Nova" panose="020B0504020202020204" pitchFamily="34" charset="0"/>
                        </a:rPr>
                        <a:t>AREA  ESTRATEGICA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4E7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800" b="1" i="0" u="none" strike="noStrike">
                          <a:solidFill>
                            <a:srgbClr val="FFFFFF"/>
                          </a:solidFill>
                          <a:effectLst/>
                          <a:latin typeface="Arial Nova" panose="020B0504020202020204" pitchFamily="34" charset="0"/>
                        </a:rPr>
                        <a:t>RESULTADO ESPERADO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4E7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800" b="1" i="0" u="none" strike="noStrike">
                          <a:solidFill>
                            <a:srgbClr val="FFFFFF"/>
                          </a:solidFill>
                          <a:effectLst/>
                          <a:latin typeface="Arial Nova" panose="020B0504020202020204" pitchFamily="34" charset="0"/>
                        </a:rPr>
                        <a:t>INDICADOR TRAZADOR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4E7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800" b="1" i="0" u="none" strike="noStrike">
                          <a:solidFill>
                            <a:srgbClr val="FFFFFF"/>
                          </a:solidFill>
                          <a:effectLst/>
                          <a:latin typeface="Arial Nova" panose="020B0504020202020204" pitchFamily="34" charset="0"/>
                        </a:rPr>
                        <a:t>META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4E7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800" b="1" i="0" u="none" strike="noStrike">
                          <a:solidFill>
                            <a:srgbClr val="FFFFFF"/>
                          </a:solidFill>
                          <a:effectLst/>
                          <a:latin typeface="Arial Nova" panose="020B0504020202020204" pitchFamily="34" charset="0"/>
                        </a:rPr>
                        <a:t>RESULTADO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4E7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800" b="1" i="0" u="none" strike="noStrike">
                          <a:solidFill>
                            <a:srgbClr val="FFFFFF"/>
                          </a:solidFill>
                          <a:effectLst/>
                          <a:latin typeface="Arial Nova" panose="020B0504020202020204" pitchFamily="34" charset="0"/>
                        </a:rPr>
                        <a:t>BLZ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4E7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800" b="1" i="0" u="none" strike="noStrike">
                          <a:solidFill>
                            <a:srgbClr val="FFFFFF"/>
                          </a:solidFill>
                          <a:effectLst/>
                          <a:latin typeface="Arial Nova" panose="020B0504020202020204" pitchFamily="34" charset="0"/>
                        </a:rPr>
                        <a:t>GUT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4E7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800" b="1" i="0" u="none" strike="noStrike">
                          <a:solidFill>
                            <a:srgbClr val="FFFFFF"/>
                          </a:solidFill>
                          <a:effectLst/>
                          <a:latin typeface="Arial Nova" panose="020B0504020202020204" pitchFamily="34" charset="0"/>
                        </a:rPr>
                        <a:t>ELS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4E7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800" b="1" i="0" u="none" strike="noStrike">
                          <a:solidFill>
                            <a:srgbClr val="FFFFFF"/>
                          </a:solidFill>
                          <a:effectLst/>
                          <a:latin typeface="Arial Nova" panose="020B0504020202020204" pitchFamily="34" charset="0"/>
                        </a:rPr>
                        <a:t>HON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4E7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800" b="1" i="0" u="none" strike="noStrike">
                          <a:solidFill>
                            <a:srgbClr val="FFFFFF"/>
                          </a:solidFill>
                          <a:effectLst/>
                          <a:latin typeface="Arial Nova" panose="020B0504020202020204" pitchFamily="34" charset="0"/>
                        </a:rPr>
                        <a:t>NIC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4E7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800" b="1" i="0" u="none" strike="noStrike">
                          <a:solidFill>
                            <a:srgbClr val="FFFFFF"/>
                          </a:solidFill>
                          <a:effectLst/>
                          <a:latin typeface="Arial Nova" panose="020B0504020202020204" pitchFamily="34" charset="0"/>
                        </a:rPr>
                        <a:t>CR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4E7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800" b="1" i="0" u="none" strike="noStrike">
                          <a:solidFill>
                            <a:srgbClr val="FFFFFF"/>
                          </a:solidFill>
                          <a:effectLst/>
                          <a:latin typeface="Arial Nova" panose="020B0504020202020204" pitchFamily="34" charset="0"/>
                        </a:rPr>
                        <a:t>PAN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4E7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800" b="1" i="0" u="none" strike="noStrike">
                          <a:solidFill>
                            <a:srgbClr val="FFFFFF"/>
                          </a:solidFill>
                          <a:effectLst/>
                          <a:latin typeface="Arial Nova" panose="020B0504020202020204" pitchFamily="34" charset="0"/>
                        </a:rPr>
                        <a:t>DOM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4E7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65814046"/>
                  </a:ext>
                </a:extLst>
              </a:tr>
              <a:tr h="957106">
                <a:tc rowSpan="2">
                  <a:txBody>
                    <a:bodyPr/>
                    <a:lstStyle/>
                    <a:p>
                      <a:pPr algn="l" fontAlgn="ctr"/>
                      <a:r>
                        <a:rPr lang="es-SV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ova" panose="020B0504020202020204" pitchFamily="34" charset="0"/>
                        </a:rPr>
                        <a:t>7. Participación Social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ova" panose="020B0504020202020204" pitchFamily="34" charset="0"/>
                        </a:rPr>
                        <a:t>Fortalecimiento de la participación comunitaria con la adaptación de modelos y estrategias locales.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ova" panose="020B0504020202020204" pitchFamily="34" charset="0"/>
                        </a:rPr>
                        <a:t>Número de países que cuentan con organizaciones de base comunitaria, sociedad civil y/o sector privado que realizan acciones para apoyar la eliminación de la malaria.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ova" panose="020B0504020202020204" pitchFamily="34" charset="0"/>
                        </a:rPr>
                        <a:t>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Arial Nova" panose="020B0504020202020204" pitchFamily="34" charset="0"/>
                        </a:rPr>
                        <a:t>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Arial Nova" panose="020B0504020202020204" pitchFamily="34" charset="0"/>
                        </a:rPr>
                        <a:t>ColVol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Arial Nova" panose="020B0504020202020204" pitchFamily="34" charset="0"/>
                        </a:rPr>
                        <a:t>OBC, ColVol, Empresa privada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Arial Nova" panose="020B0504020202020204" pitchFamily="34" charset="0"/>
                        </a:rPr>
                        <a:t>ND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Arial Nova" panose="020B0504020202020204" pitchFamily="34" charset="0"/>
                        </a:rPr>
                        <a:t>ND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Arial Nova" panose="020B0504020202020204" pitchFamily="34" charset="0"/>
                        </a:rPr>
                        <a:t>ColVol, Empresa privada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ova" panose="020B0504020202020204" pitchFamily="34" charset="0"/>
                        </a:rPr>
                        <a:t>Empresa privada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Arial Nova" panose="020B0504020202020204" pitchFamily="34" charset="0"/>
                        </a:rPr>
                        <a:t>ColVol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ova" panose="020B0504020202020204" pitchFamily="34" charset="0"/>
                        </a:rPr>
                        <a:t>OBC, </a:t>
                      </a:r>
                      <a:r>
                        <a:rPr lang="es-SV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 Nova" panose="020B0504020202020204" pitchFamily="34" charset="0"/>
                        </a:rPr>
                        <a:t>ColVol</a:t>
                      </a:r>
                      <a:endParaRPr lang="es-SV" sz="1200" b="0" i="0" u="none" strike="noStrike" dirty="0">
                        <a:solidFill>
                          <a:srgbClr val="000000"/>
                        </a:solidFill>
                        <a:effectLst/>
                        <a:latin typeface="Arial Nova" panose="020B05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33104909"/>
                  </a:ext>
                </a:extLst>
              </a:tr>
              <a:tr h="821453">
                <a:tc v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Arial Nova" panose="020B0504020202020204" pitchFamily="34" charset="0"/>
                        </a:rPr>
                        <a:t>Adopción e implementación de políticas que facilitan las intervenciones para la eliminación de la malaria con las industrias del sector privado relacionadas con poblaciones vulnerables.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Arial Nova" panose="020B0504020202020204" pitchFamily="34" charset="0"/>
                        </a:rPr>
                        <a:t>Número de países que han actualizado politicas en base a evidencia de investigaciones operativas.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ova" panose="020B0504020202020204" pitchFamily="34" charset="0"/>
                        </a:rPr>
                        <a:t>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ova" panose="020B0504020202020204" pitchFamily="34" charset="0"/>
                        </a:rPr>
                        <a:t>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ova" panose="020B0504020202020204" pitchFamily="34" charset="0"/>
                        </a:rPr>
                        <a:t>ND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ova" panose="020B050402020202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ova" panose="020B0504020202020204" pitchFamily="34" charset="0"/>
                        </a:rPr>
                        <a:t>ND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ova" panose="020B0504020202020204" pitchFamily="34" charset="0"/>
                        </a:rPr>
                        <a:t>ND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ova" panose="020B050402020202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ova" panose="020B0504020202020204" pitchFamily="34" charset="0"/>
                        </a:rPr>
                        <a:t>NA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ova" panose="020B050402020202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ova" panose="020B050402020202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94744161"/>
                  </a:ext>
                </a:extLst>
              </a:tr>
              <a:tr h="482321">
                <a:tc>
                  <a:txBody>
                    <a:bodyPr/>
                    <a:lstStyle/>
                    <a:p>
                      <a:pPr algn="l" fontAlgn="ctr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Arial Nova" panose="020B0504020202020204" pitchFamily="34" charset="0"/>
                        </a:rPr>
                        <a:t>8. Investigación Operativa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Arial Nova" panose="020B0504020202020204" pitchFamily="34" charset="0"/>
                        </a:rPr>
                        <a:t>Estrategias de eliminación adecuadas al contexto de Centroamérica y la Isla La Española.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Arial Nova" panose="020B0504020202020204" pitchFamily="34" charset="0"/>
                        </a:rPr>
                        <a:t>Numero de investigaciones de malaria realizadas en el período 2015-2018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Arial Nova" panose="020B0504020202020204" pitchFamily="34" charset="0"/>
                        </a:rPr>
                        <a:t>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b="0" i="0" u="none" strike="noStrike">
                          <a:solidFill>
                            <a:srgbClr val="000000"/>
                          </a:solidFill>
                          <a:effectLst/>
                          <a:latin typeface="Arial Nova" panose="020B0504020202020204" pitchFamily="34" charset="0"/>
                        </a:rPr>
                        <a:t>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Arial Nova" panose="020B0504020202020204" pitchFamily="34" charset="0"/>
                        </a:rPr>
                        <a:t>ND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Arial Nova" panose="020B050402020202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Arial Nova" panose="020B0504020202020204" pitchFamily="34" charset="0"/>
                        </a:rPr>
                        <a:t>ND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Arial Nova" panose="020B0504020202020204" pitchFamily="34" charset="0"/>
                        </a:rPr>
                        <a:t>ND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ova" panose="020B050402020202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ova" panose="020B0504020202020204" pitchFamily="34" charset="0"/>
                        </a:rPr>
                        <a:t>NA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ova" panose="020B050402020202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ova" panose="020B050402020202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0323321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034481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067944" y="692696"/>
            <a:ext cx="4618856" cy="5577483"/>
          </a:xfrm>
        </p:spPr>
        <p:txBody>
          <a:bodyPr>
            <a:normAutofit fontScale="92500"/>
          </a:bodyPr>
          <a:lstStyle/>
          <a:p>
            <a:pPr marL="0" indent="0" algn="just">
              <a:buNone/>
            </a:pPr>
            <a:r>
              <a:rPr lang="es-ES_tradnl" dirty="0">
                <a:latin typeface="Arial Nova" panose="020B0504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Se  construyó a través de  un proceso de consulta y consenso amplio con los representantes de los 9 países ante el Mecanismo de Coordinación Regional (MCR) y otros actores claves en la región; este Plan representa el compromiso para eliminar la malaria en el 2020.</a:t>
            </a:r>
            <a:endParaRPr lang="es-SV" dirty="0">
              <a:latin typeface="Arial Nova" panose="020B050402020202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indent="0" algn="just">
              <a:buNone/>
            </a:pPr>
            <a:endParaRPr lang="es-SV" dirty="0">
              <a:latin typeface="Arial Nova" panose="020B0504020202020204" pitchFamily="34" charset="0"/>
            </a:endParaRPr>
          </a:p>
          <a:p>
            <a:pPr marL="0" indent="0" algn="just">
              <a:buNone/>
            </a:pPr>
            <a:endParaRPr lang="es-SV" sz="3600" dirty="0">
              <a:latin typeface="Arial Nova" panose="020B0504020202020204" pitchFamily="34" charset="0"/>
            </a:endParaRPr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62475E0A-6F60-4631-8B00-442AEA5367B0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2675" t="17785" r="34250" b="7980"/>
          <a:stretch/>
        </p:blipFill>
        <p:spPr>
          <a:xfrm>
            <a:off x="313184" y="980728"/>
            <a:ext cx="3594966" cy="45365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61501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67544" y="620688"/>
            <a:ext cx="8229600" cy="5616624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s-ES_tradnl" sz="3600" b="1" dirty="0">
                <a:latin typeface="Arial Nova" panose="020B0504020202020204" pitchFamily="34" charset="0"/>
              </a:rPr>
              <a:t>VISIÓN</a:t>
            </a:r>
            <a:endParaRPr lang="es-SV" sz="3600" dirty="0">
              <a:latin typeface="Arial Nova" panose="020B0504020202020204" pitchFamily="34" charset="0"/>
            </a:endParaRPr>
          </a:p>
          <a:p>
            <a:pPr marL="0" indent="0">
              <a:buNone/>
            </a:pPr>
            <a:r>
              <a:rPr lang="es-ES_tradnl" sz="3600" dirty="0">
                <a:latin typeface="Arial Nova" panose="020B0504020202020204" pitchFamily="34" charset="0"/>
              </a:rPr>
              <a:t>Centroamérica y la Isla La Española sin transmisión autóctona de malaria en 2020.</a:t>
            </a:r>
            <a:endParaRPr lang="es-SV" sz="3600" dirty="0">
              <a:latin typeface="Arial Nova" panose="020B0504020202020204" pitchFamily="34" charset="0"/>
            </a:endParaRPr>
          </a:p>
          <a:p>
            <a:pPr marL="0" indent="0">
              <a:buNone/>
            </a:pPr>
            <a:endParaRPr lang="es-ES_tradnl" sz="3600" b="1" dirty="0">
              <a:latin typeface="Arial Nova" panose="020B0504020202020204" pitchFamily="34" charset="0"/>
            </a:endParaRPr>
          </a:p>
          <a:p>
            <a:pPr marL="0" indent="0">
              <a:buNone/>
            </a:pPr>
            <a:r>
              <a:rPr lang="es-ES_tradnl" sz="3600" b="1" dirty="0">
                <a:latin typeface="Arial Nova" panose="020B0504020202020204" pitchFamily="34" charset="0"/>
              </a:rPr>
              <a:t> </a:t>
            </a:r>
            <a:endParaRPr lang="es-SV" sz="3600" dirty="0">
              <a:latin typeface="Arial Nova" panose="020B0504020202020204" pitchFamily="34" charset="0"/>
            </a:endParaRPr>
          </a:p>
          <a:p>
            <a:pPr marL="0" indent="0">
              <a:buNone/>
            </a:pPr>
            <a:r>
              <a:rPr lang="es-ES_tradnl" sz="3600" b="1" dirty="0">
                <a:latin typeface="Arial Nova" panose="020B0504020202020204" pitchFamily="34" charset="0"/>
              </a:rPr>
              <a:t>MISIÓN</a:t>
            </a:r>
            <a:endParaRPr lang="es-SV" sz="3600" dirty="0">
              <a:latin typeface="Arial Nova" panose="020B0504020202020204" pitchFamily="34" charset="0"/>
            </a:endParaRPr>
          </a:p>
          <a:p>
            <a:r>
              <a:rPr lang="es-ES_tradnl" sz="3600" dirty="0">
                <a:latin typeface="Arial Nova" panose="020B0504020202020204" pitchFamily="34" charset="0"/>
              </a:rPr>
              <a:t>Los países de la región fortalecen los mecanismos de coordinación e implementación en conjunto para eliminar la transmisión autóctona de la malaria, armonizando los esfuerzos a nivel político, técnico y financiero con un abordaje intersectorial y sostenible.</a:t>
            </a:r>
            <a:r>
              <a:rPr lang="es-ES_tradnl" dirty="0">
                <a:latin typeface="Arial Nova" panose="020B0504020202020204" pitchFamily="34" charset="0"/>
              </a:rPr>
              <a:t> </a:t>
            </a:r>
            <a:endParaRPr lang="es-SV" dirty="0">
              <a:latin typeface="Arial Nova" panose="020B0504020202020204" pitchFamily="34" charset="0"/>
            </a:endParaRPr>
          </a:p>
          <a:p>
            <a:endParaRPr lang="es-SV" dirty="0">
              <a:latin typeface="Arial Nova" panose="020B05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133990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419" dirty="0"/>
              <a:t>METAS AL 2020</a:t>
            </a:r>
            <a:endParaRPr lang="es-SV" dirty="0"/>
          </a:p>
        </p:txBody>
      </p:sp>
      <p:graphicFrame>
        <p:nvGraphicFramePr>
          <p:cNvPr id="6" name="Tab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75884539"/>
              </p:ext>
            </p:extLst>
          </p:nvPr>
        </p:nvGraphicFramePr>
        <p:xfrm>
          <a:off x="683568" y="1417638"/>
          <a:ext cx="7632849" cy="3667547"/>
        </p:xfrm>
        <a:graphic>
          <a:graphicData uri="http://schemas.openxmlformats.org/drawingml/2006/table">
            <a:tbl>
              <a:tblPr firstRow="1" firstCol="1" bandRow="1"/>
              <a:tblGrid>
                <a:gridCol w="1743949">
                  <a:extLst>
                    <a:ext uri="{9D8B030D-6E8A-4147-A177-3AD203B41FA5}">
                      <a16:colId xmlns:a16="http://schemas.microsoft.com/office/drawing/2014/main" val="3544863451"/>
                    </a:ext>
                  </a:extLst>
                </a:gridCol>
                <a:gridCol w="919875">
                  <a:extLst>
                    <a:ext uri="{9D8B030D-6E8A-4147-A177-3AD203B41FA5}">
                      <a16:colId xmlns:a16="http://schemas.microsoft.com/office/drawing/2014/main" val="572228649"/>
                    </a:ext>
                  </a:extLst>
                </a:gridCol>
                <a:gridCol w="944462">
                  <a:extLst>
                    <a:ext uri="{9D8B030D-6E8A-4147-A177-3AD203B41FA5}">
                      <a16:colId xmlns:a16="http://schemas.microsoft.com/office/drawing/2014/main" val="747237626"/>
                    </a:ext>
                  </a:extLst>
                </a:gridCol>
                <a:gridCol w="787617">
                  <a:extLst>
                    <a:ext uri="{9D8B030D-6E8A-4147-A177-3AD203B41FA5}">
                      <a16:colId xmlns:a16="http://schemas.microsoft.com/office/drawing/2014/main" val="3241081394"/>
                    </a:ext>
                  </a:extLst>
                </a:gridCol>
                <a:gridCol w="787617">
                  <a:extLst>
                    <a:ext uri="{9D8B030D-6E8A-4147-A177-3AD203B41FA5}">
                      <a16:colId xmlns:a16="http://schemas.microsoft.com/office/drawing/2014/main" val="3207959481"/>
                    </a:ext>
                  </a:extLst>
                </a:gridCol>
                <a:gridCol w="786770">
                  <a:extLst>
                    <a:ext uri="{9D8B030D-6E8A-4147-A177-3AD203B41FA5}">
                      <a16:colId xmlns:a16="http://schemas.microsoft.com/office/drawing/2014/main" val="3311104308"/>
                    </a:ext>
                  </a:extLst>
                </a:gridCol>
                <a:gridCol w="787617">
                  <a:extLst>
                    <a:ext uri="{9D8B030D-6E8A-4147-A177-3AD203B41FA5}">
                      <a16:colId xmlns:a16="http://schemas.microsoft.com/office/drawing/2014/main" val="626818811"/>
                    </a:ext>
                  </a:extLst>
                </a:gridCol>
                <a:gridCol w="874942">
                  <a:extLst>
                    <a:ext uri="{9D8B030D-6E8A-4147-A177-3AD203B41FA5}">
                      <a16:colId xmlns:a16="http://schemas.microsoft.com/office/drawing/2014/main" val="2231276681"/>
                    </a:ext>
                  </a:extLst>
                </a:gridCol>
              </a:tblGrid>
              <a:tr h="564238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País</a:t>
                      </a:r>
                      <a:endParaRPr lang="es-SV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9594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Linea de Base</a:t>
                      </a:r>
                      <a:endParaRPr lang="es-SV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9594"/>
                    </a:solidFill>
                  </a:tcPr>
                </a:tc>
                <a:tc gridSpan="6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 err="1"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Metas</a:t>
                      </a:r>
                      <a:endParaRPr lang="es-SV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959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771520"/>
                  </a:ext>
                </a:extLst>
              </a:tr>
              <a:tr h="282119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Año</a:t>
                      </a:r>
                      <a:endParaRPr lang="es-SV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9594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2014 </a:t>
                      </a:r>
                      <a:endParaRPr lang="es-SV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9594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2015 </a:t>
                      </a:r>
                      <a:endParaRPr lang="es-SV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9594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2016 </a:t>
                      </a:r>
                      <a:endParaRPr lang="es-SV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9594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2017 </a:t>
                      </a:r>
                      <a:endParaRPr lang="es-SV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9594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2018 </a:t>
                      </a:r>
                      <a:endParaRPr lang="es-SV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9594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2019 </a:t>
                      </a:r>
                      <a:endParaRPr lang="es-SV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9594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2020</a:t>
                      </a:r>
                      <a:endParaRPr lang="es-SV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959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11265433"/>
                  </a:ext>
                </a:extLst>
              </a:tr>
              <a:tr h="282119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Belize </a:t>
                      </a:r>
                      <a:endParaRPr lang="es-SV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18</a:t>
                      </a:r>
                      <a:endParaRPr lang="es-SV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15%</a:t>
                      </a:r>
                      <a:endParaRPr lang="es-SV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25%</a:t>
                      </a:r>
                      <a:endParaRPr lang="es-SV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20%</a:t>
                      </a:r>
                      <a:endParaRPr lang="es-SV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15%</a:t>
                      </a:r>
                      <a:endParaRPr lang="es-SV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15%</a:t>
                      </a:r>
                      <a:endParaRPr lang="es-SV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s-SV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86728900"/>
                  </a:ext>
                </a:extLst>
              </a:tr>
              <a:tr h="282119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Costa Rica </a:t>
                      </a:r>
                      <a:endParaRPr lang="es-SV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s-SV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15%</a:t>
                      </a:r>
                      <a:endParaRPr lang="es-SV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25%</a:t>
                      </a:r>
                      <a:endParaRPr lang="es-SV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20%</a:t>
                      </a:r>
                      <a:endParaRPr lang="es-SV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15%</a:t>
                      </a:r>
                      <a:endParaRPr lang="es-SV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15%</a:t>
                      </a:r>
                      <a:endParaRPr lang="es-SV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s-SV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47650374"/>
                  </a:ext>
                </a:extLst>
              </a:tr>
              <a:tr h="282119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El Salvador </a:t>
                      </a:r>
                      <a:endParaRPr lang="es-SV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es-SV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20%</a:t>
                      </a:r>
                      <a:endParaRPr lang="es-SV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20%</a:t>
                      </a:r>
                      <a:endParaRPr lang="es-SV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20% </a:t>
                      </a:r>
                      <a:endParaRPr lang="es-SV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15% </a:t>
                      </a:r>
                      <a:endParaRPr lang="es-SV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15%</a:t>
                      </a:r>
                      <a:endParaRPr lang="es-SV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 </a:t>
                      </a:r>
                      <a:endParaRPr lang="es-SV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21963302"/>
                  </a:ext>
                </a:extLst>
              </a:tr>
              <a:tr h="282119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Guatemala**</a:t>
                      </a:r>
                      <a:endParaRPr lang="es-SV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4929</a:t>
                      </a:r>
                      <a:endParaRPr lang="es-SV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20%</a:t>
                      </a:r>
                      <a:endParaRPr lang="es-SV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30%</a:t>
                      </a:r>
                      <a:endParaRPr lang="es-SV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20%</a:t>
                      </a:r>
                      <a:endParaRPr lang="es-SV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15%</a:t>
                      </a:r>
                      <a:endParaRPr lang="es-SV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10%</a:t>
                      </a:r>
                      <a:endParaRPr lang="es-SV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s-SV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46505217"/>
                  </a:ext>
                </a:extLst>
              </a:tr>
              <a:tr h="282119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Haiti </a:t>
                      </a:r>
                      <a:endParaRPr lang="es-SV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*</a:t>
                      </a:r>
                      <a:endParaRPr lang="es-SV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10%</a:t>
                      </a:r>
                      <a:endParaRPr lang="es-SV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20%</a:t>
                      </a:r>
                      <a:endParaRPr lang="es-SV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25%</a:t>
                      </a:r>
                      <a:endParaRPr lang="es-SV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20%</a:t>
                      </a:r>
                      <a:endParaRPr lang="es-SV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15%</a:t>
                      </a:r>
                      <a:endParaRPr lang="es-SV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s-SV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42071660"/>
                  </a:ext>
                </a:extLst>
              </a:tr>
              <a:tr h="282119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Honduras**</a:t>
                      </a:r>
                      <a:endParaRPr lang="es-SV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3378</a:t>
                      </a:r>
                      <a:endParaRPr lang="es-SV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600"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10%</a:t>
                      </a:r>
                      <a:endParaRPr lang="es-SV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600" dirty="0"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15%</a:t>
                      </a:r>
                      <a:endParaRPr lang="es-SV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600"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20%</a:t>
                      </a:r>
                      <a:endParaRPr lang="es-SV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600"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25%</a:t>
                      </a:r>
                      <a:endParaRPr lang="es-SV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600"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25%</a:t>
                      </a:r>
                      <a:endParaRPr lang="es-SV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600"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 </a:t>
                      </a:r>
                      <a:endParaRPr lang="es-SV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57340427"/>
                  </a:ext>
                </a:extLst>
              </a:tr>
              <a:tr h="282119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Nicaragua </a:t>
                      </a:r>
                      <a:endParaRPr lang="es-SV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1146</a:t>
                      </a:r>
                      <a:endParaRPr lang="es-SV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600"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20%</a:t>
                      </a:r>
                      <a:endParaRPr lang="es-SV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600"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   20%</a:t>
                      </a:r>
                      <a:endParaRPr lang="es-SV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600"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20%</a:t>
                      </a:r>
                      <a:endParaRPr lang="es-SV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600"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20%</a:t>
                      </a:r>
                      <a:endParaRPr lang="es-SV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10%</a:t>
                      </a:r>
                      <a:endParaRPr lang="es-SV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s-SV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28810943"/>
                  </a:ext>
                </a:extLst>
              </a:tr>
              <a:tr h="282119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Panama**</a:t>
                      </a:r>
                      <a:endParaRPr lang="es-SV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864</a:t>
                      </a:r>
                      <a:endParaRPr lang="es-SV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15%</a:t>
                      </a:r>
                      <a:endParaRPr lang="es-SV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25%</a:t>
                      </a:r>
                      <a:endParaRPr lang="es-SV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20% </a:t>
                      </a:r>
                      <a:endParaRPr lang="es-SV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15%</a:t>
                      </a:r>
                      <a:endParaRPr lang="es-SV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15%</a:t>
                      </a:r>
                      <a:endParaRPr lang="es-SV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s-SV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44480202"/>
                  </a:ext>
                </a:extLst>
              </a:tr>
              <a:tr h="564238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República Dominicana </a:t>
                      </a:r>
                      <a:endParaRPr lang="es-SV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460</a:t>
                      </a:r>
                      <a:endParaRPr lang="es-SV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20%</a:t>
                      </a:r>
                      <a:endParaRPr lang="es-SV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20%</a:t>
                      </a:r>
                      <a:endParaRPr lang="es-SV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25%</a:t>
                      </a:r>
                      <a:endParaRPr lang="es-SV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15%</a:t>
                      </a:r>
                      <a:endParaRPr lang="es-SV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10%</a:t>
                      </a:r>
                      <a:endParaRPr lang="es-SV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s-SV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71502035"/>
                  </a:ext>
                </a:extLst>
              </a:tr>
            </a:tbl>
          </a:graphicData>
        </a:graphic>
      </p:graphicFrame>
      <p:sp>
        <p:nvSpPr>
          <p:cNvPr id="7" name="Rectángulo 6"/>
          <p:cNvSpPr/>
          <p:nvPr/>
        </p:nvSpPr>
        <p:spPr>
          <a:xfrm>
            <a:off x="669500" y="5445224"/>
            <a:ext cx="7106239" cy="5878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s-ES_tradnl" sz="1400" dirty="0"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*Las metas provienen de la Nota Conceptual de EMMIE</a:t>
            </a:r>
            <a:endParaRPr lang="es-SV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s-ES_tradnl" sz="1400" dirty="0"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**Estos países eliminarán el </a:t>
            </a:r>
            <a:r>
              <a:rPr lang="es-ES_tradnl" sz="1400" i="1" dirty="0"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P. </a:t>
            </a:r>
            <a:r>
              <a:rPr lang="es-ES_tradnl" sz="1400" i="1" dirty="0" err="1"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falciparum</a:t>
            </a:r>
            <a:r>
              <a:rPr lang="es-ES_tradnl" sz="1400" i="1" dirty="0"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_tradnl" sz="1400" dirty="0"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para el 2017</a:t>
            </a:r>
            <a:endParaRPr lang="es-SV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69710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616" y="815022"/>
            <a:ext cx="9003888" cy="5566306"/>
          </a:xfrm>
          <a:prstGeom prst="rect">
            <a:avLst/>
          </a:prstGeom>
        </p:spPr>
      </p:pic>
      <p:sp>
        <p:nvSpPr>
          <p:cNvPr id="5" name="CuadroTexto 4"/>
          <p:cNvSpPr txBox="1"/>
          <p:nvPr/>
        </p:nvSpPr>
        <p:spPr>
          <a:xfrm>
            <a:off x="935596" y="264752"/>
            <a:ext cx="72728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419" sz="2400" b="1" dirty="0"/>
              <a:t>CRITERIOS DE ELIMINACIÓN DE LA MALARIA DE OPS</a:t>
            </a:r>
            <a:endParaRPr lang="es-SV" sz="2400" b="1" dirty="0"/>
          </a:p>
        </p:txBody>
      </p:sp>
    </p:spTree>
    <p:extLst>
      <p:ext uri="{BB962C8B-B14F-4D97-AF65-F5344CB8AC3E}">
        <p14:creationId xmlns:p14="http://schemas.microsoft.com/office/powerpoint/2010/main" val="6482310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/>
          </a:bodyPr>
          <a:lstStyle/>
          <a:p>
            <a:pPr algn="r"/>
            <a:r>
              <a:rPr lang="es-419" sz="2400" b="1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ÁREAS ESTRATÉGICAS Y  ACCIONES PRIORIZADAS</a:t>
            </a:r>
            <a:endParaRPr lang="es-SV" sz="2400" b="1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cxnSp>
        <p:nvCxnSpPr>
          <p:cNvPr id="5" name="Conector recto 4"/>
          <p:cNvCxnSpPr/>
          <p:nvPr/>
        </p:nvCxnSpPr>
        <p:spPr>
          <a:xfrm>
            <a:off x="457200" y="908720"/>
            <a:ext cx="8147248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graphicFrame>
        <p:nvGraphicFramePr>
          <p:cNvPr id="3" name="Tab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03961335"/>
              </p:ext>
            </p:extLst>
          </p:nvPr>
        </p:nvGraphicFramePr>
        <p:xfrm>
          <a:off x="547653" y="1377280"/>
          <a:ext cx="8147248" cy="457200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8147248">
                  <a:extLst>
                    <a:ext uri="{9D8B030D-6E8A-4147-A177-3AD203B41FA5}">
                      <a16:colId xmlns:a16="http://schemas.microsoft.com/office/drawing/2014/main" val="131432933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2400" u="none" strike="noStrike" kern="1200" baseline="0" dirty="0">
                          <a:latin typeface="Arial Nova" panose="020B050402020202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ÁREA ESTRATEGICA 1. RECURSO HUMANO	</a:t>
                      </a:r>
                    </a:p>
                    <a:p>
                      <a:endParaRPr lang="es-SV" sz="2400" dirty="0">
                        <a:latin typeface="Arial Nova" panose="020B050402020202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624085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es-ES" sz="2400" dirty="0">
                          <a:latin typeface="Arial Nova" panose="020B050402020202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Pasantías para el intercambio de experiencias en eliminación de la malaria en la región</a:t>
                      </a: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endParaRPr lang="es-ES" sz="2400" dirty="0">
                        <a:latin typeface="Arial Nova" panose="020B050402020202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es-ES" sz="2400" dirty="0" err="1">
                          <a:latin typeface="Arial Nova" panose="020B050402020202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Abogacia</a:t>
                      </a:r>
                      <a:r>
                        <a:rPr lang="es-ES" sz="2400" dirty="0">
                          <a:latin typeface="Arial Nova" panose="020B050402020202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con el FM para que el personal que ha sido formado con las subvenciones nacionales sean absorbidos por los ministerios de salud</a:t>
                      </a:r>
                    </a:p>
                    <a:p>
                      <a:pPr marL="0" indent="0">
                        <a:buFont typeface="+mj-lt"/>
                        <a:buNone/>
                      </a:pPr>
                      <a:endParaRPr lang="es-ES" sz="2400" dirty="0">
                        <a:latin typeface="Arial Nova" panose="020B050402020202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lang="es-ES" sz="2400" dirty="0">
                          <a:latin typeface="Arial Nova" panose="020B050402020202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3. Gestionar un curso virtual de eliminación de la malaria en la región</a:t>
                      </a: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endParaRPr lang="es-ES" sz="2400" dirty="0">
                        <a:latin typeface="Arial Nova" panose="020B050402020202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8648766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865064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Conector recto 4"/>
          <p:cNvCxnSpPr/>
          <p:nvPr/>
        </p:nvCxnSpPr>
        <p:spPr>
          <a:xfrm>
            <a:off x="457200" y="908720"/>
            <a:ext cx="8147248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graphicFrame>
        <p:nvGraphicFramePr>
          <p:cNvPr id="3" name="Tab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66269913"/>
              </p:ext>
            </p:extLst>
          </p:nvPr>
        </p:nvGraphicFramePr>
        <p:xfrm>
          <a:off x="559340" y="476672"/>
          <a:ext cx="8147248" cy="573024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8147248">
                  <a:extLst>
                    <a:ext uri="{9D8B030D-6E8A-4147-A177-3AD203B41FA5}">
                      <a16:colId xmlns:a16="http://schemas.microsoft.com/office/drawing/2014/main" val="131432933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2800" u="none" strike="noStrike" kern="1200" baseline="0" dirty="0">
                          <a:latin typeface="Arial Nova" panose="020B0504020202020204" pitchFamily="34" charset="0"/>
                        </a:rPr>
                        <a:t>ÁREA ESTRATÉGICA 2. GOBERNANZA Y LIDERAZGO</a:t>
                      </a:r>
                      <a:r>
                        <a:rPr lang="es-ES" sz="2400" u="none" strike="noStrike" kern="1200" baseline="0" dirty="0">
                          <a:latin typeface="Arial Nova" panose="020B0504020202020204" pitchFamily="34" charset="0"/>
                        </a:rPr>
                        <a:t>	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624085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s-ES" sz="2800" dirty="0">
                          <a:latin typeface="Arial Nova" panose="020B050402020202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Reuniones regionales del grupo de malaria del MCR</a:t>
                      </a:r>
                    </a:p>
                    <a:p>
                      <a:pPr marL="0" indent="0">
                        <a:buFont typeface="+mj-lt"/>
                        <a:buNone/>
                      </a:pPr>
                      <a:endParaRPr lang="es-ES" sz="2800" dirty="0">
                        <a:latin typeface="Arial Nova" panose="020B050402020202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lang="es-ES" sz="2800" dirty="0">
                          <a:latin typeface="Arial Nova" panose="020B050402020202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Reuniones binacionales e </a:t>
                      </a:r>
                      <a:r>
                        <a:rPr lang="es-ES" sz="2800" dirty="0" err="1">
                          <a:latin typeface="Arial Nova" panose="020B050402020202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interfronterizas</a:t>
                      </a:r>
                      <a:endParaRPr lang="es-ES" sz="2800" dirty="0">
                        <a:latin typeface="Arial Nova" panose="020B050402020202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  <a:p>
                      <a:pPr marL="0" indent="0">
                        <a:buFont typeface="+mj-lt"/>
                        <a:buNone/>
                      </a:pPr>
                      <a:endParaRPr lang="es-ES" sz="2800" dirty="0">
                        <a:latin typeface="Arial Nova" panose="020B050402020202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lang="es-ES" sz="2800" dirty="0">
                          <a:latin typeface="Arial Nova" panose="020B050402020202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Reuniones de análisis de avances en el cumplimiento de las recomendaciones de verificación de datos de malaria</a:t>
                      </a:r>
                    </a:p>
                    <a:p>
                      <a:pPr marL="0" indent="0">
                        <a:buFont typeface="+mj-lt"/>
                        <a:buNone/>
                      </a:pPr>
                      <a:endParaRPr lang="es-ES" sz="2800" dirty="0">
                        <a:latin typeface="Arial Nova" panose="020B050402020202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lang="es-ES" sz="2800" dirty="0">
                          <a:latin typeface="Arial Nova" panose="020B050402020202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Plan de abogacía del MCR para elevar el tema de malaria en la agenda política de los países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8648766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740272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Conector recto 4"/>
          <p:cNvCxnSpPr/>
          <p:nvPr/>
        </p:nvCxnSpPr>
        <p:spPr>
          <a:xfrm>
            <a:off x="457200" y="908720"/>
            <a:ext cx="8147248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graphicFrame>
        <p:nvGraphicFramePr>
          <p:cNvPr id="3" name="Tab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59066451"/>
              </p:ext>
            </p:extLst>
          </p:nvPr>
        </p:nvGraphicFramePr>
        <p:xfrm>
          <a:off x="570384" y="332656"/>
          <a:ext cx="8034064" cy="597408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8034064">
                  <a:extLst>
                    <a:ext uri="{9D8B030D-6E8A-4147-A177-3AD203B41FA5}">
                      <a16:colId xmlns:a16="http://schemas.microsoft.com/office/drawing/2014/main" val="131432933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3200" u="none" strike="noStrike" kern="1200" baseline="0" dirty="0">
                          <a:latin typeface="Arial Nova" panose="020B050402020202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ÁREA ESTRATÉGICA 3. SISTEMA DE SUMINISTROS E INSUMOS</a:t>
                      </a:r>
                      <a:r>
                        <a:rPr lang="es-ES" sz="3600" u="none" strike="noStrike" kern="1200" baseline="0" dirty="0">
                          <a:latin typeface="Arial Nova" panose="020B050402020202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	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624085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es-ES" sz="2400" dirty="0">
                          <a:latin typeface="Arial Nova" panose="020B050402020202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Elaborar una guía de monitoreo que abarque el tema de medicamentos e insumos (insecticidas, pruebas, </a:t>
                      </a:r>
                      <a:r>
                        <a:rPr lang="es-ES" sz="2400" dirty="0" err="1">
                          <a:latin typeface="Arial Nova" panose="020B050402020202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etc</a:t>
                      </a:r>
                      <a:r>
                        <a:rPr lang="es-ES" sz="2400" dirty="0">
                          <a:latin typeface="Arial Nova" panose="020B050402020202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)</a:t>
                      </a: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endParaRPr lang="es-ES" sz="2400" dirty="0">
                        <a:latin typeface="Arial Nova" panose="020B050402020202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es-ES" sz="2400" dirty="0">
                          <a:latin typeface="Arial Nova" panose="020B050402020202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Desarrollar un instrumento para definir necesidades de los países en cuanto a medicamentos e insumos para el diagnostico de malaria</a:t>
                      </a: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endParaRPr lang="es-ES" sz="2400" dirty="0">
                        <a:latin typeface="Arial Nova" panose="020B050402020202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es-ES" sz="2400" dirty="0">
                          <a:latin typeface="Arial Nova" panose="020B050402020202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Conocer la política de medicamentos de cada país y los procesos que llevan para el abastecimiento en el país ,a través de solicitar una consultoría. Pedir a los jefes de programa que nos envíen el contacto de los encargados en los países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8648766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650261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42329569"/>
              </p:ext>
            </p:extLst>
          </p:nvPr>
        </p:nvGraphicFramePr>
        <p:xfrm>
          <a:off x="498376" y="908720"/>
          <a:ext cx="8147248" cy="451104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8147248">
                  <a:extLst>
                    <a:ext uri="{9D8B030D-6E8A-4147-A177-3AD203B41FA5}">
                      <a16:colId xmlns:a16="http://schemas.microsoft.com/office/drawing/2014/main" val="131432933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3600" u="none" strike="noStrike" kern="1200" baseline="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Área Estratégica 4. SISTEMAS DE INFORMACIÓN Y VIGILANCIA	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624085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es-ES" sz="32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Consultoría para la armonización de indicadores de la respuesta a la malaria en la región</a:t>
                      </a:r>
                    </a:p>
                    <a:p>
                      <a:pPr marL="0" indent="0">
                        <a:buFont typeface="+mj-lt"/>
                        <a:buNone/>
                      </a:pPr>
                      <a:endParaRPr lang="es-ES" sz="3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es-ES" sz="32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Intercambio trimestral de la información de vigilancia de la malaria</a:t>
                      </a:r>
                    </a:p>
                    <a:p>
                      <a:pPr marL="0" indent="0">
                        <a:buFont typeface="+mj-lt"/>
                        <a:buNone/>
                      </a:pPr>
                      <a:endParaRPr lang="es-ES" sz="20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8648766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3963066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581</TotalTime>
  <Words>1263</Words>
  <Application>Microsoft Office PowerPoint</Application>
  <PresentationFormat>Presentación en pantalla (4:3)</PresentationFormat>
  <Paragraphs>330</Paragraphs>
  <Slides>14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14</vt:i4>
      </vt:variant>
    </vt:vector>
  </HeadingPairs>
  <TitlesOfParts>
    <vt:vector size="19" baseType="lpstr">
      <vt:lpstr>Arial</vt:lpstr>
      <vt:lpstr>Arial Nova</vt:lpstr>
      <vt:lpstr>Calibri</vt:lpstr>
      <vt:lpstr>Tahoma</vt:lpstr>
      <vt:lpstr>Tema de Office</vt:lpstr>
      <vt:lpstr>Presentación de PowerPoint</vt:lpstr>
      <vt:lpstr>Presentación de PowerPoint</vt:lpstr>
      <vt:lpstr>Presentación de PowerPoint</vt:lpstr>
      <vt:lpstr>METAS AL 2020</vt:lpstr>
      <vt:lpstr>Presentación de PowerPoint</vt:lpstr>
      <vt:lpstr>ÁREAS ESTRATÉGICAS Y  ACCIONES PRIORIZADAS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EVALUACIÓN DE MEDIO TÉRMINO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PASCA</dc:creator>
  <cp:lastModifiedBy>Rosibel Maritza Cruz de Alemán</cp:lastModifiedBy>
  <cp:revision>62</cp:revision>
  <dcterms:created xsi:type="dcterms:W3CDTF">2015-10-02T03:00:05Z</dcterms:created>
  <dcterms:modified xsi:type="dcterms:W3CDTF">2019-10-29T05:53:22Z</dcterms:modified>
</cp:coreProperties>
</file>