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90" r:id="rId3"/>
    <p:sldId id="29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93" r:id="rId12"/>
    <p:sldId id="294" r:id="rId13"/>
    <p:sldId id="295" r:id="rId14"/>
    <p:sldId id="268" r:id="rId15"/>
    <p:sldId id="296" r:id="rId16"/>
    <p:sldId id="297" r:id="rId17"/>
    <p:sldId id="298" r:id="rId18"/>
    <p:sldId id="299" r:id="rId19"/>
    <p:sldId id="300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9" r:id="rId29"/>
    <p:sldId id="265" r:id="rId30"/>
    <p:sldId id="287" r:id="rId31"/>
    <p:sldId id="283" r:id="rId32"/>
    <p:sldId id="284" r:id="rId33"/>
    <p:sldId id="286" r:id="rId34"/>
    <p:sldId id="288" r:id="rId35"/>
    <p:sldId id="289" r:id="rId36"/>
    <p:sldId id="292" r:id="rId37"/>
    <p:sldId id="302" r:id="rId38"/>
    <p:sldId id="303" r:id="rId39"/>
    <p:sldId id="301" r:id="rId40"/>
    <p:sldId id="280" r:id="rId41"/>
    <p:sldId id="281" r:id="rId42"/>
    <p:sldId id="282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-88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B819B-61DF-41C6-B9D2-4FAE894CF545}" type="datetimeFigureOut">
              <a:rPr lang="es-ES" smtClean="0"/>
              <a:t>18/02/2014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5A3A0-0EA8-429D-BE08-5F18791136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727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5A3A0-0EA8-429D-BE08-5F18791136E8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4578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941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93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0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4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3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0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10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12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7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38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4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437A5-76C7-E14E-A7D2-2B482BE3FC9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9FBF9-8B32-0B4B-B729-F14F6B07A3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ivomueller\Documents\Macintosh%20HD:Users:Cristian:Desktop:Pv%20population%20genetics%20paper:P.%20vivax%20population%20genetics%20DRAFT.doc!OLE_LINK1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7333" y="710141"/>
            <a:ext cx="7772400" cy="336655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Detrás</a:t>
            </a:r>
            <a:r>
              <a:rPr lang="en-US" dirty="0" smtClean="0"/>
              <a:t> de la </a:t>
            </a:r>
            <a:r>
              <a:rPr lang="en-US" dirty="0" err="1" smtClean="0"/>
              <a:t>bestia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Medición</a:t>
            </a:r>
            <a:r>
              <a:rPr lang="en-US" dirty="0" smtClean="0"/>
              <a:t> de la </a:t>
            </a:r>
            <a:r>
              <a:rPr lang="en-US" dirty="0" err="1" smtClean="0"/>
              <a:t>transmisión</a:t>
            </a:r>
            <a:r>
              <a:rPr lang="en-US" dirty="0" smtClean="0"/>
              <a:t> de la malaria y </a:t>
            </a:r>
            <a:r>
              <a:rPr lang="en-US" dirty="0" err="1" smtClean="0"/>
              <a:t>herramientas</a:t>
            </a:r>
            <a:r>
              <a:rPr lang="en-US" dirty="0" smtClean="0"/>
              <a:t> </a:t>
            </a:r>
            <a:r>
              <a:rPr lang="en-US" dirty="0" err="1" smtClean="0"/>
              <a:t>modernas</a:t>
            </a:r>
            <a:r>
              <a:rPr lang="en-US" dirty="0" smtClean="0"/>
              <a:t> para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vigilancia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3100" dirty="0" err="1" smtClean="0"/>
              <a:t>Retos</a:t>
            </a:r>
            <a:r>
              <a:rPr lang="en-US" sz="3100" dirty="0" smtClean="0"/>
              <a:t>, </a:t>
            </a:r>
            <a:r>
              <a:rPr lang="en-US" sz="3100" dirty="0" err="1" smtClean="0"/>
              <a:t>nuevos</a:t>
            </a:r>
            <a:r>
              <a:rPr lang="en-US" sz="3100" dirty="0" smtClean="0"/>
              <a:t> </a:t>
            </a:r>
            <a:r>
              <a:rPr lang="en-US" sz="3100" dirty="0" err="1" smtClean="0"/>
              <a:t>enfoques</a:t>
            </a:r>
            <a:r>
              <a:rPr lang="en-US" sz="3100" dirty="0" smtClean="0"/>
              <a:t> y </a:t>
            </a:r>
            <a:r>
              <a:rPr lang="en-US" sz="3100" dirty="0" err="1" smtClean="0"/>
              <a:t>lagunas</a:t>
            </a:r>
            <a:r>
              <a:rPr lang="en-US" sz="3100" dirty="0" smtClean="0"/>
              <a:t> en el </a:t>
            </a:r>
            <a:r>
              <a:rPr lang="en-US" sz="3100" dirty="0" err="1" smtClean="0"/>
              <a:t>conocimiento</a:t>
            </a:r>
            <a:r>
              <a:rPr lang="en-US" sz="3100" dirty="0" smtClean="0"/>
              <a:t/>
            </a:r>
            <a:br>
              <a:rPr lang="en-US" sz="3100" dirty="0" smtClean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4309" y="4279900"/>
            <a:ext cx="6879804" cy="175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Ivo Mueller</a:t>
            </a:r>
          </a:p>
          <a:p>
            <a:endParaRPr lang="en-US" sz="2400" dirty="0" smtClean="0"/>
          </a:p>
          <a:p>
            <a:r>
              <a:rPr lang="en-US" sz="2400" dirty="0" smtClean="0"/>
              <a:t>Centro de </a:t>
            </a:r>
            <a:r>
              <a:rPr lang="en-US" sz="2400" dirty="0" err="1" smtClean="0"/>
              <a:t>Invetigación</a:t>
            </a:r>
            <a:r>
              <a:rPr lang="en-US" sz="2400" dirty="0" smtClean="0"/>
              <a:t> en </a:t>
            </a:r>
            <a:r>
              <a:rPr lang="en-US" sz="2400" dirty="0" err="1" smtClean="0"/>
              <a:t>Salud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Internacional</a:t>
            </a:r>
            <a:r>
              <a:rPr lang="en-US" sz="2400" dirty="0" smtClean="0"/>
              <a:t> de </a:t>
            </a:r>
            <a:r>
              <a:rPr lang="en-US" sz="2400" dirty="0" smtClean="0"/>
              <a:t>Barcelona (CRESIB-</a:t>
            </a:r>
            <a:r>
              <a:rPr lang="en-US" sz="2400" dirty="0" err="1" smtClean="0"/>
              <a:t>ISGlobal</a:t>
            </a:r>
            <a:r>
              <a:rPr lang="en-US" sz="2400" dirty="0" smtClean="0"/>
              <a:t>)</a:t>
            </a:r>
            <a:endParaRPr lang="en-US" sz="2400" dirty="0" smtClean="0"/>
          </a:p>
          <a:p>
            <a:r>
              <a:rPr lang="en-US" sz="2400" dirty="0" err="1" smtClean="0"/>
              <a:t>Instituto</a:t>
            </a:r>
            <a:r>
              <a:rPr lang="en-US" sz="2400" dirty="0" smtClean="0"/>
              <a:t> Walter y Eliza Hall, Melbourne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6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¿</a:t>
            </a:r>
            <a:r>
              <a:rPr lang="en-US" dirty="0" err="1"/>
              <a:t>Cómo</a:t>
            </a:r>
            <a:r>
              <a:rPr lang="en-US" dirty="0"/>
              <a:t> ‘</a:t>
            </a:r>
            <a:r>
              <a:rPr lang="en-US" dirty="0" err="1"/>
              <a:t>cuadran</a:t>
            </a:r>
            <a:r>
              <a:rPr lang="en-US" dirty="0"/>
              <a:t>’ </a:t>
            </a:r>
            <a:r>
              <a:rPr lang="en-US" dirty="0" smtClean="0"/>
              <a:t>con 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/>
              <a:t>medidas</a:t>
            </a:r>
            <a:r>
              <a:rPr lang="en-US" dirty="0"/>
              <a:t> “</a:t>
            </a:r>
            <a:r>
              <a:rPr lang="en-US" dirty="0" err="1"/>
              <a:t>clásicas</a:t>
            </a:r>
            <a:r>
              <a:rPr lang="en-US" dirty="0"/>
              <a:t>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Prevalencia</a:t>
            </a:r>
            <a:r>
              <a:rPr lang="en-US" b="1" dirty="0" smtClean="0"/>
              <a:t> de la </a:t>
            </a:r>
            <a:r>
              <a:rPr lang="en-US" b="1" dirty="0" err="1" smtClean="0"/>
              <a:t>infección</a:t>
            </a:r>
            <a:endParaRPr lang="en-US" dirty="0" smtClean="0"/>
          </a:p>
          <a:p>
            <a:pPr lvl="1"/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medir</a:t>
            </a:r>
            <a:r>
              <a:rPr lang="en-US" dirty="0" smtClean="0"/>
              <a:t>? </a:t>
            </a:r>
          </a:p>
          <a:p>
            <a:pPr lvl="1"/>
            <a:r>
              <a:rPr lang="es-ES" dirty="0" smtClean="0"/>
              <a:t>¿Microscopía </a:t>
            </a:r>
            <a:r>
              <a:rPr lang="en-GB" dirty="0" err="1" smtClean="0"/>
              <a:t>vs</a:t>
            </a:r>
            <a:r>
              <a:rPr lang="en-GB" dirty="0" smtClean="0"/>
              <a:t> </a:t>
            </a:r>
            <a:r>
              <a:rPr lang="es-ES" dirty="0" smtClean="0"/>
              <a:t>PCR</a:t>
            </a:r>
            <a:r>
              <a:rPr lang="en-GB" dirty="0" smtClean="0"/>
              <a:t>?</a:t>
            </a:r>
          </a:p>
          <a:p>
            <a:pPr lvl="2"/>
            <a:r>
              <a:rPr lang="es-ES" dirty="0" smtClean="0"/>
              <a:t>¿P</a:t>
            </a:r>
            <a:r>
              <a:rPr lang="en-GB" dirty="0" err="1" smtClean="0"/>
              <a:t>revalencia</a:t>
            </a:r>
            <a:r>
              <a:rPr lang="en-GB" dirty="0" smtClean="0"/>
              <a:t> del </a:t>
            </a:r>
            <a:r>
              <a:rPr lang="en-GB" dirty="0" err="1" smtClean="0"/>
              <a:t>parásito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PCR </a:t>
            </a:r>
            <a:r>
              <a:rPr lang="en-GB" dirty="0" err="1" smtClean="0"/>
              <a:t>v</a:t>
            </a:r>
            <a:r>
              <a:rPr lang="en-GB" dirty="0" err="1"/>
              <a:t>s</a:t>
            </a:r>
            <a:r>
              <a:rPr lang="en-GB" dirty="0" smtClean="0"/>
              <a:t> </a:t>
            </a:r>
            <a:r>
              <a:rPr lang="en-GB" dirty="0" err="1" smtClean="0"/>
              <a:t>multiplicidad</a:t>
            </a:r>
            <a:r>
              <a:rPr lang="en-GB" dirty="0" smtClean="0"/>
              <a:t> de </a:t>
            </a:r>
            <a:r>
              <a:rPr lang="en-GB" dirty="0" err="1" smtClean="0"/>
              <a:t>infección</a:t>
            </a:r>
            <a:r>
              <a:rPr lang="en-GB" dirty="0" smtClean="0"/>
              <a:t>? </a:t>
            </a:r>
          </a:p>
          <a:p>
            <a:pPr lvl="2"/>
            <a:r>
              <a:rPr lang="en-GB" dirty="0" smtClean="0"/>
              <a:t>¿</a:t>
            </a:r>
            <a:r>
              <a:rPr lang="en-GB" dirty="0" err="1" smtClean="0"/>
              <a:t>Qué</a:t>
            </a:r>
            <a:r>
              <a:rPr lang="en-GB" dirty="0" smtClean="0"/>
              <a:t> </a:t>
            </a:r>
            <a:r>
              <a:rPr lang="en-GB" dirty="0" err="1" smtClean="0"/>
              <a:t>grupo</a:t>
            </a:r>
            <a:r>
              <a:rPr lang="en-GB" dirty="0" smtClean="0"/>
              <a:t> de </a:t>
            </a:r>
            <a:r>
              <a:rPr lang="en-GB" dirty="0" err="1" smtClean="0"/>
              <a:t>edad</a:t>
            </a:r>
            <a:r>
              <a:rPr lang="en-GB" dirty="0" smtClean="0"/>
              <a:t>? </a:t>
            </a:r>
            <a:r>
              <a:rPr lang="en-GB" dirty="0" err="1" smtClean="0"/>
              <a:t>Bébés</a:t>
            </a:r>
            <a:r>
              <a:rPr lang="en-GB" dirty="0" smtClean="0"/>
              <a:t>, 2 a 9 </a:t>
            </a:r>
            <a:r>
              <a:rPr lang="en-GB" dirty="0" err="1" smtClean="0"/>
              <a:t>años</a:t>
            </a:r>
            <a:r>
              <a:rPr lang="en-GB" dirty="0" smtClean="0"/>
              <a:t>, </a:t>
            </a:r>
            <a:r>
              <a:rPr lang="en-GB" dirty="0" err="1" smtClean="0"/>
              <a:t>todas</a:t>
            </a:r>
            <a:r>
              <a:rPr lang="en-GB" dirty="0" smtClean="0"/>
              <a:t> </a:t>
            </a:r>
            <a:r>
              <a:rPr lang="en-GB" dirty="0" err="1" smtClean="0"/>
              <a:t>las</a:t>
            </a:r>
            <a:r>
              <a:rPr lang="en-GB" dirty="0" smtClean="0"/>
              <a:t> </a:t>
            </a:r>
            <a:r>
              <a:rPr lang="en-GB" dirty="0" err="1" smtClean="0"/>
              <a:t>edades</a:t>
            </a:r>
            <a:r>
              <a:rPr lang="en-GB" dirty="0" smtClean="0"/>
              <a:t>, etc.</a:t>
            </a:r>
          </a:p>
          <a:p>
            <a:pPr lvl="1"/>
            <a:r>
              <a:rPr lang="en-GB" dirty="0" err="1" smtClean="0"/>
              <a:t>Sólo</a:t>
            </a:r>
            <a:r>
              <a:rPr lang="en-GB" dirty="0" smtClean="0"/>
              <a:t> </a:t>
            </a:r>
            <a:r>
              <a:rPr lang="en-GB" dirty="0" err="1" smtClean="0"/>
              <a:t>mide</a:t>
            </a:r>
            <a:r>
              <a:rPr lang="en-GB" dirty="0" smtClean="0"/>
              <a:t> un </a:t>
            </a:r>
            <a:r>
              <a:rPr lang="en-GB" dirty="0" err="1" smtClean="0"/>
              <a:t>momento</a:t>
            </a:r>
            <a:r>
              <a:rPr lang="en-GB" dirty="0" smtClean="0"/>
              <a:t> </a:t>
            </a:r>
            <a:r>
              <a:rPr lang="en-GB" dirty="0" err="1" smtClean="0"/>
              <a:t>determinado</a:t>
            </a:r>
            <a:endParaRPr lang="en-GB" dirty="0" smtClean="0"/>
          </a:p>
          <a:p>
            <a:pPr lvl="2"/>
            <a:r>
              <a:rPr lang="en-GB" dirty="0" smtClean="0"/>
              <a:t>¿</a:t>
            </a:r>
            <a:r>
              <a:rPr lang="en-GB" dirty="0" err="1" smtClean="0"/>
              <a:t>Cúando</a:t>
            </a:r>
            <a:r>
              <a:rPr lang="en-GB" dirty="0" smtClean="0"/>
              <a:t> </a:t>
            </a:r>
            <a:r>
              <a:rPr lang="en-GB" dirty="0" err="1" smtClean="0"/>
              <a:t>hacer</a:t>
            </a:r>
            <a:r>
              <a:rPr lang="en-GB" dirty="0" smtClean="0"/>
              <a:t> la </a:t>
            </a:r>
            <a:r>
              <a:rPr lang="en-GB" dirty="0" err="1" smtClean="0"/>
              <a:t>encuesta</a:t>
            </a:r>
            <a:r>
              <a:rPr lang="en-GB" dirty="0" smtClean="0"/>
              <a:t>? </a:t>
            </a:r>
            <a:r>
              <a:rPr lang="en-GB" dirty="0" err="1" smtClean="0"/>
              <a:t>Periodos</a:t>
            </a:r>
            <a:r>
              <a:rPr lang="en-GB" dirty="0" smtClean="0"/>
              <a:t> de </a:t>
            </a:r>
            <a:r>
              <a:rPr lang="en-GB" dirty="0" err="1" smtClean="0"/>
              <a:t>baja</a:t>
            </a:r>
            <a:r>
              <a:rPr lang="en-GB" dirty="0" smtClean="0"/>
              <a:t> </a:t>
            </a:r>
            <a:r>
              <a:rPr lang="en-GB" dirty="0" err="1" smtClean="0"/>
              <a:t>transmisión</a:t>
            </a:r>
            <a:r>
              <a:rPr lang="en-GB" dirty="0" smtClean="0"/>
              <a:t> </a:t>
            </a:r>
            <a:r>
              <a:rPr lang="en-GB" dirty="0" err="1" smtClean="0"/>
              <a:t>vs</a:t>
            </a:r>
            <a:r>
              <a:rPr lang="en-GB" dirty="0" smtClean="0"/>
              <a:t> </a:t>
            </a:r>
            <a:r>
              <a:rPr lang="en-GB" dirty="0" err="1" smtClean="0"/>
              <a:t>alta</a:t>
            </a:r>
            <a:r>
              <a:rPr lang="en-GB" dirty="0" smtClean="0"/>
              <a:t> </a:t>
            </a:r>
            <a:r>
              <a:rPr lang="en-GB" dirty="0" err="1" smtClean="0"/>
              <a:t>transmisión</a:t>
            </a:r>
            <a:endParaRPr lang="en-GB" dirty="0"/>
          </a:p>
          <a:p>
            <a:pPr lvl="2"/>
            <a:r>
              <a:rPr lang="en-GB" dirty="0" err="1" smtClean="0"/>
              <a:t>Posibles</a:t>
            </a:r>
            <a:r>
              <a:rPr lang="en-GB" dirty="0" smtClean="0"/>
              <a:t> </a:t>
            </a:r>
            <a:r>
              <a:rPr lang="en-GB" dirty="0" err="1" smtClean="0"/>
              <a:t>confusiones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la </a:t>
            </a:r>
            <a:r>
              <a:rPr lang="en-GB" dirty="0" err="1" smtClean="0"/>
              <a:t>duración</a:t>
            </a:r>
            <a:r>
              <a:rPr lang="en-GB" dirty="0" smtClean="0"/>
              <a:t> de </a:t>
            </a:r>
            <a:r>
              <a:rPr lang="en-GB" dirty="0" err="1" smtClean="0"/>
              <a:t>las</a:t>
            </a:r>
            <a:r>
              <a:rPr lang="en-GB" dirty="0" smtClean="0"/>
              <a:t> </a:t>
            </a:r>
            <a:r>
              <a:rPr lang="en-GB" dirty="0" err="1" smtClean="0"/>
              <a:t>infecciones</a:t>
            </a:r>
            <a:r>
              <a:rPr lang="en-GB" dirty="0" smtClean="0"/>
              <a:t>, el </a:t>
            </a:r>
            <a:r>
              <a:rPr lang="en-GB" dirty="0" err="1" smtClean="0"/>
              <a:t>estado</a:t>
            </a:r>
            <a:r>
              <a:rPr lang="en-GB" dirty="0" smtClean="0"/>
              <a:t> </a:t>
            </a:r>
            <a:r>
              <a:rPr lang="en-GB" dirty="0" err="1" smtClean="0"/>
              <a:t>immunitario</a:t>
            </a:r>
            <a:r>
              <a:rPr lang="en-GB" dirty="0" smtClean="0"/>
              <a:t> residual, etc. </a:t>
            </a:r>
            <a:endParaRPr lang="en-GB" dirty="0"/>
          </a:p>
          <a:p>
            <a:pPr marL="457200" lvl="1" indent="0">
              <a:buNone/>
            </a:pPr>
            <a:r>
              <a:rPr lang="en-GB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AU" dirty="0" smtClean="0">
                <a:sym typeface="Wingdings"/>
              </a:rPr>
              <a:t>A menudo se </a:t>
            </a:r>
            <a:r>
              <a:rPr lang="en-AU" dirty="0" err="1" smtClean="0">
                <a:sym typeface="Wingdings"/>
              </a:rPr>
              <a:t>usa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como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herramienta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rápida</a:t>
            </a:r>
            <a:r>
              <a:rPr lang="en-AU" dirty="0" smtClean="0">
                <a:sym typeface="Wingdings"/>
              </a:rPr>
              <a:t> en </a:t>
            </a:r>
            <a:r>
              <a:rPr lang="en-AU" dirty="0" err="1" smtClean="0">
                <a:sym typeface="Wingdings"/>
              </a:rPr>
              <a:t>muestreos</a:t>
            </a:r>
            <a:r>
              <a:rPr lang="en-AU" dirty="0" smtClean="0">
                <a:sym typeface="Wingdings"/>
              </a:rPr>
              <a:t> de </a:t>
            </a:r>
            <a:r>
              <a:rPr lang="en-AU" dirty="0" err="1" smtClean="0">
                <a:sym typeface="Wingdings"/>
              </a:rPr>
              <a:t>sangre</a:t>
            </a:r>
            <a:r>
              <a:rPr lang="en-AU" dirty="0" smtClean="0">
                <a:sym typeface="Wingdings"/>
              </a:rPr>
              <a:t> a gran </a:t>
            </a:r>
            <a:r>
              <a:rPr lang="en-AU" dirty="0" err="1" smtClean="0">
                <a:sym typeface="Wingdings"/>
              </a:rPr>
              <a:t>escala</a:t>
            </a:r>
            <a:r>
              <a:rPr lang="en-AU" dirty="0" smtClean="0">
                <a:sym typeface="Wingdings"/>
              </a:rPr>
              <a:t>, </a:t>
            </a:r>
            <a:r>
              <a:rPr lang="en-AU" dirty="0" err="1" smtClean="0">
                <a:sym typeface="Wingdings"/>
              </a:rPr>
              <a:t>pero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sólo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mide</a:t>
            </a:r>
            <a:r>
              <a:rPr lang="en-AU" dirty="0" smtClean="0">
                <a:sym typeface="Wingdings"/>
              </a:rPr>
              <a:t> la </a:t>
            </a:r>
            <a:r>
              <a:rPr lang="en-AU" dirty="0" err="1" smtClean="0">
                <a:sym typeface="Wingdings"/>
              </a:rPr>
              <a:t>transmisión</a:t>
            </a:r>
            <a:r>
              <a:rPr lang="en-AU" dirty="0" smtClean="0">
                <a:sym typeface="Wingdings"/>
              </a:rPr>
              <a:t> de </a:t>
            </a:r>
            <a:r>
              <a:rPr lang="en-AU" dirty="0" err="1" smtClean="0">
                <a:sym typeface="Wingdings"/>
              </a:rPr>
              <a:t>manera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indirecta</a:t>
            </a:r>
            <a:r>
              <a:rPr lang="en-AU" dirty="0" smtClean="0">
                <a:sym typeface="Wingdings"/>
              </a:rPr>
              <a:t>. Require </a:t>
            </a:r>
            <a:r>
              <a:rPr lang="en-AU" dirty="0" err="1" smtClean="0">
                <a:sym typeface="Wingdings"/>
              </a:rPr>
              <a:t>análisis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espacial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para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detectar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focos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críticos</a:t>
            </a:r>
            <a:r>
              <a:rPr lang="en-AU" dirty="0" smtClean="0">
                <a:sym typeface="Wingdings"/>
              </a:rPr>
              <a:t> (“hot spots”. )</a:t>
            </a:r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3660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b="1" dirty="0"/>
              <a:t>El </a:t>
            </a:r>
            <a:r>
              <a:rPr lang="en-US" sz="3600" b="1" dirty="0" err="1" smtClean="0"/>
              <a:t>estándar</a:t>
            </a:r>
            <a:r>
              <a:rPr lang="en-US" sz="3600" b="1" dirty="0" smtClean="0"/>
              <a:t> de </a:t>
            </a:r>
            <a:r>
              <a:rPr lang="en-US" sz="3600" b="1" dirty="0" err="1" smtClean="0"/>
              <a:t>referencia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para</a:t>
            </a:r>
            <a:r>
              <a:rPr lang="en-US" sz="3600" b="1" dirty="0" smtClean="0"/>
              <a:t> la </a:t>
            </a:r>
            <a:r>
              <a:rPr lang="en-US" sz="3600" b="1" dirty="0" err="1" smtClean="0"/>
              <a:t>transmisión</a:t>
            </a:r>
            <a:r>
              <a:rPr lang="en-US" sz="3600" b="1" dirty="0" smtClean="0"/>
              <a:t> “Vector a hombre”: </a:t>
            </a:r>
            <a:r>
              <a:rPr lang="en-US" sz="3600" b="1" dirty="0" err="1" smtClean="0"/>
              <a:t>Fuerza</a:t>
            </a:r>
            <a:r>
              <a:rPr lang="en-US" sz="3600" b="1" dirty="0" smtClean="0"/>
              <a:t> de </a:t>
            </a:r>
            <a:r>
              <a:rPr lang="en-US" sz="3600" b="1" dirty="0" err="1" smtClean="0"/>
              <a:t>infección</a:t>
            </a:r>
            <a:endParaRPr lang="en-US" sz="3600" b="1" dirty="0"/>
          </a:p>
        </p:txBody>
      </p:sp>
      <p:sp>
        <p:nvSpPr>
          <p:cNvPr id="2355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68153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La </a:t>
            </a:r>
            <a:r>
              <a:rPr lang="en-US" dirty="0" err="1" smtClean="0"/>
              <a:t>fuerza</a:t>
            </a:r>
            <a:r>
              <a:rPr lang="en-US" dirty="0" smtClean="0"/>
              <a:t> de </a:t>
            </a:r>
            <a:r>
              <a:rPr lang="en-US" dirty="0" err="1" smtClean="0"/>
              <a:t>infección</a:t>
            </a:r>
            <a:r>
              <a:rPr lang="en-US" dirty="0" smtClean="0"/>
              <a:t> (FOI) </a:t>
            </a:r>
            <a:r>
              <a:rPr lang="en-US" dirty="0" err="1" smtClean="0"/>
              <a:t>es</a:t>
            </a:r>
            <a:r>
              <a:rPr lang="en-US" dirty="0" smtClean="0"/>
              <a:t> la </a:t>
            </a:r>
            <a:r>
              <a:rPr lang="en-US" dirty="0" err="1" smtClean="0"/>
              <a:t>tasa</a:t>
            </a:r>
            <a:r>
              <a:rPr lang="en-US" dirty="0" smtClean="0"/>
              <a:t> </a:t>
            </a:r>
            <a:r>
              <a:rPr lang="en-US" dirty="0" err="1" smtClean="0"/>
              <a:t>según</a:t>
            </a:r>
            <a:r>
              <a:rPr lang="en-US" dirty="0" smtClean="0"/>
              <a:t> la </a:t>
            </a:r>
            <a:r>
              <a:rPr lang="en-US" dirty="0" err="1" smtClean="0"/>
              <a:t>cual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personas </a:t>
            </a:r>
            <a:r>
              <a:rPr lang="en-US" dirty="0" err="1" smtClean="0"/>
              <a:t>susceptibles</a:t>
            </a:r>
            <a:r>
              <a:rPr lang="en-US" dirty="0" smtClean="0"/>
              <a:t> </a:t>
            </a:r>
            <a:r>
              <a:rPr lang="en-US" dirty="0" err="1" smtClean="0"/>
              <a:t>contraen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enfermedad</a:t>
            </a:r>
            <a:r>
              <a:rPr lang="en-US" dirty="0" smtClean="0"/>
              <a:t> </a:t>
            </a:r>
            <a:r>
              <a:rPr lang="en-US" dirty="0" err="1" smtClean="0"/>
              <a:t>infecciosa</a:t>
            </a:r>
            <a:endParaRPr lang="en-US" dirty="0"/>
          </a:p>
          <a:p>
            <a:pPr marL="0" indent="0">
              <a:lnSpc>
                <a:spcPct val="90000"/>
              </a:lnSpc>
              <a:buNone/>
            </a:pPr>
            <a:endParaRPr lang="en-US" dirty="0" smtClean="0"/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3200" dirty="0" smtClean="0"/>
              <a:t>A </a:t>
            </a:r>
            <a:r>
              <a:rPr lang="en-US" sz="3200" dirty="0" err="1" smtClean="0"/>
              <a:t>nivel</a:t>
            </a:r>
            <a:r>
              <a:rPr lang="en-US" sz="3200" dirty="0" smtClean="0"/>
              <a:t> de </a:t>
            </a:r>
            <a:r>
              <a:rPr lang="en-US" sz="3200" dirty="0" err="1" smtClean="0"/>
              <a:t>población</a:t>
            </a:r>
            <a:r>
              <a:rPr lang="en-US" sz="3200" dirty="0" smtClean="0"/>
              <a:t> </a:t>
            </a:r>
            <a:r>
              <a:rPr lang="en-US" sz="3200" dirty="0" err="1" smtClean="0"/>
              <a:t>es</a:t>
            </a:r>
            <a:r>
              <a:rPr lang="en-US" sz="3200" dirty="0" smtClean="0"/>
              <a:t> </a:t>
            </a:r>
            <a:r>
              <a:rPr lang="en-US" sz="3200" dirty="0" err="1" smtClean="0"/>
              <a:t>una</a:t>
            </a:r>
            <a:r>
              <a:rPr lang="en-US" sz="3200" dirty="0" smtClean="0"/>
              <a:t> </a:t>
            </a:r>
            <a:r>
              <a:rPr lang="en-US" sz="3200" dirty="0" err="1" smtClean="0"/>
              <a:t>medida</a:t>
            </a:r>
            <a:r>
              <a:rPr lang="en-US" sz="3200" dirty="0" smtClean="0"/>
              <a:t> de </a:t>
            </a:r>
            <a:r>
              <a:rPr lang="en-US" sz="3200" u="sng" dirty="0" err="1" smtClean="0"/>
              <a:t>transmisión</a:t>
            </a:r>
            <a:r>
              <a:rPr lang="en-US" sz="3200" dirty="0" smtClean="0"/>
              <a:t> </a:t>
            </a:r>
            <a:endParaRPr lang="en-US" sz="3200" dirty="0"/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3200" dirty="0" smtClean="0"/>
              <a:t>A </a:t>
            </a:r>
            <a:r>
              <a:rPr lang="en-US" sz="3200" dirty="0" err="1" smtClean="0"/>
              <a:t>nivel</a:t>
            </a:r>
            <a:r>
              <a:rPr lang="en-US" sz="3200" dirty="0" smtClean="0"/>
              <a:t> individual </a:t>
            </a:r>
            <a:r>
              <a:rPr lang="en-US" sz="3200" dirty="0" err="1" smtClean="0"/>
              <a:t>es</a:t>
            </a:r>
            <a:r>
              <a:rPr lang="en-US" sz="3200" dirty="0" smtClean="0"/>
              <a:t> </a:t>
            </a:r>
            <a:r>
              <a:rPr lang="en-US" sz="3200" dirty="0" err="1" smtClean="0"/>
              <a:t>una</a:t>
            </a:r>
            <a:r>
              <a:rPr lang="en-US" sz="3200" dirty="0" smtClean="0"/>
              <a:t> </a:t>
            </a:r>
            <a:r>
              <a:rPr lang="en-US" sz="3200" dirty="0" err="1" smtClean="0"/>
              <a:t>medida</a:t>
            </a:r>
            <a:r>
              <a:rPr lang="en-US" sz="3200" dirty="0" smtClean="0"/>
              <a:t> de </a:t>
            </a:r>
            <a:r>
              <a:rPr lang="en-US" sz="3200" u="sng" dirty="0" err="1" smtClean="0"/>
              <a:t>exposición</a:t>
            </a:r>
            <a:endParaRPr lang="en-US" sz="3200" dirty="0" smtClean="0"/>
          </a:p>
          <a:p>
            <a:pPr marL="0" indent="0">
              <a:lnSpc>
                <a:spcPct val="90000"/>
              </a:lnSpc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5716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Fuerza</a:t>
            </a:r>
            <a:r>
              <a:rPr lang="en-US" dirty="0" smtClean="0"/>
              <a:t> de </a:t>
            </a:r>
            <a:r>
              <a:rPr lang="en-US" dirty="0" err="1" smtClean="0"/>
              <a:t>infección</a:t>
            </a:r>
            <a:r>
              <a:rPr lang="en-US" dirty="0" smtClean="0"/>
              <a:t> - Malaria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Fuerza</a:t>
            </a:r>
            <a:r>
              <a:rPr lang="en-GB" dirty="0" smtClean="0"/>
              <a:t> de </a:t>
            </a:r>
            <a:r>
              <a:rPr lang="en-GB" dirty="0" err="1" smtClean="0"/>
              <a:t>infección</a:t>
            </a:r>
            <a:r>
              <a:rPr lang="en-GB" dirty="0" smtClean="0"/>
              <a:t> (FOI): </a:t>
            </a:r>
            <a:r>
              <a:rPr lang="en-GB" dirty="0" err="1" smtClean="0"/>
              <a:t>incidencia</a:t>
            </a:r>
            <a:r>
              <a:rPr lang="en-GB" dirty="0" smtClean="0"/>
              <a:t> de </a:t>
            </a:r>
            <a:r>
              <a:rPr lang="en-GB" u="sng" dirty="0" err="1" smtClean="0"/>
              <a:t>infecciones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malaria </a:t>
            </a:r>
            <a:r>
              <a:rPr lang="en-GB" dirty="0" err="1" smtClean="0"/>
              <a:t>adquiridas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periodo</a:t>
            </a:r>
            <a:r>
              <a:rPr lang="en-GB" dirty="0" smtClean="0"/>
              <a:t> en </a:t>
            </a:r>
            <a:r>
              <a:rPr lang="en-GB" dirty="0" err="1" smtClean="0"/>
              <a:t>que</a:t>
            </a:r>
            <a:r>
              <a:rPr lang="en-GB" dirty="0" smtClean="0"/>
              <a:t> se </a:t>
            </a:r>
            <a:r>
              <a:rPr lang="en-GB" dirty="0" err="1" smtClean="0"/>
              <a:t>estuvo</a:t>
            </a:r>
            <a:r>
              <a:rPr lang="en-GB" dirty="0" smtClean="0"/>
              <a:t> en </a:t>
            </a:r>
            <a:r>
              <a:rPr lang="en-GB" dirty="0" err="1" smtClean="0"/>
              <a:t>riesgo</a:t>
            </a:r>
            <a:r>
              <a:rPr lang="en-GB" dirty="0" smtClean="0"/>
              <a:t>.  </a:t>
            </a:r>
          </a:p>
          <a:p>
            <a:r>
              <a:rPr lang="en-GB" dirty="0" smtClean="0"/>
              <a:t>Se </a:t>
            </a:r>
            <a:r>
              <a:rPr lang="en-GB" dirty="0" err="1" smtClean="0"/>
              <a:t>puede</a:t>
            </a:r>
            <a:r>
              <a:rPr lang="en-GB" dirty="0" smtClean="0"/>
              <a:t> </a:t>
            </a:r>
            <a:r>
              <a:rPr lang="en-GB" dirty="0" err="1" smtClean="0"/>
              <a:t>medir</a:t>
            </a:r>
            <a:r>
              <a:rPr lang="en-GB" dirty="0" smtClean="0"/>
              <a:t> de </a:t>
            </a:r>
            <a:r>
              <a:rPr lang="en-GB" dirty="0" err="1" smtClean="0"/>
              <a:t>diferentes</a:t>
            </a:r>
            <a:r>
              <a:rPr lang="en-GB" dirty="0" smtClean="0"/>
              <a:t> </a:t>
            </a:r>
            <a:r>
              <a:rPr lang="en-GB" dirty="0" err="1" smtClean="0"/>
              <a:t>maneras</a:t>
            </a:r>
            <a:r>
              <a:rPr lang="en-GB" dirty="0" smtClean="0"/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sz="2600" dirty="0" err="1" smtClean="0"/>
              <a:t>Estudios</a:t>
            </a:r>
            <a:r>
              <a:rPr lang="en-GB" sz="2600" dirty="0" smtClean="0"/>
              <a:t> de </a:t>
            </a:r>
            <a:r>
              <a:rPr lang="en-GB" sz="2600" dirty="0" err="1" smtClean="0"/>
              <a:t>cohorte</a:t>
            </a:r>
            <a:r>
              <a:rPr lang="en-GB" sz="2600" dirty="0" smtClean="0"/>
              <a:t> en los </a:t>
            </a:r>
            <a:r>
              <a:rPr lang="en-GB" sz="2600" dirty="0" err="1" smtClean="0"/>
              <a:t>que</a:t>
            </a:r>
            <a:r>
              <a:rPr lang="en-GB" sz="2600" dirty="0" smtClean="0"/>
              <a:t> se </a:t>
            </a:r>
            <a:r>
              <a:rPr lang="en-GB" sz="2600" dirty="0" err="1" smtClean="0"/>
              <a:t>elimina</a:t>
            </a:r>
            <a:r>
              <a:rPr lang="en-GB" sz="2600" dirty="0" smtClean="0"/>
              <a:t> la </a:t>
            </a:r>
            <a:r>
              <a:rPr lang="en-GB" sz="2600" dirty="0" err="1" smtClean="0"/>
              <a:t>infección</a:t>
            </a:r>
            <a:r>
              <a:rPr lang="en-GB" sz="2600" dirty="0" smtClean="0"/>
              <a:t> y se </a:t>
            </a:r>
            <a:r>
              <a:rPr lang="en-GB" sz="2600" dirty="0" err="1" smtClean="0"/>
              <a:t>hace</a:t>
            </a:r>
            <a:r>
              <a:rPr lang="en-GB" sz="2600" dirty="0" smtClean="0"/>
              <a:t> </a:t>
            </a:r>
            <a:r>
              <a:rPr lang="en-GB" sz="2600" dirty="0" err="1" smtClean="0"/>
              <a:t>seguimiento</a:t>
            </a:r>
            <a:r>
              <a:rPr lang="en-GB" sz="2600" dirty="0" smtClean="0"/>
              <a:t>.</a:t>
            </a:r>
          </a:p>
          <a:p>
            <a:pPr marL="1028700" lvl="1" indent="-514350">
              <a:buFont typeface="+mj-lt"/>
              <a:buAutoNum type="arabicPeriod"/>
            </a:pPr>
            <a:r>
              <a:rPr lang="en-GB" sz="2600" dirty="0" err="1" smtClean="0"/>
              <a:t>Estudios</a:t>
            </a:r>
            <a:r>
              <a:rPr lang="en-GB" sz="2600" dirty="0" smtClean="0"/>
              <a:t> de </a:t>
            </a:r>
            <a:r>
              <a:rPr lang="en-GB" sz="2600" dirty="0" err="1" smtClean="0"/>
              <a:t>cohorte</a:t>
            </a:r>
            <a:r>
              <a:rPr lang="en-GB" sz="2600" dirty="0" smtClean="0"/>
              <a:t> en los </a:t>
            </a:r>
            <a:r>
              <a:rPr lang="en-GB" sz="2600" dirty="0" err="1" smtClean="0"/>
              <a:t>que</a:t>
            </a:r>
            <a:r>
              <a:rPr lang="en-GB" sz="2600" dirty="0" smtClean="0"/>
              <a:t> se </a:t>
            </a:r>
            <a:r>
              <a:rPr lang="en-GB" sz="2600" dirty="0" err="1" smtClean="0"/>
              <a:t>mide</a:t>
            </a:r>
            <a:r>
              <a:rPr lang="en-GB" sz="2600" dirty="0" smtClean="0"/>
              <a:t> la </a:t>
            </a:r>
            <a:r>
              <a:rPr lang="en-GB" sz="2600" dirty="0" err="1" smtClean="0"/>
              <a:t>adquisición</a:t>
            </a:r>
            <a:r>
              <a:rPr lang="en-GB" sz="2600" dirty="0" smtClean="0"/>
              <a:t> de </a:t>
            </a:r>
            <a:r>
              <a:rPr lang="en-GB" sz="2600" dirty="0" err="1" smtClean="0"/>
              <a:t>nuevos</a:t>
            </a:r>
            <a:r>
              <a:rPr lang="en-GB" sz="2600" dirty="0" smtClean="0"/>
              <a:t> clones del </a:t>
            </a:r>
            <a:r>
              <a:rPr lang="en-GB" sz="2600" dirty="0" err="1" smtClean="0"/>
              <a:t>parásito</a:t>
            </a:r>
            <a:r>
              <a:rPr lang="en-GB" sz="2600" dirty="0" smtClean="0"/>
              <a:t>.</a:t>
            </a:r>
            <a:endParaRPr lang="en-GB" sz="2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6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 smtClean="0"/>
              <a:t>Medir</a:t>
            </a:r>
            <a:r>
              <a:rPr lang="en-US" dirty="0" smtClean="0"/>
              <a:t> la FOI</a:t>
            </a:r>
            <a:endParaRPr lang="en-US" dirty="0"/>
          </a:p>
        </p:txBody>
      </p:sp>
      <p:sp>
        <p:nvSpPr>
          <p:cNvPr id="2355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6815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Tx/>
              <a:buChar char="-"/>
            </a:pPr>
            <a:endParaRPr lang="en-US" sz="12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En </a:t>
            </a:r>
            <a:r>
              <a:rPr lang="en-US" dirty="0" err="1" smtClean="0"/>
              <a:t>estudios</a:t>
            </a:r>
            <a:r>
              <a:rPr lang="en-US" dirty="0" smtClean="0"/>
              <a:t> de </a:t>
            </a:r>
            <a:r>
              <a:rPr lang="en-US" dirty="0" err="1" smtClean="0"/>
              <a:t>tratamiento-tiempo</a:t>
            </a:r>
            <a:r>
              <a:rPr lang="en-US" dirty="0" smtClean="0"/>
              <a:t> de </a:t>
            </a:r>
            <a:r>
              <a:rPr lang="en-US" dirty="0" err="1" smtClean="0"/>
              <a:t>reinfección</a:t>
            </a:r>
            <a:r>
              <a:rPr lang="en-US" dirty="0" smtClean="0"/>
              <a:t>, la FOI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medirse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la </a:t>
            </a:r>
            <a:r>
              <a:rPr lang="en-US" dirty="0" err="1" smtClean="0"/>
              <a:t>tasa</a:t>
            </a:r>
            <a:r>
              <a:rPr lang="en-US" dirty="0" smtClean="0"/>
              <a:t> de </a:t>
            </a:r>
            <a:r>
              <a:rPr lang="en-US" dirty="0" err="1" smtClean="0"/>
              <a:t>adquisición</a:t>
            </a:r>
            <a:r>
              <a:rPr lang="en-US" dirty="0" smtClean="0"/>
              <a:t> de </a:t>
            </a:r>
            <a:r>
              <a:rPr lang="en-US" dirty="0" err="1" smtClean="0"/>
              <a:t>infecciones</a:t>
            </a:r>
            <a:r>
              <a:rPr lang="en-US" dirty="0" smtClean="0"/>
              <a:t> (i.e. 1 / </a:t>
            </a:r>
            <a:r>
              <a:rPr lang="en-US" dirty="0" err="1" smtClean="0"/>
              <a:t>tiempo</a:t>
            </a:r>
            <a:r>
              <a:rPr lang="en-US" dirty="0" smtClean="0"/>
              <a:t> </a:t>
            </a:r>
            <a:r>
              <a:rPr lang="en-US" dirty="0" err="1" smtClean="0"/>
              <a:t>promedio</a:t>
            </a:r>
            <a:r>
              <a:rPr lang="en-US" dirty="0" smtClean="0"/>
              <a:t> a 1</a:t>
            </a:r>
            <a:r>
              <a:rPr lang="en-US" baseline="30000" dirty="0" smtClean="0"/>
              <a:t>ª</a:t>
            </a:r>
            <a:r>
              <a:rPr lang="en-US" dirty="0" smtClean="0"/>
              <a:t> </a:t>
            </a:r>
            <a:r>
              <a:rPr lang="en-US" dirty="0" err="1" smtClean="0"/>
              <a:t>infección</a:t>
            </a:r>
            <a:r>
              <a:rPr lang="en-US" dirty="0" smtClean="0"/>
              <a:t>).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Sin embargo, con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diseño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person </a:t>
            </a:r>
            <a:r>
              <a:rPr lang="en-US" dirty="0" err="1" smtClean="0"/>
              <a:t>sólo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en </a:t>
            </a:r>
            <a:r>
              <a:rPr lang="en-US" dirty="0" err="1" smtClean="0"/>
              <a:t>riesgo</a:t>
            </a:r>
            <a:r>
              <a:rPr lang="en-US" dirty="0" smtClean="0"/>
              <a:t> hasta la 1ª </a:t>
            </a:r>
            <a:r>
              <a:rPr lang="en-US" dirty="0" err="1" smtClean="0"/>
              <a:t>infección</a:t>
            </a:r>
            <a:r>
              <a:rPr lang="en-US" dirty="0" smtClean="0"/>
              <a:t>. 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dirty="0" err="1" smtClean="0"/>
              <a:t>Por</a:t>
            </a:r>
            <a:r>
              <a:rPr lang="en-US" dirty="0" smtClean="0"/>
              <a:t> lo </a:t>
            </a:r>
            <a:r>
              <a:rPr lang="en-US" dirty="0" err="1" smtClean="0"/>
              <a:t>tanto</a:t>
            </a:r>
            <a:r>
              <a:rPr lang="en-US" dirty="0" smtClean="0"/>
              <a:t>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dirty="0" smtClean="0"/>
              <a:t>No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determinar</a:t>
            </a:r>
            <a:r>
              <a:rPr lang="en-US" dirty="0" smtClean="0"/>
              <a:t> </a:t>
            </a:r>
            <a:r>
              <a:rPr lang="en-US" dirty="0" err="1" smtClean="0"/>
              <a:t>superinfección</a:t>
            </a:r>
            <a:r>
              <a:rPr lang="en-US" dirty="0" smtClean="0"/>
              <a:t>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dirty="0" smtClean="0"/>
              <a:t>Integra </a:t>
            </a:r>
            <a:r>
              <a:rPr lang="es-ES" dirty="0"/>
              <a:t>en un periodo de tiempo relativamente </a:t>
            </a:r>
            <a:r>
              <a:rPr lang="es-ES" dirty="0" smtClean="0"/>
              <a:t>corto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s-ES" dirty="0" smtClean="0"/>
              <a:t>La población en riesgo cambia a lo largo del periodo de seguimiento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702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1" descr="Figure 3 MAM 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8229600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371600"/>
          </a:xfrm>
        </p:spPr>
        <p:txBody>
          <a:bodyPr/>
          <a:lstStyle/>
          <a:p>
            <a:pPr eaLnBrk="1" hangingPunct="1"/>
            <a:r>
              <a:rPr lang="en-US" dirty="0" err="1" smtClean="0">
                <a:latin typeface="Franklin Gothic Book" charset="0"/>
              </a:rPr>
              <a:t>Tiempo</a:t>
            </a:r>
            <a:r>
              <a:rPr lang="en-US" dirty="0" smtClean="0">
                <a:latin typeface="Franklin Gothic Book" charset="0"/>
              </a:rPr>
              <a:t> hasta 1ª re-</a:t>
            </a:r>
            <a:r>
              <a:rPr lang="en-US" dirty="0" err="1" smtClean="0">
                <a:latin typeface="Franklin Gothic Book" charset="0"/>
              </a:rPr>
              <a:t>infección</a:t>
            </a:r>
            <a:endParaRPr lang="en-US" dirty="0">
              <a:latin typeface="Franklin Gothic Book" charset="0"/>
            </a:endParaRP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2667000" y="3505200"/>
            <a:ext cx="450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ns</a:t>
            </a: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5867400" y="2819400"/>
            <a:ext cx="450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ns</a:t>
            </a:r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7772400" y="3657600"/>
            <a:ext cx="952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&lt; 0.001</a:t>
            </a:r>
          </a:p>
        </p:txBody>
      </p:sp>
      <p:sp>
        <p:nvSpPr>
          <p:cNvPr id="38918" name="Text Box 9"/>
          <p:cNvSpPr txBox="1">
            <a:spLocks noChangeArrowheads="1"/>
          </p:cNvSpPr>
          <p:nvPr/>
        </p:nvSpPr>
        <p:spPr bwMode="auto">
          <a:xfrm>
            <a:off x="5353050" y="6089650"/>
            <a:ext cx="33281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/>
              <a:t>Pf:    3.3 / yr.     </a:t>
            </a:r>
            <a:r>
              <a:rPr lang="en-US" sz="1800" b="1" dirty="0" err="1"/>
              <a:t>Pv</a:t>
            </a:r>
            <a:r>
              <a:rPr lang="en-US" sz="1800" b="1" dirty="0"/>
              <a:t>:   2.0 / yr.</a:t>
            </a:r>
          </a:p>
          <a:p>
            <a:pPr eaLnBrk="1" hangingPunct="1"/>
            <a:r>
              <a:rPr lang="en-US" sz="1800" b="1" dirty="0"/>
              <a:t>Pm:  0.24 / yr.   </a:t>
            </a:r>
            <a:r>
              <a:rPr lang="en-US" sz="1800" b="1" dirty="0" smtClean="0"/>
              <a:t>Po</a:t>
            </a:r>
            <a:r>
              <a:rPr lang="en-US" sz="1800" b="1" dirty="0"/>
              <a:t>:   0.04 / yr.</a:t>
            </a:r>
          </a:p>
        </p:txBody>
      </p:sp>
      <p:sp>
        <p:nvSpPr>
          <p:cNvPr id="38919" name="Text Box 10"/>
          <p:cNvSpPr txBox="1">
            <a:spLocks noChangeArrowheads="1"/>
          </p:cNvSpPr>
          <p:nvPr/>
        </p:nvSpPr>
        <p:spPr bwMode="auto">
          <a:xfrm>
            <a:off x="838200" y="6089650"/>
            <a:ext cx="3257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/>
              <a:t>Pf:    5.0 / yr.     </a:t>
            </a:r>
            <a:r>
              <a:rPr lang="en-US" sz="1800" b="1" dirty="0" err="1"/>
              <a:t>Pv</a:t>
            </a:r>
            <a:r>
              <a:rPr lang="en-US" sz="1800" b="1" dirty="0"/>
              <a:t>:   5.3 / yr.</a:t>
            </a:r>
          </a:p>
          <a:p>
            <a:pPr eaLnBrk="1" hangingPunct="1"/>
            <a:r>
              <a:rPr lang="en-US" sz="1800" b="1" dirty="0"/>
              <a:t>Pm:  1.0 / yr.     </a:t>
            </a:r>
            <a:r>
              <a:rPr lang="en-US" sz="1800" b="1" dirty="0" smtClean="0"/>
              <a:t>Po</a:t>
            </a:r>
            <a:r>
              <a:rPr lang="en-US" sz="1800" b="1" dirty="0"/>
              <a:t>:   0.4 / yr.</a:t>
            </a:r>
          </a:p>
        </p:txBody>
      </p:sp>
      <p:sp>
        <p:nvSpPr>
          <p:cNvPr id="38920" name="Text Box 12"/>
          <p:cNvSpPr txBox="1">
            <a:spLocks noChangeArrowheads="1"/>
          </p:cNvSpPr>
          <p:nvPr/>
        </p:nvSpPr>
        <p:spPr bwMode="auto">
          <a:xfrm>
            <a:off x="7121525" y="5516563"/>
            <a:ext cx="20321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err="1"/>
              <a:t>Michon</a:t>
            </a:r>
            <a:r>
              <a:rPr lang="en-US" sz="1200" dirty="0"/>
              <a:t> et al, </a:t>
            </a:r>
            <a:r>
              <a:rPr lang="en-US" sz="1200" dirty="0" smtClean="0"/>
              <a:t>2007, AJTMH</a:t>
            </a:r>
            <a:endParaRPr lang="en-US" sz="1200" dirty="0"/>
          </a:p>
        </p:txBody>
      </p:sp>
      <p:sp>
        <p:nvSpPr>
          <p:cNvPr id="2" name="Rectangle 1"/>
          <p:cNvSpPr/>
          <p:nvPr/>
        </p:nvSpPr>
        <p:spPr>
          <a:xfrm>
            <a:off x="2844800" y="1727200"/>
            <a:ext cx="901700" cy="190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PCR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5641162"/>
            <a:ext cx="3279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Fuerza</a:t>
            </a:r>
            <a:r>
              <a:rPr lang="en-US" sz="2000" dirty="0" smtClean="0"/>
              <a:t> de </a:t>
            </a:r>
            <a:r>
              <a:rPr lang="en-US" sz="2000" dirty="0" err="1" smtClean="0"/>
              <a:t>infección</a:t>
            </a:r>
            <a:r>
              <a:rPr lang="en-US" sz="2000" dirty="0" smtClean="0"/>
              <a:t> </a:t>
            </a:r>
            <a:r>
              <a:rPr lang="en-US" sz="2000" dirty="0" err="1" smtClean="0"/>
              <a:t>estimada</a:t>
            </a:r>
            <a:r>
              <a:rPr lang="en-US" sz="2000" dirty="0" smtClean="0"/>
              <a:t>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6896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 smtClean="0">
                <a:latin typeface="Franklin Gothic Book" charset="0"/>
              </a:rPr>
              <a:t>Fuerza</a:t>
            </a:r>
            <a:r>
              <a:rPr lang="en-US" dirty="0" smtClean="0">
                <a:latin typeface="Franklin Gothic Book" charset="0"/>
              </a:rPr>
              <a:t> de </a:t>
            </a:r>
            <a:r>
              <a:rPr lang="en-US" dirty="0" err="1" smtClean="0">
                <a:latin typeface="Franklin Gothic Book" charset="0"/>
              </a:rPr>
              <a:t>infección</a:t>
            </a:r>
            <a:r>
              <a:rPr lang="en-US" dirty="0" smtClean="0">
                <a:latin typeface="Franklin Gothic Book" charset="0"/>
              </a:rPr>
              <a:t> molecular</a:t>
            </a:r>
            <a:endParaRPr lang="en-US" dirty="0">
              <a:latin typeface="Franklin Gothic Book" charset="0"/>
            </a:endParaRPr>
          </a:p>
        </p:txBody>
      </p:sp>
      <p:sp>
        <p:nvSpPr>
          <p:cNvPr id="2355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6815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endParaRPr lang="en-US" sz="12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La </a:t>
            </a:r>
            <a:r>
              <a:rPr lang="en-US" dirty="0" err="1" smtClean="0"/>
              <a:t>fuerza</a:t>
            </a:r>
            <a:r>
              <a:rPr lang="en-US" dirty="0" smtClean="0"/>
              <a:t> de </a:t>
            </a:r>
            <a:r>
              <a:rPr lang="en-US" dirty="0" err="1" smtClean="0"/>
              <a:t>infección</a:t>
            </a:r>
            <a:r>
              <a:rPr lang="en-US" dirty="0" smtClean="0"/>
              <a:t> </a:t>
            </a:r>
            <a:r>
              <a:rPr lang="en-US" dirty="0"/>
              <a:t>molecular (</a:t>
            </a:r>
            <a:r>
              <a:rPr lang="en-US" baseline="-25000" dirty="0" err="1"/>
              <a:t>mol</a:t>
            </a:r>
            <a:r>
              <a:rPr lang="en-US" dirty="0" err="1"/>
              <a:t>FOI</a:t>
            </a:r>
            <a:r>
              <a:rPr lang="en-US" dirty="0"/>
              <a:t>)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smtClean="0"/>
              <a:t>la </a:t>
            </a:r>
            <a:r>
              <a:rPr lang="en-US" dirty="0" err="1" smtClean="0"/>
              <a:t>incidencia</a:t>
            </a:r>
            <a:r>
              <a:rPr lang="en-US" dirty="0" smtClean="0"/>
              <a:t> de </a:t>
            </a:r>
            <a:r>
              <a:rPr lang="en-US" u="sng" dirty="0" smtClean="0"/>
              <a:t>clones de Plasmodium </a:t>
            </a:r>
            <a:r>
              <a:rPr lang="en-US" dirty="0" err="1" smtClean="0"/>
              <a:t>genéticamente</a:t>
            </a:r>
            <a:r>
              <a:rPr lang="en-US" dirty="0" smtClean="0"/>
              <a:t> </a:t>
            </a:r>
            <a:r>
              <a:rPr lang="en-US" dirty="0" err="1" smtClean="0"/>
              <a:t>distingos</a:t>
            </a:r>
            <a:r>
              <a:rPr lang="en-US" dirty="0" smtClean="0"/>
              <a:t>,  </a:t>
            </a:r>
            <a:r>
              <a:rPr lang="en-US" u="sng" dirty="0" err="1" smtClean="0"/>
              <a:t>adquiridos</a:t>
            </a:r>
            <a:r>
              <a:rPr lang="en-US" u="sng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el </a:t>
            </a:r>
            <a:r>
              <a:rPr lang="en-US" dirty="0" err="1" smtClean="0"/>
              <a:t>hospedero</a:t>
            </a:r>
            <a:r>
              <a:rPr lang="en-US" dirty="0" smtClean="0"/>
              <a:t> </a:t>
            </a:r>
            <a:r>
              <a:rPr lang="en-US" dirty="0" err="1" smtClean="0"/>
              <a:t>humano</a:t>
            </a:r>
            <a:r>
              <a:rPr lang="en-US" dirty="0" smtClean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La </a:t>
            </a:r>
            <a:r>
              <a:rPr lang="en-US" dirty="0" err="1" smtClean="0"/>
              <a:t>fuerza</a:t>
            </a:r>
            <a:r>
              <a:rPr lang="en-US" dirty="0" smtClean="0"/>
              <a:t> molecular de </a:t>
            </a:r>
            <a:r>
              <a:rPr lang="en-US" dirty="0" err="1" smtClean="0"/>
              <a:t>infecciones</a:t>
            </a:r>
            <a:r>
              <a:rPr lang="en-US" dirty="0" smtClean="0"/>
              <a:t> de </a:t>
            </a:r>
            <a:r>
              <a:rPr lang="en-US" dirty="0" err="1" smtClean="0"/>
              <a:t>estadíos</a:t>
            </a:r>
            <a:r>
              <a:rPr lang="en-US" dirty="0" smtClean="0"/>
              <a:t> </a:t>
            </a:r>
            <a:r>
              <a:rPr lang="en-US" dirty="0" err="1" smtClean="0"/>
              <a:t>sanguíneos</a:t>
            </a:r>
            <a:r>
              <a:rPr lang="en-US" dirty="0" smtClean="0"/>
              <a:t> (</a:t>
            </a:r>
            <a:r>
              <a:rPr lang="en-US" baseline="-25000" dirty="0" err="1" smtClean="0"/>
              <a:t>mol</a:t>
            </a:r>
            <a:r>
              <a:rPr lang="en-US" dirty="0" err="1" smtClean="0"/>
              <a:t>FOB</a:t>
            </a:r>
            <a:r>
              <a:rPr lang="en-US" dirty="0" smtClean="0"/>
              <a:t>)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err="1"/>
              <a:t>incidencia</a:t>
            </a:r>
            <a:r>
              <a:rPr lang="en-US" dirty="0"/>
              <a:t> de </a:t>
            </a:r>
            <a:r>
              <a:rPr lang="en-US" u="sng" dirty="0"/>
              <a:t>clones de Plasmodium </a:t>
            </a:r>
            <a:r>
              <a:rPr lang="en-US" dirty="0" err="1" smtClean="0"/>
              <a:t>genéticamente</a:t>
            </a:r>
            <a:r>
              <a:rPr lang="en-US" dirty="0" smtClean="0"/>
              <a:t> </a:t>
            </a:r>
            <a:r>
              <a:rPr lang="en-US" dirty="0" err="1" smtClean="0"/>
              <a:t>distintos</a:t>
            </a:r>
            <a:r>
              <a:rPr lang="en-US" dirty="0" smtClean="0"/>
              <a:t>, </a:t>
            </a:r>
            <a:r>
              <a:rPr lang="en-US" u="sng" dirty="0" err="1" smtClean="0"/>
              <a:t>detectados</a:t>
            </a:r>
            <a:r>
              <a:rPr lang="en-US" u="sng" dirty="0" smtClean="0"/>
              <a:t> en la </a:t>
            </a:r>
            <a:r>
              <a:rPr lang="en-US" u="sng" dirty="0" err="1" smtClean="0"/>
              <a:t>sangre</a:t>
            </a:r>
            <a:r>
              <a:rPr lang="en-US" u="sng" dirty="0" smtClean="0"/>
              <a:t> </a:t>
            </a:r>
            <a:r>
              <a:rPr lang="en-US" dirty="0" smtClean="0"/>
              <a:t>del </a:t>
            </a:r>
            <a:r>
              <a:rPr lang="en-US" dirty="0" err="1" smtClean="0"/>
              <a:t>hospedero</a:t>
            </a:r>
            <a:r>
              <a:rPr lang="en-US" dirty="0" smtClean="0"/>
              <a:t> </a:t>
            </a:r>
            <a:r>
              <a:rPr lang="en-US" dirty="0" err="1" smtClean="0"/>
              <a:t>humano</a:t>
            </a:r>
            <a:r>
              <a:rPr lang="en-US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96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5620515" y="3035018"/>
            <a:ext cx="2050616" cy="2098069"/>
          </a:xfrm>
          <a:prstGeom prst="rect">
            <a:avLst/>
          </a:prstGeom>
          <a:solidFill>
            <a:srgbClr val="CD8699">
              <a:alpha val="3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FOI de </a:t>
            </a:r>
            <a:r>
              <a:rPr lang="en-US" i="1" dirty="0" smtClean="0"/>
              <a:t>P. falciparum, </a:t>
            </a:r>
            <a:r>
              <a:rPr lang="en-US" i="1" dirty="0" err="1" smtClean="0"/>
              <a:t>mol</a:t>
            </a:r>
            <a:r>
              <a:rPr lang="en-US" dirty="0" err="1" smtClean="0"/>
              <a:t>FOI</a:t>
            </a:r>
            <a:r>
              <a:rPr lang="en-US" dirty="0"/>
              <a:t>,</a:t>
            </a:r>
            <a:r>
              <a:rPr lang="en-US" i="1" dirty="0" smtClean="0"/>
              <a:t> </a:t>
            </a:r>
            <a:r>
              <a:rPr lang="en-US" i="1" dirty="0" err="1"/>
              <a:t>mol</a:t>
            </a:r>
            <a:r>
              <a:rPr lang="en-US" dirty="0" err="1"/>
              <a:t>FOB</a:t>
            </a:r>
            <a:endParaRPr lang="en-US" dirty="0"/>
          </a:p>
        </p:txBody>
      </p:sp>
      <p:pic>
        <p:nvPicPr>
          <p:cNvPr id="11" name="Picture 10" descr="Anopheles B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99" y="1435206"/>
            <a:ext cx="1363121" cy="122396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1413320" y="2087668"/>
            <a:ext cx="114300" cy="114300"/>
          </a:xfrm>
          <a:prstGeom prst="ellipse">
            <a:avLst/>
          </a:prstGeom>
          <a:solidFill>
            <a:srgbClr val="E46C0A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295400" y="1973368"/>
            <a:ext cx="114300" cy="1143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nopheles B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604" y="1435206"/>
            <a:ext cx="1363121" cy="1223962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2826161" y="1973368"/>
            <a:ext cx="114300" cy="1143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940461" y="2087668"/>
            <a:ext cx="114300" cy="1143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nopheles B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357" y="1435206"/>
            <a:ext cx="1363121" cy="1223962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4746558" y="2087668"/>
            <a:ext cx="114300" cy="11430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517958" y="1962996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575108" y="2125768"/>
            <a:ext cx="114300" cy="114300"/>
          </a:xfrm>
          <a:prstGeom prst="ellipse">
            <a:avLst/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  <a:gs pos="99000">
                <a:srgbClr val="FF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725" y="2981158"/>
            <a:ext cx="3479472" cy="2319648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>
            <a:off x="457200" y="2659168"/>
            <a:ext cx="5163315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00081" y="4036132"/>
            <a:ext cx="912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Hígado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4136473" y="5656864"/>
            <a:ext cx="2102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Alelos</a:t>
            </a:r>
            <a:r>
              <a:rPr lang="en-US" sz="2000" dirty="0" smtClean="0"/>
              <a:t> </a:t>
            </a:r>
            <a:r>
              <a:rPr lang="en-US" sz="2000" dirty="0" err="1" smtClean="0"/>
              <a:t>detectados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7972585" y="3636022"/>
            <a:ext cx="896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Sangre</a:t>
            </a:r>
            <a:endParaRPr lang="en-US" sz="2000" dirty="0"/>
          </a:p>
        </p:txBody>
      </p:sp>
      <p:sp>
        <p:nvSpPr>
          <p:cNvPr id="34" name="Rectangle 33"/>
          <p:cNvSpPr/>
          <p:nvPr/>
        </p:nvSpPr>
        <p:spPr>
          <a:xfrm>
            <a:off x="6253887" y="5801360"/>
            <a:ext cx="75793" cy="18288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452489" y="5801360"/>
            <a:ext cx="75793" cy="18288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651091" y="5801360"/>
            <a:ext cx="75793" cy="1828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849693" y="5801360"/>
            <a:ext cx="75793" cy="18288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7048296" y="5801360"/>
            <a:ext cx="75793" cy="1828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200725" y="5570527"/>
            <a:ext cx="1375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FOI</a:t>
            </a:r>
            <a:r>
              <a:rPr lang="en-US" sz="2400" dirty="0" smtClean="0"/>
              <a:t> = 0</a:t>
            </a:r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6137645" y="1800648"/>
            <a:ext cx="1055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FOI = 0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0</a:t>
            </a:r>
            <a:endParaRPr 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6137645" y="1800648"/>
            <a:ext cx="986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FOI =1</a:t>
            </a:r>
            <a:endParaRPr lang="en-US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1200725" y="5570527"/>
            <a:ext cx="1375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FOI</a:t>
            </a:r>
            <a:r>
              <a:rPr lang="en-US" sz="2400" dirty="0" smtClean="0"/>
              <a:t> = 1</a:t>
            </a:r>
            <a:endParaRPr lang="en-US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1</a:t>
            </a:r>
            <a:endParaRPr lang="en-US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6137645" y="1800648"/>
            <a:ext cx="986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FOI =2</a:t>
            </a:r>
            <a:endParaRPr lang="en-US" sz="2400" dirty="0"/>
          </a:p>
        </p:txBody>
      </p:sp>
      <p:sp>
        <p:nvSpPr>
          <p:cNvPr id="46" name="TextBox 45"/>
          <p:cNvSpPr txBox="1"/>
          <p:nvPr/>
        </p:nvSpPr>
        <p:spPr>
          <a:xfrm>
            <a:off x="6137645" y="1800648"/>
            <a:ext cx="986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FOI =3</a:t>
            </a:r>
            <a:endParaRPr lang="en-US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1200725" y="5570527"/>
            <a:ext cx="1375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FOI</a:t>
            </a:r>
            <a:r>
              <a:rPr lang="en-US" sz="2400" dirty="0" smtClean="0"/>
              <a:t> = 3</a:t>
            </a:r>
            <a:endParaRPr lang="en-US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1200725" y="5570527"/>
            <a:ext cx="1375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FOI</a:t>
            </a:r>
            <a:r>
              <a:rPr lang="en-US" sz="2400" dirty="0" smtClean="0"/>
              <a:t> = 6</a:t>
            </a:r>
            <a:endParaRPr lang="en-US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3</a:t>
            </a:r>
            <a:endParaRPr lang="en-US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5</a:t>
            </a:r>
            <a:endParaRPr lang="en-US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5733323" y="2266693"/>
            <a:ext cx="564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Piel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720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88889E-6 -1.48148E-6 C 0.01181 0.00139 0.00834 0.00208 0.01667 0.00556 C 0.02118 0.01019 0.01927 0.01458 0.02379 0.01945 C 0.02431 0.02083 0.02466 0.02222 0.02552 0.02361 C 0.02622 0.02477 0.02743 0.025 0.02813 0.02639 C 0.03212 0.03426 0.02709 0.03033 0.03247 0.03333 C 0.03646 0.05116 0.03542 0.0706 0.04046 0.08843 C 0.04879 0.11875 0.06198 0.14421 0.07379 0.17153 C 0.08282 0.19236 0.09219 0.21621 0.10643 0.2294 C 0.12188 0.24352 0.13959 0.24653 0.1573 0.25 C 0.16007 0.24977 0.204 0.24722 0.22327 0.24722 L 0.2533 0.24607 " pathEditMode="relative" rAng="0" ptsTypes="ffffffffff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125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239E-6 9.9491E-7 C 0.00729 0.00324 0.01406 0.00694 0.02169 0.00949 C 0.02916 0.01596 0.03506 0.02499 0.04252 0.0317 C 0.04426 0.03864 0.04252 0.04512 0.04756 0.04974 C 0.05016 0.0634 0.04704 0.04651 0.04964 0.07589 C 0.05034 0.08422 0.05277 0.09324 0.05381 0.10204 C 0.05606 0.1534 0.05815 0.20592 0.05068 0.25682 C 0.04964 0.27742 0.04912 0.29824 0.04756 0.31906 C 0.04704 0.32531 0.04634 0.33179 0.04565 0.33827 C 0.04495 0.34243 0.04582 0.34752 0.04357 0.35076 C 0.04027 0.35493 0.03506 0.3577 0.03107 0.36048 " pathEditMode="relative" ptsTypes="ffffffffff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07 0.36042 L 0.59965 0.3916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20" y="155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33 0.24607 L 0.6382 0.1636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36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22222E-6 -4.81481E-6 C 0.00486 0.01922 0.03298 0.02176 0.03698 0.04167 C 0.03785 0.04676 0.04809 0.04306 0.04809 0.04329 C 0.04913 0.09792 0.03403 0.11575 0.03802 0.13056 C 0.03541 0.15857 0.02274 0.17107 0.0158 0.19723 C 0.01302 0.20718 0.00312 0.21829 2.22222E-6 0.22801 C -0.00504 0.24329 -0.01493 0.2551 -0.02188 0.26899 C -0.02865 0.28195 -0.04306 0.30996 -0.05556 0.30996 " pathEditMode="relative" rAng="0" ptsTypes="ffffffff">
                                      <p:cBhvr>
                                        <p:cTn id="6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1548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C 0.00035 0.00903 0.01979 0.01019 0.02118 0.01921 C 0.0217 0.02338 0.03194 0.03264 0.03333 0.03681 C 0.03993 0.05787 0.03264 0.08727 0.04444 0.10509 C 0.0526 0.11759 0.05035 0.12315 0.0585 0.13634 C 0.06979 0.15463 0.08107 0.17685 0.09653 0.18912 C 0.09948 0.19144 0.10173 0.19676 0.10521 0.19676 C 0.11337 0.19676 0.1217 0.19676 0.13003 0.19676 " pathEditMode="relative" rAng="0" ptsTypes="ffffffff"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3" y="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56 0.30996 L 0.35243 0.4118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99" y="5093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003 0.19676 L 0.47135 0.29329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66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4.07407E-6 C -0.00018 0.00347 0.05746 0.04027 0.05191 0.05648 C 0.04114 0.08726 0.06614 0.08726 0.04965 0.11273 C 0.03576 0.13402 -0.00868 0.15787 -0.02709 0.17199 C -0.03872 0.18055 -0.11459 0.20833 -0.12587 0.21782 C -0.14809 0.23564 -0.17379 0.25023 -0.19896 0.25926 C -0.21597 0.26504 -0.23386 0.26458 -0.25122 0.26666 C -0.26632 0.27083 -0.25504 0.26828 -0.28559 0.26828 L -0.3257 0.26828 " pathEditMode="relative" rAng="0" ptsTypes="fffffffAf">
                                      <p:cBhvr>
                                        <p:cTn id="10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86" y="13542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C -0.00799 0.00856 0.05312 0.02361 0.04444 0.03125 C 0.0375 0.04352 0.05468 0.07245 0.04566 0.08032 C 0.03541 0.08865 0.01649 0.09907 0.00555 0.10532 C -0.00018 0.10833 -0.0592 0.1081 -0.06441 0.11273 C -0.08073 0.12615 -0.11979 0.12176 -0.13663 0.13356 C -0.15504 0.14606 -0.18403 0.15162 -0.20556 0.15254 C -0.21528 0.15277 -0.225 0.15254 -0.23455 0.15254 L -0.2533 0.15416 " pathEditMode="relative" rAng="0" ptsTypes="fffffffAf">
                                      <p:cBhvr>
                                        <p:cTn id="1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31" y="7708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C -0.01285 0.04051 0.04566 0.00556 0.02569 0.03843 C 0.00972 0.06412 0.04687 0.07083 0.02916 0.09468 C 0.021 0.10533 -0.11407 0.19074 -0.12344 0.2 C -0.13004 0.20625 -0.14184 0.2125 -0.14775 0.2206 C -0.15538 0.23056 -0.15122 0.22593 -0.16007 0.23403 C -0.16129 0.23588 -0.16216 0.2382 -0.16337 0.24005 C -0.16441 0.24121 -0.1658 0.24144 -0.16667 0.24283 C -0.16771 0.24398 -0.16788 0.24607 -0.16893 0.24746 C -0.17222 0.25093 -0.17761 0.25162 -0.18108 0.25486 C -0.19011 0.2625 -0.18559 0.26227 -0.19011 0.26227 " pathEditMode="relative" rAng="0" ptsTypes="fffffffffff">
                                      <p:cBhvr>
                                        <p:cTn id="1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70" y="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558 0.26835 L 0.15498 0.32693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19" y="2917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03 0.26233 L 0.22232 0.22043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18" y="-2107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3 0.15416 L 0.17882 0.1912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97" y="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7" grpId="0"/>
      <p:bldP spid="47" grpId="1"/>
      <p:bldP spid="48" grpId="0"/>
      <p:bldP spid="49" grpId="0"/>
      <p:bldP spid="49" grpId="1"/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4000" dirty="0" err="1"/>
              <a:t>Fuerza</a:t>
            </a:r>
            <a:r>
              <a:rPr lang="en-US" sz="4000" dirty="0"/>
              <a:t> de </a:t>
            </a:r>
            <a:r>
              <a:rPr lang="en-US" sz="4000" dirty="0" err="1" smtClean="0"/>
              <a:t>infección</a:t>
            </a:r>
            <a:r>
              <a:rPr lang="en-US" sz="4000" dirty="0" smtClean="0"/>
              <a:t> molecular</a:t>
            </a:r>
            <a:br>
              <a:rPr lang="en-US" sz="4000" dirty="0" smtClean="0"/>
            </a:br>
            <a:r>
              <a:rPr lang="en-US" sz="4000" dirty="0" smtClean="0"/>
              <a:t> de </a:t>
            </a:r>
            <a:r>
              <a:rPr lang="en-US" sz="4000" i="1" dirty="0" smtClean="0"/>
              <a:t>P. falciparum</a:t>
            </a:r>
            <a:r>
              <a:rPr lang="en-US" sz="4000" dirty="0" smtClean="0"/>
              <a:t> (</a:t>
            </a:r>
            <a:r>
              <a:rPr lang="en-US" sz="4000" i="1" dirty="0" err="1" smtClean="0"/>
              <a:t>mol</a:t>
            </a:r>
            <a:r>
              <a:rPr lang="en-US" sz="4000" dirty="0" err="1" smtClean="0"/>
              <a:t>FOI</a:t>
            </a:r>
            <a:r>
              <a:rPr lang="en-US" sz="4000" dirty="0"/>
              <a:t>)</a:t>
            </a:r>
            <a:endParaRPr lang="en-US" sz="4000" dirty="0">
              <a:latin typeface="Franklin Gothic Book" charset="0"/>
            </a:endParaRPr>
          </a:p>
        </p:txBody>
      </p:sp>
      <p:sp>
        <p:nvSpPr>
          <p:cNvPr id="2355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68153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En </a:t>
            </a:r>
            <a:r>
              <a:rPr lang="en-US" i="1" dirty="0" smtClean="0"/>
              <a:t>P. falciparum</a:t>
            </a:r>
            <a:r>
              <a:rPr lang="en-US" dirty="0" smtClean="0"/>
              <a:t>:</a:t>
            </a:r>
          </a:p>
          <a:p>
            <a:pPr marL="0" indent="0">
              <a:lnSpc>
                <a:spcPct val="90000"/>
              </a:lnSpc>
              <a:buNone/>
            </a:pPr>
            <a:endParaRPr lang="en-US" sz="800" baseline="-250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baseline="-25000" dirty="0" smtClean="0"/>
              <a:t>          </a:t>
            </a:r>
            <a:r>
              <a:rPr lang="en-US" baseline="-25000" dirty="0" err="1" smtClean="0"/>
              <a:t>mol</a:t>
            </a:r>
            <a:r>
              <a:rPr lang="en-US" dirty="0" err="1" smtClean="0"/>
              <a:t>FOI</a:t>
            </a:r>
            <a:r>
              <a:rPr lang="en-US" dirty="0" smtClean="0"/>
              <a:t> = </a:t>
            </a:r>
            <a:r>
              <a:rPr lang="en-US" dirty="0">
                <a:latin typeface="Symbol" charset="2"/>
                <a:cs typeface="Symbol" charset="2"/>
              </a:rPr>
              <a:t>m</a:t>
            </a:r>
            <a:r>
              <a:rPr lang="en-US" dirty="0" smtClean="0">
                <a:cs typeface="Symbol" charset="2"/>
              </a:rPr>
              <a:t> FOI</a:t>
            </a:r>
          </a:p>
          <a:p>
            <a:pPr marL="0" indent="0">
              <a:lnSpc>
                <a:spcPct val="90000"/>
              </a:lnSpc>
              <a:buNone/>
            </a:pPr>
            <a:endParaRPr lang="en-US" sz="800" dirty="0" smtClean="0">
              <a:cs typeface="Symbol" charset="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800" baseline="-25000" dirty="0" smtClean="0"/>
              <a:t>            </a:t>
            </a:r>
            <a:r>
              <a:rPr lang="en-US" sz="2800" baseline="-25000" dirty="0" err="1" smtClean="0"/>
              <a:t>mol</a:t>
            </a:r>
            <a:r>
              <a:rPr lang="en-US" sz="2800" dirty="0" err="1" smtClean="0"/>
              <a:t>FOB</a:t>
            </a:r>
            <a:r>
              <a:rPr lang="en-US" sz="2800" dirty="0" smtClean="0"/>
              <a:t> = </a:t>
            </a:r>
            <a:r>
              <a:rPr lang="en-US" sz="2800" dirty="0" smtClean="0">
                <a:latin typeface="Symbol" charset="2"/>
                <a:cs typeface="Symbol" charset="2"/>
              </a:rPr>
              <a:t>d</a:t>
            </a:r>
            <a:r>
              <a:rPr lang="en-US" sz="2800" dirty="0" smtClean="0">
                <a:cs typeface="Symbol" charset="2"/>
              </a:rPr>
              <a:t> </a:t>
            </a:r>
            <a:r>
              <a:rPr lang="en-US" sz="2800" baseline="-25000" dirty="0" err="1" smtClean="0">
                <a:cs typeface="Symbol" charset="2"/>
              </a:rPr>
              <a:t>mol</a:t>
            </a:r>
            <a:r>
              <a:rPr lang="en-US" sz="2800" dirty="0" err="1" smtClean="0">
                <a:cs typeface="Symbol" charset="2"/>
              </a:rPr>
              <a:t>FOI</a:t>
            </a:r>
            <a:r>
              <a:rPr lang="en-US" sz="2800" dirty="0" smtClean="0">
                <a:cs typeface="Symbol" charset="2"/>
              </a:rPr>
              <a:t> = </a:t>
            </a:r>
            <a:r>
              <a:rPr lang="en-US" sz="2800" dirty="0" err="1" smtClean="0">
                <a:latin typeface="Symbol" charset="2"/>
                <a:cs typeface="Symbol" charset="2"/>
              </a:rPr>
              <a:t>dm</a:t>
            </a:r>
            <a:r>
              <a:rPr lang="en-US" sz="2800" dirty="0" smtClean="0">
                <a:cs typeface="Symbol" charset="2"/>
              </a:rPr>
              <a:t> </a:t>
            </a:r>
            <a:r>
              <a:rPr lang="en-US" sz="2800" dirty="0">
                <a:cs typeface="Symbol" charset="2"/>
              </a:rPr>
              <a:t>FOI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 smtClean="0">
              <a:cs typeface="Symbol" charset="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cs typeface="Symbol" charset="2"/>
              </a:rPr>
              <a:t>con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>
                <a:cs typeface="Symbol" charset="2"/>
              </a:rPr>
              <a:t>= </a:t>
            </a:r>
            <a:r>
              <a:rPr lang="en-US" sz="2400" dirty="0" err="1" smtClean="0">
                <a:cs typeface="Symbol" charset="2"/>
              </a:rPr>
              <a:t>promedio</a:t>
            </a:r>
            <a:r>
              <a:rPr lang="en-US" sz="2400" dirty="0" smtClean="0">
                <a:cs typeface="Symbol" charset="2"/>
              </a:rPr>
              <a:t> MOI de </a:t>
            </a:r>
            <a:r>
              <a:rPr lang="en-US" sz="2400" dirty="0" err="1" smtClean="0">
                <a:cs typeface="Symbol" charset="2"/>
              </a:rPr>
              <a:t>inóculo</a:t>
            </a:r>
            <a:r>
              <a:rPr lang="en-US" sz="2400" dirty="0" smtClean="0"/>
              <a:t>, 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latin typeface="Symbol" charset="2"/>
                <a:cs typeface="Symbol" charset="2"/>
              </a:rPr>
              <a:t>d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>
                <a:cs typeface="Symbol" charset="2"/>
              </a:rPr>
              <a:t>= </a:t>
            </a:r>
            <a:r>
              <a:rPr lang="es-ES" sz="2400" dirty="0" err="1"/>
              <a:t>detectabilidad</a:t>
            </a:r>
            <a:r>
              <a:rPr lang="es-ES" sz="2400" dirty="0"/>
              <a:t> </a:t>
            </a:r>
            <a:r>
              <a:rPr lang="en-US" sz="2400" dirty="0" smtClean="0">
                <a:cs typeface="Symbol" charset="2"/>
              </a:rPr>
              <a:t>de </a:t>
            </a:r>
            <a:r>
              <a:rPr lang="en-US" sz="2400" dirty="0" err="1" smtClean="0">
                <a:cs typeface="Symbol" charset="2"/>
              </a:rPr>
              <a:t>clon</a:t>
            </a:r>
            <a:r>
              <a:rPr lang="en-US" sz="2400" dirty="0" smtClean="0">
                <a:cs typeface="Symbol" charset="2"/>
              </a:rPr>
              <a:t> individual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0785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5567454" y="3035018"/>
            <a:ext cx="2050616" cy="2098069"/>
          </a:xfrm>
          <a:prstGeom prst="rect">
            <a:avLst/>
          </a:prstGeom>
          <a:solidFill>
            <a:srgbClr val="CD8699">
              <a:alpha val="3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FOI de </a:t>
            </a:r>
            <a:r>
              <a:rPr lang="en-US" i="1" dirty="0" smtClean="0"/>
              <a:t>P. </a:t>
            </a:r>
            <a:r>
              <a:rPr lang="en-US" i="1" dirty="0" err="1" smtClean="0"/>
              <a:t>vivax</a:t>
            </a:r>
            <a:r>
              <a:rPr lang="en-US" i="1" dirty="0" smtClean="0"/>
              <a:t>, </a:t>
            </a:r>
            <a:r>
              <a:rPr lang="en-US" i="1" dirty="0" err="1" smtClean="0"/>
              <a:t>mol</a:t>
            </a:r>
            <a:r>
              <a:rPr lang="en-US" dirty="0" err="1" smtClean="0"/>
              <a:t>FOI</a:t>
            </a:r>
            <a:r>
              <a:rPr lang="en-US" dirty="0"/>
              <a:t>,</a:t>
            </a:r>
            <a:r>
              <a:rPr lang="en-US" i="1" dirty="0" smtClean="0"/>
              <a:t> </a:t>
            </a:r>
            <a:r>
              <a:rPr lang="en-US" i="1" dirty="0" err="1"/>
              <a:t>mol</a:t>
            </a:r>
            <a:r>
              <a:rPr lang="en-US" dirty="0" err="1"/>
              <a:t>FOB</a:t>
            </a:r>
            <a:endParaRPr lang="en-US" dirty="0"/>
          </a:p>
        </p:txBody>
      </p:sp>
      <p:pic>
        <p:nvPicPr>
          <p:cNvPr id="11" name="Picture 10" descr="Anopheles B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99" y="1435206"/>
            <a:ext cx="1363121" cy="122396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1413320" y="2087668"/>
            <a:ext cx="114300" cy="114300"/>
          </a:xfrm>
          <a:prstGeom prst="ellipse">
            <a:avLst/>
          </a:prstGeom>
          <a:solidFill>
            <a:srgbClr val="E46C0A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295400" y="1973368"/>
            <a:ext cx="114300" cy="1143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nopheles B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604" y="1435206"/>
            <a:ext cx="1363121" cy="1223962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2826161" y="1973368"/>
            <a:ext cx="114300" cy="1143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940461" y="2087668"/>
            <a:ext cx="114300" cy="1143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nopheles B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357" y="1435206"/>
            <a:ext cx="1363121" cy="1223962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4746558" y="2087668"/>
            <a:ext cx="114300" cy="11430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517958" y="1962996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575108" y="2125768"/>
            <a:ext cx="114300" cy="114300"/>
          </a:xfrm>
          <a:prstGeom prst="ellipse">
            <a:avLst/>
          </a:prstGeom>
          <a:gradFill flip="none" rotWithShape="1">
            <a:gsLst>
              <a:gs pos="0">
                <a:srgbClr val="0000FF"/>
              </a:gs>
              <a:gs pos="100000">
                <a:srgbClr val="FFFFFF"/>
              </a:gs>
              <a:gs pos="99000">
                <a:srgbClr val="FF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425" y="2813439"/>
            <a:ext cx="3479472" cy="2319648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>
            <a:off x="457200" y="2659168"/>
            <a:ext cx="5163315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00081" y="4036132"/>
            <a:ext cx="912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Hígado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4151260" y="5647464"/>
            <a:ext cx="2102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Alelos</a:t>
            </a:r>
            <a:r>
              <a:rPr lang="en-US" sz="2000" dirty="0" smtClean="0"/>
              <a:t> </a:t>
            </a:r>
            <a:r>
              <a:rPr lang="en-US" sz="2000" dirty="0" err="1" smtClean="0"/>
              <a:t>detectados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7972585" y="3636022"/>
            <a:ext cx="896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Sangre</a:t>
            </a:r>
            <a:endParaRPr lang="en-US" sz="2000" dirty="0"/>
          </a:p>
        </p:txBody>
      </p:sp>
      <p:sp>
        <p:nvSpPr>
          <p:cNvPr id="34" name="Rectangle 33"/>
          <p:cNvSpPr/>
          <p:nvPr/>
        </p:nvSpPr>
        <p:spPr>
          <a:xfrm>
            <a:off x="6253887" y="5801360"/>
            <a:ext cx="75793" cy="18288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645529" y="5801360"/>
            <a:ext cx="75793" cy="18288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427571" y="5801360"/>
            <a:ext cx="75793" cy="182880"/>
          </a:xfrm>
          <a:prstGeom prst="rect">
            <a:avLst/>
          </a:prstGeom>
          <a:solidFill>
            <a:srgbClr val="948A54"/>
          </a:solidFill>
          <a:ln>
            <a:solidFill>
              <a:srgbClr val="948A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849693" y="5801360"/>
            <a:ext cx="75793" cy="182880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7048296" y="5801360"/>
            <a:ext cx="75793" cy="1828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200725" y="5570527"/>
            <a:ext cx="1375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FOI</a:t>
            </a:r>
            <a:r>
              <a:rPr lang="en-US" sz="2400" dirty="0" smtClean="0"/>
              <a:t> = 0</a:t>
            </a:r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6137645" y="1800648"/>
            <a:ext cx="1055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FOI = 0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0</a:t>
            </a:r>
            <a:endParaRPr 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6137645" y="1800648"/>
            <a:ext cx="986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FOI =1</a:t>
            </a:r>
            <a:endParaRPr lang="en-US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1200725" y="5570527"/>
            <a:ext cx="1375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FOI</a:t>
            </a:r>
            <a:r>
              <a:rPr lang="en-US" sz="2400" dirty="0" smtClean="0"/>
              <a:t> = 1</a:t>
            </a:r>
            <a:endParaRPr lang="en-US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1</a:t>
            </a:r>
            <a:endParaRPr lang="en-US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6137645" y="1800648"/>
            <a:ext cx="986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FOI =2</a:t>
            </a:r>
            <a:endParaRPr lang="en-US" sz="2400" dirty="0"/>
          </a:p>
        </p:txBody>
      </p:sp>
      <p:sp>
        <p:nvSpPr>
          <p:cNvPr id="46" name="TextBox 45"/>
          <p:cNvSpPr txBox="1"/>
          <p:nvPr/>
        </p:nvSpPr>
        <p:spPr>
          <a:xfrm>
            <a:off x="6137645" y="1800648"/>
            <a:ext cx="986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FOI =3</a:t>
            </a:r>
            <a:endParaRPr lang="en-US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1200725" y="5570527"/>
            <a:ext cx="1375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FOI</a:t>
            </a:r>
            <a:r>
              <a:rPr lang="en-US" sz="2400" dirty="0" smtClean="0"/>
              <a:t> = 3</a:t>
            </a:r>
            <a:endParaRPr lang="en-US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1200725" y="5570527"/>
            <a:ext cx="1375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FOI</a:t>
            </a:r>
            <a:r>
              <a:rPr lang="en-US" sz="2400" dirty="0" smtClean="0"/>
              <a:t> = 6</a:t>
            </a:r>
            <a:endParaRPr lang="en-US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2</a:t>
            </a:r>
            <a:endParaRPr lang="en-US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6</a:t>
            </a:r>
            <a:endParaRPr lang="en-US" sz="2400" dirty="0"/>
          </a:p>
        </p:txBody>
      </p:sp>
      <p:sp>
        <p:nvSpPr>
          <p:cNvPr id="51" name="Oval 50"/>
          <p:cNvSpPr/>
          <p:nvPr/>
        </p:nvSpPr>
        <p:spPr>
          <a:xfrm>
            <a:off x="1504950" y="3549450"/>
            <a:ext cx="114300" cy="114300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422101" y="4626410"/>
            <a:ext cx="114300" cy="114300"/>
          </a:xfrm>
          <a:prstGeom prst="ellipse">
            <a:avLst/>
          </a:prstGeom>
          <a:solidFill>
            <a:srgbClr val="948A54"/>
          </a:solidFill>
          <a:ln>
            <a:solidFill>
              <a:srgbClr val="948A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70630" y="3153210"/>
            <a:ext cx="114300" cy="1143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242799" y="5801360"/>
            <a:ext cx="75793" cy="18288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6161281" y="6052512"/>
            <a:ext cx="1464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3</a:t>
            </a:r>
            <a:endParaRPr lang="en-US" sz="2400" dirty="0"/>
          </a:p>
        </p:txBody>
      </p:sp>
      <p:sp>
        <p:nvSpPr>
          <p:cNvPr id="57" name="TextBox 56"/>
          <p:cNvSpPr txBox="1"/>
          <p:nvPr/>
        </p:nvSpPr>
        <p:spPr>
          <a:xfrm>
            <a:off x="6161281" y="6052512"/>
            <a:ext cx="1467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-25000" dirty="0" err="1" smtClean="0"/>
              <a:t>mol</a:t>
            </a:r>
            <a:r>
              <a:rPr lang="en-US" sz="2400" dirty="0" err="1" smtClean="0"/>
              <a:t>FOB</a:t>
            </a:r>
            <a:r>
              <a:rPr lang="en-US" sz="2400" dirty="0" smtClean="0"/>
              <a:t> = 4</a:t>
            </a:r>
            <a:endParaRPr lang="en-US" sz="2400" dirty="0"/>
          </a:p>
        </p:txBody>
      </p:sp>
      <p:sp>
        <p:nvSpPr>
          <p:cNvPr id="58" name="TextBox 57"/>
          <p:cNvSpPr txBox="1"/>
          <p:nvPr/>
        </p:nvSpPr>
        <p:spPr>
          <a:xfrm>
            <a:off x="5733323" y="2266693"/>
            <a:ext cx="564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Piel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3018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88889E-6 -1.48148E-6 C 0.01181 0.00139 0.00834 0.00208 0.01667 0.00556 C 0.02118 0.01019 0.01927 0.01458 0.02379 0.01945 C 0.02431 0.02083 0.02466 0.02222 0.02552 0.02361 C 0.02622 0.02477 0.02743 0.025 0.02813 0.02639 C 0.03212 0.03426 0.02709 0.03033 0.03247 0.03333 C 0.03646 0.05116 0.03542 0.0706 0.04046 0.08843 C 0.04879 0.11875 0.06198 0.14421 0.07379 0.17153 C 0.08282 0.19236 0.09219 0.21621 0.10643 0.2294 C 0.12188 0.24352 0.13959 0.24653 0.1573 0.25 C 0.16007 0.24977 0.204 0.24722 0.22327 0.24722 L 0.2533 0.24607 " pathEditMode="relative" rAng="0" ptsTypes="ffffffffffAA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125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239E-6 9.9491E-7 C 0.00729 0.00324 0.01406 0.00694 0.02169 0.00949 C 0.02916 0.01596 0.03506 0.02499 0.04252 0.0317 C 0.04426 0.03864 0.04252 0.04512 0.04756 0.04974 C 0.05016 0.0634 0.04704 0.04651 0.04964 0.07589 C 0.05034 0.08422 0.05277 0.09324 0.05381 0.10204 C 0.05606 0.1534 0.05815 0.20592 0.05068 0.25682 C 0.04964 0.27742 0.04912 0.29824 0.04756 0.31906 C 0.04704 0.32531 0.04634 0.33179 0.04565 0.33827 C 0.04495 0.34243 0.04582 0.34752 0.04357 0.35076 C 0.04027 0.35493 0.03506 0.3577 0.03107 0.36048 " pathEditMode="relative" ptsTypes="ffffffffffA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07 0.36042 L 0.59965 0.3916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20" y="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3959 -0.18102 " pathEditMode="relative" ptsTypes="AA">
                                      <p:cBhvr>
                                        <p:cTn id="6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22222E-6 -4.81481E-6 C 0.00486 0.01922 0.03298 0.02176 0.03698 0.04167 C 0.03785 0.04676 0.04809 0.04306 0.04809 0.04329 C 0.04913 0.09792 0.03403 0.11575 0.03802 0.13056 C 0.03541 0.15857 0.02274 0.17107 0.0158 0.19723 C 0.01302 0.20718 0.00312 0.21829 2.22222E-6 0.22801 C -0.00504 0.24329 -0.01493 0.2551 -0.02188 0.26899 C -0.02865 0.28195 -0.04306 0.30996 -0.05556 0.30996 " pathEditMode="relative" rAng="0" ptsTypes="ffffffff">
                                      <p:cBhvr>
                                        <p:cTn id="8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1548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C 0.00035 0.00903 0.01979 0.01019 0.02118 0.01921 C 0.0217 0.02338 0.03194 0.03264 0.03333 0.03681 C 0.03993 0.05787 0.03264 0.08727 0.04444 0.10509 C 0.0526 0.11759 0.05035 0.12315 0.0585 0.13634 C 0.06979 0.15463 0.08107 0.17685 0.09653 0.18912 C 0.09948 0.19144 0.10173 0.19676 0.10521 0.19676 C 0.11337 0.19676 0.1217 0.19676 0.13003 0.19676 " pathEditMode="relative" rAng="0" ptsTypes="ffffffff">
                                      <p:cBhvr>
                                        <p:cTn id="8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3" y="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56 0.30996 L 0.35243 0.41181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99" y="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334 0.24613 L 0.52474 0.27553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61" y="14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8081 -0.04978 " pathEditMode="relative" ptsTypes="AA">
                                      <p:cBhvr>
                                        <p:cTn id="11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0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4.07407E-6 C -0.00018 0.00347 0.05746 0.04027 0.05191 0.05648 C 0.04114 0.08726 0.06614 0.08726 0.04965 0.11273 C 0.03576 0.13402 -0.00868 0.15787 -0.02709 0.17199 C -0.03872 0.18055 -0.11459 0.20833 -0.12587 0.21782 C -0.14809 0.23564 -0.17379 0.25023 -0.19896 0.25926 C -0.21597 0.26504 -0.23386 0.26458 -0.25122 0.26666 C -0.26632 0.27083 -0.25504 0.26828 -0.28559 0.26828 L -0.3257 0.26828 " pathEditMode="relative" rAng="0" ptsTypes="fffffffAf">
                                      <p:cBhvr>
                                        <p:cTn id="1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86" y="13542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C -0.00799 0.00856 0.05312 0.02361 0.04444 0.03125 C 0.0375 0.04352 0.05468 0.07245 0.04566 0.08032 C 0.03541 0.08865 0.01649 0.09907 0.00555 0.10532 C -0.00018 0.10833 -0.0592 0.1081 -0.06441 0.11273 C -0.08073 0.12615 -0.11979 0.12176 -0.13663 0.13356 C -0.15504 0.14606 -0.18403 0.15162 -0.20556 0.15254 C -0.21528 0.15277 -0.225 0.15254 -0.23455 0.15254 L -0.2533 0.15416 " pathEditMode="relative" rAng="0" ptsTypes="fffffffAf">
                                      <p:cBhvr>
                                        <p:cTn id="1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31" y="7708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C -0.01285 0.04051 0.04566 0.00556 0.02569 0.03843 C 0.00972 0.06412 0.04687 0.07083 0.02916 0.09468 C 0.021 0.10533 -0.11407 0.19074 -0.12344 0.2 C -0.13004 0.20625 -0.14184 0.2125 -0.14775 0.2206 C -0.15538 0.23056 -0.15122 0.22593 -0.16007 0.23403 C -0.16129 0.23588 -0.16216 0.2382 -0.16337 0.24005 C -0.16441 0.24121 -0.1658 0.24144 -0.16667 0.24283 C -0.16771 0.24398 -0.16788 0.24607 -0.16893 0.24746 C -0.17222 0.25093 -0.17761 0.25162 -0.18108 0.25486 C -0.19011 0.2625 -0.18559 0.26227 -0.19011 0.26227 " pathEditMode="relative" rAng="0" ptsTypes="fffffffffff">
                                      <p:cBhvr>
                                        <p:cTn id="14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70" y="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000"/>
                            </p:stCondLst>
                            <p:childTnLst>
                              <p:par>
                                <p:cTn id="1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000"/>
                            </p:stCondLst>
                            <p:childTnLst>
                              <p:par>
                                <p:cTn id="14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558 0.26835 L 0.15498 0.32693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19" y="2917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3 0.15416 L 0.17882 0.1912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97" y="1852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7" grpId="0"/>
      <p:bldP spid="47" grpId="1"/>
      <p:bldP spid="48" grpId="0"/>
      <p:bldP spid="49" grpId="0"/>
      <p:bldP spid="49" grpId="1"/>
      <p:bldP spid="50" grpId="0"/>
      <p:bldP spid="51" grpId="0" animBg="1"/>
      <p:bldP spid="51" grpId="1" animBg="1"/>
      <p:bldP spid="52" grpId="0" animBg="1"/>
      <p:bldP spid="52" grpId="1" animBg="1"/>
      <p:bldP spid="53" grpId="0" animBg="1"/>
      <p:bldP spid="55" grpId="0" animBg="1"/>
      <p:bldP spid="56" grpId="0"/>
      <p:bldP spid="56" grpId="1"/>
      <p:bldP spid="57" grpId="0"/>
      <p:bldP spid="57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i="1" dirty="0" smtClean="0"/>
              <a:t>P. </a:t>
            </a:r>
            <a:r>
              <a:rPr lang="en-US" i="1" dirty="0" err="1" smtClean="0"/>
              <a:t>vivax</a:t>
            </a:r>
            <a:r>
              <a:rPr lang="en-US" dirty="0" smtClean="0"/>
              <a:t> - </a:t>
            </a:r>
            <a:r>
              <a:rPr lang="en-US" dirty="0" err="1" smtClean="0"/>
              <a:t>Fuerza</a:t>
            </a:r>
            <a:r>
              <a:rPr lang="en-US" dirty="0" smtClean="0"/>
              <a:t> de </a:t>
            </a:r>
            <a:r>
              <a:rPr lang="en-US" dirty="0" err="1" smtClean="0"/>
              <a:t>infección</a:t>
            </a:r>
            <a:endParaRPr lang="en-US" dirty="0">
              <a:latin typeface="Franklin Gothic Book" charset="0"/>
            </a:endParaRPr>
          </a:p>
        </p:txBody>
      </p:sp>
      <p:sp>
        <p:nvSpPr>
          <p:cNvPr id="2355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547100" cy="468153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En </a:t>
            </a:r>
            <a:r>
              <a:rPr lang="en-US" i="1" dirty="0" smtClean="0"/>
              <a:t>P. vivax</a:t>
            </a:r>
            <a:r>
              <a:rPr lang="en-US" dirty="0" smtClean="0"/>
              <a:t>:</a:t>
            </a:r>
          </a:p>
          <a:p>
            <a:pPr marL="0" indent="0">
              <a:lnSpc>
                <a:spcPct val="90000"/>
              </a:lnSpc>
              <a:buNone/>
            </a:pPr>
            <a:endParaRPr lang="en-US" sz="800" baseline="-250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baseline="-25000" dirty="0" smtClean="0"/>
              <a:t>          </a:t>
            </a:r>
            <a:r>
              <a:rPr lang="en-US" baseline="-25000" dirty="0" err="1" smtClean="0"/>
              <a:t>mol</a:t>
            </a:r>
            <a:r>
              <a:rPr lang="en-US" dirty="0" err="1" smtClean="0"/>
              <a:t>FOI</a:t>
            </a:r>
            <a:r>
              <a:rPr lang="en-US" dirty="0" smtClean="0"/>
              <a:t> = </a:t>
            </a:r>
            <a:r>
              <a:rPr lang="en-US" dirty="0">
                <a:latin typeface="Symbol" charset="2"/>
                <a:cs typeface="Symbol" charset="2"/>
              </a:rPr>
              <a:t>m</a:t>
            </a:r>
            <a:r>
              <a:rPr lang="en-US" dirty="0" smtClean="0">
                <a:cs typeface="Symbol" charset="2"/>
              </a:rPr>
              <a:t> FOI</a:t>
            </a:r>
          </a:p>
          <a:p>
            <a:pPr marL="0" indent="0">
              <a:lnSpc>
                <a:spcPct val="90000"/>
              </a:lnSpc>
              <a:buNone/>
            </a:pPr>
            <a:endParaRPr lang="en-US" sz="800" dirty="0" smtClean="0">
              <a:cs typeface="Symbol" charset="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800" baseline="-25000" dirty="0" smtClean="0"/>
              <a:t>            </a:t>
            </a:r>
            <a:r>
              <a:rPr lang="en-US" sz="2800" baseline="-25000" dirty="0" err="1" smtClean="0"/>
              <a:t>mol</a:t>
            </a:r>
            <a:r>
              <a:rPr lang="en-US" sz="2800" dirty="0" err="1" smtClean="0"/>
              <a:t>FOB</a:t>
            </a:r>
            <a:r>
              <a:rPr lang="en-US" sz="2800" dirty="0" smtClean="0"/>
              <a:t> = </a:t>
            </a:r>
            <a:r>
              <a:rPr lang="en-US" sz="2800" dirty="0" smtClean="0">
                <a:latin typeface="Symbol" charset="2"/>
                <a:cs typeface="Symbol" charset="2"/>
              </a:rPr>
              <a:t>d</a:t>
            </a:r>
            <a:r>
              <a:rPr lang="en-US" sz="2800" dirty="0" smtClean="0">
                <a:cs typeface="Symbol" charset="2"/>
              </a:rPr>
              <a:t> (</a:t>
            </a:r>
            <a:r>
              <a:rPr lang="en-US" sz="2800" dirty="0" err="1" smtClean="0">
                <a:latin typeface="Symbol" charset="2"/>
                <a:cs typeface="Symbol" charset="2"/>
              </a:rPr>
              <a:t>m</a:t>
            </a:r>
            <a:r>
              <a:rPr lang="en-US" sz="2800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  <a:r>
              <a:rPr lang="en-US" sz="2800" dirty="0" smtClean="0">
                <a:cs typeface="Symbol" charset="2"/>
              </a:rPr>
              <a:t> FOI </a:t>
            </a:r>
            <a:r>
              <a:rPr lang="en-US" sz="2800" dirty="0" smtClean="0">
                <a:solidFill>
                  <a:srgbClr val="FF0000"/>
                </a:solidFill>
                <a:cs typeface="Symbol" charset="2"/>
              </a:rPr>
              <a:t>+ </a:t>
            </a:r>
            <a:r>
              <a:rPr lang="en-US" sz="2800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lr</a:t>
            </a:r>
            <a:r>
              <a:rPr lang="en-US" sz="28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(</a:t>
            </a:r>
            <a:r>
              <a:rPr lang="en-US" sz="2800" dirty="0" err="1" smtClean="0">
                <a:solidFill>
                  <a:srgbClr val="FF0000"/>
                </a:solidFill>
                <a:cs typeface="Symbol" charset="2"/>
              </a:rPr>
              <a:t>H</a:t>
            </a:r>
            <a:r>
              <a:rPr lang="en-US" sz="2800" baseline="-25000" dirty="0" err="1" smtClean="0">
                <a:solidFill>
                  <a:srgbClr val="FF0000"/>
                </a:solidFill>
                <a:cs typeface="Symbol" charset="2"/>
              </a:rPr>
              <a:t>pre</a:t>
            </a:r>
            <a:r>
              <a:rPr lang="en-US" sz="2800" dirty="0" smtClean="0">
                <a:solidFill>
                  <a:srgbClr val="FF0000"/>
                </a:solidFill>
                <a:cs typeface="Symbol" charset="2"/>
              </a:rPr>
              <a:t> +</a:t>
            </a:r>
            <a:r>
              <a:rPr lang="en-US" sz="2800" dirty="0" err="1" smtClean="0">
                <a:solidFill>
                  <a:srgbClr val="FF0000"/>
                </a:solidFill>
                <a:cs typeface="Symbol" charset="2"/>
              </a:rPr>
              <a:t>H</a:t>
            </a:r>
            <a:r>
              <a:rPr lang="en-US" sz="2800" baseline="-25000" dirty="0" err="1" smtClean="0">
                <a:solidFill>
                  <a:srgbClr val="FF0000"/>
                </a:solidFill>
                <a:cs typeface="Symbol" charset="2"/>
              </a:rPr>
              <a:t>new</a:t>
            </a:r>
            <a:r>
              <a:rPr lang="en-US" sz="2800" dirty="0" smtClean="0">
                <a:solidFill>
                  <a:srgbClr val="FF0000"/>
                </a:solidFill>
                <a:cs typeface="Symbol" charset="2"/>
              </a:rPr>
              <a:t>)</a:t>
            </a:r>
            <a:r>
              <a:rPr lang="en-US" sz="2800" dirty="0" smtClean="0">
                <a:cs typeface="Symbol" charset="2"/>
              </a:rPr>
              <a:t>)</a:t>
            </a:r>
            <a:endParaRPr lang="en-US" sz="2800" dirty="0">
              <a:cs typeface="Symbol" charset="2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 smtClean="0">
              <a:cs typeface="Symbol" charset="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cs typeface="Symbol" charset="2"/>
              </a:rPr>
              <a:t>con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latin typeface="Symbol" charset="2"/>
                <a:cs typeface="Symbol" charset="2"/>
              </a:rPr>
              <a:t>m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>
                <a:cs typeface="Symbol" charset="2"/>
              </a:rPr>
              <a:t>= </a:t>
            </a:r>
            <a:r>
              <a:rPr lang="en-US" sz="2400" dirty="0" err="1" smtClean="0">
                <a:cs typeface="Symbol" charset="2"/>
              </a:rPr>
              <a:t>promedio</a:t>
            </a:r>
            <a:r>
              <a:rPr lang="en-US" sz="2400" dirty="0" smtClean="0">
                <a:cs typeface="Symbol" charset="2"/>
              </a:rPr>
              <a:t> MOI de </a:t>
            </a:r>
            <a:r>
              <a:rPr lang="en-US" sz="2400" dirty="0" err="1" smtClean="0">
                <a:cs typeface="Symbol" charset="2"/>
              </a:rPr>
              <a:t>inóculo</a:t>
            </a:r>
            <a:r>
              <a:rPr lang="en-US" sz="2400" dirty="0" smtClean="0"/>
              <a:t>, 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latin typeface="Symbol" charset="2"/>
                <a:cs typeface="Symbol" charset="2"/>
              </a:rPr>
              <a:t>d</a:t>
            </a:r>
            <a:r>
              <a:rPr lang="en-US" sz="2400" dirty="0" smtClean="0">
                <a:cs typeface="Symbol" charset="2"/>
              </a:rPr>
              <a:t> = </a:t>
            </a:r>
            <a:r>
              <a:rPr lang="en-US" sz="2400" dirty="0" err="1" smtClean="0">
                <a:cs typeface="Symbol" charset="2"/>
              </a:rPr>
              <a:t>detectabilidad</a:t>
            </a:r>
            <a:r>
              <a:rPr lang="en-US" sz="2400" dirty="0" smtClean="0">
                <a:cs typeface="Symbol" charset="2"/>
              </a:rPr>
              <a:t> de </a:t>
            </a:r>
            <a:r>
              <a:rPr lang="en-US" sz="2400" dirty="0" err="1" smtClean="0">
                <a:cs typeface="Symbol" charset="2"/>
              </a:rPr>
              <a:t>clon</a:t>
            </a:r>
            <a:r>
              <a:rPr lang="en-US" sz="2400" dirty="0" smtClean="0">
                <a:cs typeface="Symbol" charset="2"/>
              </a:rPr>
              <a:t> individual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latin typeface="Symbol" charset="2"/>
                <a:cs typeface="Symbol" charset="2"/>
              </a:rPr>
              <a:t>p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>
                <a:cs typeface="Symbol" charset="2"/>
              </a:rPr>
              <a:t>= </a:t>
            </a:r>
            <a:r>
              <a:rPr lang="en-US" sz="2400" dirty="0" err="1" smtClean="0">
                <a:cs typeface="Symbol" charset="2"/>
              </a:rPr>
              <a:t>probabilidad</a:t>
            </a:r>
            <a:r>
              <a:rPr lang="en-US" sz="2400" dirty="0" smtClean="0">
                <a:cs typeface="Symbol" charset="2"/>
              </a:rPr>
              <a:t> de </a:t>
            </a:r>
            <a:r>
              <a:rPr lang="en-US" sz="2400" dirty="0" err="1" smtClean="0">
                <a:cs typeface="Symbol" charset="2"/>
              </a:rPr>
              <a:t>que</a:t>
            </a:r>
            <a:r>
              <a:rPr lang="en-US" sz="2400" dirty="0" smtClean="0">
                <a:cs typeface="Symbol" charset="2"/>
              </a:rPr>
              <a:t> el </a:t>
            </a:r>
            <a:r>
              <a:rPr lang="en-US" sz="2400" dirty="0" err="1" smtClean="0">
                <a:cs typeface="Symbol" charset="2"/>
              </a:rPr>
              <a:t>clon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 err="1" smtClean="0">
                <a:cs typeface="Symbol" charset="2"/>
              </a:rPr>
              <a:t>esté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 err="1" smtClean="0">
                <a:cs typeface="Symbol" charset="2"/>
              </a:rPr>
              <a:t>presente</a:t>
            </a:r>
            <a:r>
              <a:rPr lang="en-US" sz="2400" dirty="0" smtClean="0">
                <a:cs typeface="Symbol" charset="2"/>
              </a:rPr>
              <a:t> en </a:t>
            </a:r>
            <a:r>
              <a:rPr lang="en-US" sz="2400" dirty="0" err="1" smtClean="0">
                <a:cs typeface="Symbol" charset="2"/>
              </a:rPr>
              <a:t>infección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 err="1" smtClean="0">
                <a:cs typeface="Symbol" charset="2"/>
              </a:rPr>
              <a:t>primaria</a:t>
            </a:r>
            <a:r>
              <a:rPr lang="en-US" sz="2400" dirty="0" smtClean="0">
                <a:cs typeface="Symbol" charset="2"/>
              </a:rPr>
              <a:t> </a:t>
            </a:r>
            <a:br>
              <a:rPr lang="en-US" sz="2400" dirty="0" smtClean="0">
                <a:cs typeface="Symbol" charset="2"/>
              </a:rPr>
            </a:br>
            <a:r>
              <a:rPr lang="en-US" sz="2400" dirty="0" smtClean="0">
                <a:latin typeface="Symbol" charset="2"/>
                <a:cs typeface="Symbol" charset="2"/>
              </a:rPr>
              <a:t>l</a:t>
            </a:r>
            <a:r>
              <a:rPr lang="en-US" sz="2400" dirty="0" smtClean="0">
                <a:cs typeface="Symbol" charset="2"/>
              </a:rPr>
              <a:t> = </a:t>
            </a:r>
            <a:r>
              <a:rPr lang="en-US" sz="2400" dirty="0" err="1" smtClean="0">
                <a:cs typeface="Symbol" charset="2"/>
              </a:rPr>
              <a:t>tasa</a:t>
            </a:r>
            <a:r>
              <a:rPr lang="en-US" sz="2400" dirty="0" smtClean="0">
                <a:cs typeface="Symbol" charset="2"/>
              </a:rPr>
              <a:t> de </a:t>
            </a:r>
            <a:r>
              <a:rPr lang="en-US" sz="2400" dirty="0" err="1" smtClean="0">
                <a:cs typeface="Symbol" charset="2"/>
              </a:rPr>
              <a:t>activación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>
                <a:cs typeface="Symbol" charset="2"/>
              </a:rPr>
              <a:t>de </a:t>
            </a:r>
            <a:r>
              <a:rPr lang="en-US" sz="2400" dirty="0" err="1" smtClean="0">
                <a:cs typeface="Symbol" charset="2"/>
              </a:rPr>
              <a:t>hipnozoitos</a:t>
            </a:r>
            <a:r>
              <a:rPr lang="en-US" sz="2400" dirty="0" smtClean="0">
                <a:cs typeface="Symbol" charset="2"/>
              </a:rPr>
              <a:t> (‘</a:t>
            </a:r>
            <a:r>
              <a:rPr lang="en-US" sz="2400" dirty="0" err="1" smtClean="0">
                <a:cs typeface="Symbol" charset="2"/>
              </a:rPr>
              <a:t>tasa</a:t>
            </a:r>
            <a:r>
              <a:rPr lang="en-US" sz="2400" dirty="0" smtClean="0">
                <a:cs typeface="Symbol" charset="2"/>
              </a:rPr>
              <a:t> de </a:t>
            </a:r>
            <a:r>
              <a:rPr lang="en-US" sz="2400" dirty="0" err="1" smtClean="0">
                <a:cs typeface="Symbol" charset="2"/>
              </a:rPr>
              <a:t>recidiva</a:t>
            </a:r>
            <a:r>
              <a:rPr lang="en-US" sz="2400" dirty="0" smtClean="0">
                <a:cs typeface="Symbol" charset="2"/>
              </a:rPr>
              <a:t>’)</a:t>
            </a:r>
            <a:endParaRPr lang="en-US" sz="2400" dirty="0">
              <a:cs typeface="Symbol" charset="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latin typeface="Symbol" charset="2"/>
                <a:cs typeface="Symbol" charset="2"/>
              </a:rPr>
              <a:t>r</a:t>
            </a:r>
            <a:r>
              <a:rPr lang="en-US" sz="2400" dirty="0" smtClean="0">
                <a:cs typeface="Symbol" charset="2"/>
              </a:rPr>
              <a:t> </a:t>
            </a:r>
            <a:r>
              <a:rPr lang="en-US" sz="2400" dirty="0">
                <a:cs typeface="Symbol" charset="2"/>
              </a:rPr>
              <a:t>= </a:t>
            </a:r>
            <a:r>
              <a:rPr lang="en-US" sz="2400" dirty="0" err="1" smtClean="0">
                <a:cs typeface="Symbol" charset="2"/>
              </a:rPr>
              <a:t>probabilidad</a:t>
            </a:r>
            <a:r>
              <a:rPr lang="en-US" sz="2400" dirty="0" smtClean="0">
                <a:cs typeface="Symbol" charset="2"/>
              </a:rPr>
              <a:t>  de </a:t>
            </a:r>
            <a:r>
              <a:rPr lang="en-US" sz="2400" dirty="0" err="1" smtClean="0">
                <a:cs typeface="Symbol" charset="2"/>
              </a:rPr>
              <a:t>que</a:t>
            </a:r>
            <a:r>
              <a:rPr lang="en-US" sz="2400" dirty="0" smtClean="0">
                <a:cs typeface="Symbol" charset="2"/>
              </a:rPr>
              <a:t> la sea </a:t>
            </a:r>
            <a:r>
              <a:rPr lang="en-US" sz="2400" dirty="0" err="1" smtClean="0">
                <a:cs typeface="Symbol" charset="2"/>
              </a:rPr>
              <a:t>distinta</a:t>
            </a:r>
            <a:r>
              <a:rPr lang="en-US" sz="2400" dirty="0">
                <a:cs typeface="Symbol" charset="2"/>
              </a:rPr>
              <a:t> </a:t>
            </a:r>
            <a:r>
              <a:rPr lang="en-US" sz="2400" dirty="0" err="1" smtClean="0">
                <a:cs typeface="Symbol" charset="2"/>
              </a:rPr>
              <a:t>genéticamente</a:t>
            </a:r>
            <a:r>
              <a:rPr lang="en-US" sz="2400" dirty="0" smtClean="0">
                <a:cs typeface="Symbol" charset="2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5531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Las dos </a:t>
            </a:r>
            <a:r>
              <a:rPr lang="en-US" dirty="0" err="1" smtClean="0"/>
              <a:t>fases</a:t>
            </a:r>
            <a:r>
              <a:rPr lang="en-US" dirty="0" smtClean="0"/>
              <a:t> en </a:t>
            </a:r>
            <a:r>
              <a:rPr lang="en-US" dirty="0" smtClean="0"/>
              <a:t>la </a:t>
            </a:r>
            <a:r>
              <a:rPr lang="en-US" dirty="0" err="1" smtClean="0"/>
              <a:t>transmisión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1404939"/>
            <a:ext cx="6807200" cy="4756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1100" y="6212001"/>
            <a:ext cx="722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Ciclo</a:t>
            </a:r>
            <a:r>
              <a:rPr lang="en-US" dirty="0" smtClean="0"/>
              <a:t> de </a:t>
            </a:r>
            <a:r>
              <a:rPr lang="en-US" dirty="0" err="1" smtClean="0"/>
              <a:t>vida</a:t>
            </a:r>
            <a:r>
              <a:rPr lang="en-US" dirty="0" smtClean="0"/>
              <a:t> del </a:t>
            </a:r>
            <a:r>
              <a:rPr lang="en-US" i="1" dirty="0" smtClean="0"/>
              <a:t>Plasmodium </a:t>
            </a:r>
            <a:r>
              <a:rPr lang="en-US" i="1" dirty="0" err="1" smtClean="0"/>
              <a:t>vivax</a:t>
            </a:r>
            <a:r>
              <a:rPr lang="en-US" i="1" dirty="0" smtClean="0"/>
              <a:t> </a:t>
            </a:r>
            <a:r>
              <a:rPr lang="en-US" dirty="0" smtClean="0"/>
              <a:t>en: Mueller et al 2009, Lancet Infect Dis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651001" y="1794932"/>
            <a:ext cx="3801532" cy="1159933"/>
            <a:chOff x="1651001" y="1794932"/>
            <a:chExt cx="3801532" cy="1159933"/>
          </a:xfrm>
        </p:grpSpPr>
        <p:sp>
          <p:nvSpPr>
            <p:cNvPr id="6" name="Rectangle 5"/>
            <p:cNvSpPr/>
            <p:nvPr/>
          </p:nvSpPr>
          <p:spPr>
            <a:xfrm>
              <a:off x="4258733" y="1794932"/>
              <a:ext cx="1193800" cy="1159933"/>
            </a:xfrm>
            <a:prstGeom prst="rect">
              <a:avLst/>
            </a:prstGeom>
            <a:noFill/>
            <a:ln w="38100" cmpd="sng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28575" cmpd="sng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51001" y="2192867"/>
              <a:ext cx="2480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6600"/>
                  </a:solidFill>
                </a:rPr>
                <a:t>Del mosquito al hombre</a:t>
              </a:r>
              <a:endParaRPr lang="en-US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12731" y="3225809"/>
            <a:ext cx="4225453" cy="1405458"/>
            <a:chOff x="4512731" y="3225809"/>
            <a:chExt cx="4225453" cy="1405458"/>
          </a:xfrm>
        </p:grpSpPr>
        <p:sp>
          <p:nvSpPr>
            <p:cNvPr id="8" name="Rectangle 7"/>
            <p:cNvSpPr/>
            <p:nvPr/>
          </p:nvSpPr>
          <p:spPr>
            <a:xfrm>
              <a:off x="4512731" y="3225809"/>
              <a:ext cx="1667935" cy="1405458"/>
            </a:xfrm>
            <a:prstGeom prst="rect">
              <a:avLst/>
            </a:prstGeom>
            <a:noFill/>
            <a:ln w="38100" cmpd="sng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28575" cmpd="sng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48400" y="3996272"/>
              <a:ext cx="24897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6600"/>
                  </a:solidFill>
                </a:rPr>
                <a:t>Del hombre al mosquito</a:t>
              </a:r>
              <a:endParaRPr lang="en-US" b="1" dirty="0">
                <a:solidFill>
                  <a:srgbClr val="FF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dirty="0" err="1"/>
              <a:t>Estudio</a:t>
            </a:r>
            <a:r>
              <a:rPr lang="en-AU" dirty="0"/>
              <a:t> </a:t>
            </a:r>
            <a:r>
              <a:rPr lang="en-AU" dirty="0" smtClean="0"/>
              <a:t>de </a:t>
            </a:r>
            <a:r>
              <a:rPr lang="en-AU" dirty="0" err="1" smtClean="0"/>
              <a:t>cohorte</a:t>
            </a:r>
            <a:r>
              <a:rPr lang="en-AU" dirty="0" smtClean="0"/>
              <a:t> en </a:t>
            </a:r>
            <a:r>
              <a:rPr lang="en-AU" dirty="0" err="1" smtClean="0"/>
              <a:t>Ilaita</a:t>
            </a:r>
            <a:endParaRPr lang="en-AU" dirty="0"/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4724400" y="1524000"/>
            <a:ext cx="4292600" cy="4525963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AU" sz="2800" dirty="0" smtClean="0">
                <a:ea typeface="+mn-ea"/>
                <a:cs typeface="+mn-cs"/>
              </a:rPr>
              <a:t>264 </a:t>
            </a:r>
            <a:r>
              <a:rPr lang="en-AU" sz="2800" dirty="0" err="1" smtClean="0">
                <a:ea typeface="+mn-ea"/>
                <a:cs typeface="+mn-cs"/>
              </a:rPr>
              <a:t>niños</a:t>
            </a:r>
            <a:r>
              <a:rPr lang="en-AU" sz="2800" dirty="0" smtClean="0">
                <a:ea typeface="+mn-ea"/>
                <a:cs typeface="+mn-cs"/>
              </a:rPr>
              <a:t> - 11-39 </a:t>
            </a:r>
            <a:r>
              <a:rPr lang="en-AU" sz="2800" dirty="0" err="1" smtClean="0">
                <a:ea typeface="+mn-ea"/>
                <a:cs typeface="+mn-cs"/>
              </a:rPr>
              <a:t>meses</a:t>
            </a:r>
            <a:endParaRPr lang="en-AU" sz="2800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AU" sz="2800" dirty="0" smtClean="0">
                <a:ea typeface="+mn-ea"/>
                <a:cs typeface="+mn-cs"/>
              </a:rPr>
              <a:t>16 </a:t>
            </a:r>
            <a:r>
              <a:rPr lang="en-AU" sz="2800" dirty="0" err="1" smtClean="0">
                <a:ea typeface="+mn-ea"/>
                <a:cs typeface="+mn-cs"/>
              </a:rPr>
              <a:t>meses</a:t>
            </a:r>
            <a:r>
              <a:rPr lang="en-AU" sz="2800" dirty="0" smtClean="0">
                <a:ea typeface="+mn-ea"/>
                <a:cs typeface="+mn-cs"/>
              </a:rPr>
              <a:t> de </a:t>
            </a:r>
            <a:r>
              <a:rPr lang="en-AU" sz="2800" dirty="0" err="1" smtClean="0">
                <a:ea typeface="+mn-ea"/>
                <a:cs typeface="+mn-cs"/>
              </a:rPr>
              <a:t>seguimiento</a:t>
            </a:r>
            <a:endParaRPr lang="en-AU" sz="2800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AU" sz="2800" dirty="0" smtClean="0">
                <a:ea typeface="+mn-ea"/>
                <a:cs typeface="+mn-cs"/>
              </a:rPr>
              <a:t>2 </a:t>
            </a:r>
            <a:r>
              <a:rPr lang="en-AU" sz="2800" dirty="0" err="1" smtClean="0">
                <a:ea typeface="+mn-ea"/>
                <a:cs typeface="+mn-cs"/>
              </a:rPr>
              <a:t>detecciones</a:t>
            </a:r>
            <a:r>
              <a:rPr lang="en-AU" sz="2800" dirty="0" smtClean="0">
                <a:ea typeface="+mn-ea"/>
                <a:cs typeface="+mn-cs"/>
              </a:rPr>
              <a:t> </a:t>
            </a:r>
            <a:r>
              <a:rPr lang="en-AU" sz="2800" dirty="0" err="1" smtClean="0">
                <a:ea typeface="+mn-ea"/>
                <a:cs typeface="+mn-cs"/>
              </a:rPr>
              <a:t>activas</a:t>
            </a:r>
            <a:r>
              <a:rPr lang="en-AU" sz="2800" dirty="0" smtClean="0">
                <a:ea typeface="+mn-ea"/>
                <a:cs typeface="+mn-cs"/>
              </a:rPr>
              <a:t> </a:t>
            </a:r>
            <a:r>
              <a:rPr lang="en-AU" sz="2800" dirty="0" smtClean="0"/>
              <a:t>de </a:t>
            </a:r>
            <a:r>
              <a:rPr lang="en-AU" sz="2800" dirty="0" err="1" smtClean="0"/>
              <a:t>casos</a:t>
            </a:r>
            <a:r>
              <a:rPr lang="en-AU" sz="2800" dirty="0" smtClean="0"/>
              <a:t> </a:t>
            </a:r>
            <a:r>
              <a:rPr lang="en-AU" sz="2800" dirty="0" err="1" smtClean="0"/>
              <a:t>por</a:t>
            </a:r>
            <a:r>
              <a:rPr lang="en-AU" sz="2800" dirty="0" smtClean="0"/>
              <a:t> </a:t>
            </a:r>
            <a:r>
              <a:rPr lang="en-AU" sz="2800" dirty="0" err="1" smtClean="0"/>
              <a:t>semana</a:t>
            </a:r>
            <a:r>
              <a:rPr lang="en-AU" sz="2800" dirty="0" smtClean="0"/>
              <a:t> 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AU" sz="2800" dirty="0" smtClean="0">
                <a:ea typeface="+mn-ea"/>
                <a:cs typeface="+mn-cs"/>
              </a:rPr>
              <a:t>8-9 </a:t>
            </a:r>
            <a:r>
              <a:rPr lang="en-AU" sz="2800" dirty="0" err="1" smtClean="0">
                <a:ea typeface="+mn-ea"/>
                <a:cs typeface="+mn-cs"/>
              </a:rPr>
              <a:t>semanas</a:t>
            </a:r>
            <a:r>
              <a:rPr lang="en-AU" sz="2800" dirty="0" smtClean="0">
                <a:ea typeface="+mn-ea"/>
                <a:cs typeface="+mn-cs"/>
              </a:rPr>
              <a:t> de </a:t>
            </a:r>
            <a:r>
              <a:rPr lang="en-AU" sz="2800" dirty="0" err="1" smtClean="0">
                <a:ea typeface="+mn-ea"/>
                <a:cs typeface="+mn-cs"/>
              </a:rPr>
              <a:t>detección</a:t>
            </a:r>
            <a:r>
              <a:rPr lang="en-AU" sz="2800" dirty="0" smtClean="0">
                <a:ea typeface="+mn-ea"/>
                <a:cs typeface="+mn-cs"/>
              </a:rPr>
              <a:t> </a:t>
            </a:r>
            <a:r>
              <a:rPr lang="en-AU" sz="2800" dirty="0" err="1" smtClean="0">
                <a:ea typeface="+mn-ea"/>
                <a:cs typeface="+mn-cs"/>
              </a:rPr>
              <a:t>activa</a:t>
            </a:r>
            <a:r>
              <a:rPr lang="en-AU" sz="2800" dirty="0" smtClean="0">
                <a:ea typeface="+mn-ea"/>
                <a:cs typeface="+mn-cs"/>
              </a:rPr>
              <a:t> de </a:t>
            </a:r>
            <a:r>
              <a:rPr lang="en-AU" sz="2800" dirty="0" err="1" smtClean="0">
                <a:ea typeface="+mn-ea"/>
                <a:cs typeface="+mn-cs"/>
              </a:rPr>
              <a:t>infección</a:t>
            </a:r>
            <a:r>
              <a:rPr lang="en-AU" sz="2800" dirty="0" smtClean="0">
                <a:ea typeface="+mn-ea"/>
                <a:cs typeface="+mn-cs"/>
              </a:rPr>
              <a:t> </a:t>
            </a:r>
            <a:r>
              <a:rPr lang="en-AU" sz="2800" dirty="0" err="1" smtClean="0">
                <a:ea typeface="+mn-ea"/>
                <a:cs typeface="+mn-cs"/>
              </a:rPr>
              <a:t>por</a:t>
            </a:r>
            <a:r>
              <a:rPr lang="en-AU" sz="2800" dirty="0" smtClean="0">
                <a:ea typeface="+mn-ea"/>
                <a:cs typeface="+mn-cs"/>
              </a:rPr>
              <a:t> LM y LDR-FMA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AU" sz="2800" dirty="0" smtClean="0">
                <a:ea typeface="+mn-ea"/>
                <a:cs typeface="+mn-cs"/>
              </a:rPr>
              <a:t>93.9% </a:t>
            </a:r>
            <a:r>
              <a:rPr lang="en-AU" sz="2800" dirty="0" err="1" smtClean="0">
                <a:ea typeface="+mn-ea"/>
                <a:cs typeface="+mn-cs"/>
              </a:rPr>
              <a:t>culminación</a:t>
            </a:r>
            <a:r>
              <a:rPr lang="en-AU" sz="2800" dirty="0" smtClean="0">
                <a:ea typeface="+mn-ea"/>
                <a:cs typeface="+mn-cs"/>
              </a:rPr>
              <a:t> </a:t>
            </a:r>
            <a:r>
              <a:rPr lang="en-AU" sz="2800" dirty="0" smtClean="0"/>
              <a:t>del </a:t>
            </a:r>
            <a:r>
              <a:rPr lang="en-AU" sz="2800" dirty="0" err="1" smtClean="0"/>
              <a:t>seguimiento</a:t>
            </a:r>
            <a:endParaRPr lang="en-AU" sz="2800" dirty="0" smtClean="0">
              <a:ea typeface="+mn-ea"/>
              <a:cs typeface="+mn-cs"/>
            </a:endParaRPr>
          </a:p>
        </p:txBody>
      </p:sp>
      <p:pic>
        <p:nvPicPr>
          <p:cNvPr id="2765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4419600" cy="39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62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Medidas</a:t>
            </a:r>
            <a:r>
              <a:rPr lang="en-US" dirty="0" smtClean="0"/>
              <a:t> “</a:t>
            </a:r>
            <a:r>
              <a:rPr lang="en-US" dirty="0" err="1" smtClean="0"/>
              <a:t>clasicas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Prevalencia</a:t>
            </a:r>
            <a:r>
              <a:rPr lang="en-US" dirty="0" smtClean="0"/>
              <a:t> de </a:t>
            </a:r>
            <a:r>
              <a:rPr lang="en-US" dirty="0" err="1" smtClean="0"/>
              <a:t>infección</a:t>
            </a:r>
            <a:r>
              <a:rPr lang="en-US" dirty="0" smtClean="0"/>
              <a:t> (PR):</a:t>
            </a:r>
          </a:p>
          <a:p>
            <a:pPr lvl="1"/>
            <a:r>
              <a:rPr lang="en-US" dirty="0" smtClean="0"/>
              <a:t>LM: </a:t>
            </a:r>
            <a:r>
              <a:rPr lang="en-US" i="1" dirty="0" smtClean="0"/>
              <a:t>Pf</a:t>
            </a:r>
            <a:r>
              <a:rPr lang="en-US" dirty="0" smtClean="0"/>
              <a:t> 28%, </a:t>
            </a:r>
            <a:r>
              <a:rPr lang="en-US" i="1" dirty="0" err="1" smtClean="0"/>
              <a:t>Pv</a:t>
            </a:r>
            <a:r>
              <a:rPr lang="en-US" dirty="0" smtClean="0"/>
              <a:t> 5</a:t>
            </a:r>
            <a:r>
              <a:rPr lang="en-US" dirty="0"/>
              <a:t>2</a:t>
            </a:r>
            <a:r>
              <a:rPr lang="en-US" dirty="0" smtClean="0"/>
              <a:t>%, </a:t>
            </a:r>
          </a:p>
          <a:p>
            <a:pPr lvl="1"/>
            <a:r>
              <a:rPr lang="en-US" dirty="0" smtClean="0"/>
              <a:t>PCR: </a:t>
            </a:r>
            <a:r>
              <a:rPr lang="en-US" i="1" dirty="0"/>
              <a:t>Pf</a:t>
            </a:r>
            <a:r>
              <a:rPr lang="en-US" dirty="0"/>
              <a:t> 4</a:t>
            </a:r>
            <a:r>
              <a:rPr lang="en-US" dirty="0" smtClean="0"/>
              <a:t>0 %, </a:t>
            </a:r>
            <a:r>
              <a:rPr lang="en-US" i="1" dirty="0" err="1"/>
              <a:t>Pv</a:t>
            </a:r>
            <a:r>
              <a:rPr lang="en-US" dirty="0"/>
              <a:t> </a:t>
            </a:r>
            <a:r>
              <a:rPr lang="en-US" dirty="0" smtClean="0"/>
              <a:t>61%</a:t>
            </a:r>
          </a:p>
          <a:p>
            <a:r>
              <a:rPr lang="en-US" dirty="0" err="1" smtClean="0"/>
              <a:t>Incidencia</a:t>
            </a:r>
            <a:r>
              <a:rPr lang="en-US" dirty="0" smtClean="0"/>
              <a:t> de malaria </a:t>
            </a:r>
            <a:r>
              <a:rPr lang="en-US" dirty="0" err="1" smtClean="0"/>
              <a:t>clínica</a:t>
            </a:r>
            <a:r>
              <a:rPr lang="en-US" dirty="0" smtClean="0"/>
              <a:t> (IR):</a:t>
            </a:r>
          </a:p>
          <a:p>
            <a:pPr lvl="1"/>
            <a:r>
              <a:rPr lang="en-US" dirty="0" err="1" smtClean="0"/>
              <a:t>Todos</a:t>
            </a:r>
            <a:r>
              <a:rPr lang="en-US" dirty="0" smtClean="0"/>
              <a:t> los </a:t>
            </a:r>
            <a:r>
              <a:rPr lang="en-US" dirty="0" err="1" smtClean="0"/>
              <a:t>episodios</a:t>
            </a:r>
            <a:r>
              <a:rPr lang="en-US" dirty="0" smtClean="0"/>
              <a:t>: </a:t>
            </a:r>
          </a:p>
          <a:p>
            <a:pPr marL="457200" lvl="1" indent="0">
              <a:buNone/>
            </a:pPr>
            <a:r>
              <a:rPr lang="en-US" i="1" dirty="0" smtClean="0"/>
              <a:t>    Pf</a:t>
            </a:r>
            <a:r>
              <a:rPr lang="en-US" dirty="0" smtClean="0"/>
              <a:t> 2.6/</a:t>
            </a:r>
            <a:r>
              <a:rPr lang="en-US" dirty="0"/>
              <a:t>child/ </a:t>
            </a:r>
            <a:r>
              <a:rPr lang="en-US" dirty="0" err="1" smtClean="0"/>
              <a:t>yr</a:t>
            </a:r>
            <a:r>
              <a:rPr lang="en-US" dirty="0" smtClean="0"/>
              <a:t>, </a:t>
            </a:r>
            <a:r>
              <a:rPr lang="en-US" i="1" dirty="0" err="1" smtClean="0"/>
              <a:t>Pv</a:t>
            </a:r>
            <a:r>
              <a:rPr lang="en-US" dirty="0" smtClean="0"/>
              <a:t> 2.5/</a:t>
            </a:r>
            <a:r>
              <a:rPr lang="en-US" dirty="0"/>
              <a:t>child/ </a:t>
            </a:r>
            <a:r>
              <a:rPr lang="en-US" dirty="0" err="1"/>
              <a:t>yr</a:t>
            </a:r>
            <a:endParaRPr lang="en-US" dirty="0" smtClean="0"/>
          </a:p>
          <a:p>
            <a:pPr lvl="1"/>
            <a:r>
              <a:rPr lang="es-ES" dirty="0" smtClean="0"/>
              <a:t>Atribuible a Malaria </a:t>
            </a:r>
            <a:r>
              <a:rPr lang="en-US" dirty="0" smtClean="0"/>
              <a:t>(i.e. Pf &gt; 2500, </a:t>
            </a:r>
            <a:r>
              <a:rPr lang="en-US" dirty="0" err="1" smtClean="0"/>
              <a:t>Pv</a:t>
            </a:r>
            <a:r>
              <a:rPr lang="en-US" dirty="0" smtClean="0"/>
              <a:t> &gt; 500/</a:t>
            </a:r>
            <a:r>
              <a:rPr lang="en-US" dirty="0" err="1" smtClean="0"/>
              <a:t>μl</a:t>
            </a:r>
            <a:r>
              <a:rPr lang="en-US" dirty="0" smtClean="0"/>
              <a:t>):</a:t>
            </a:r>
          </a:p>
          <a:p>
            <a:pPr marL="914400" lvl="2" indent="0">
              <a:buNone/>
            </a:pPr>
            <a:r>
              <a:rPr lang="en-US" sz="2800" i="1" dirty="0" smtClean="0"/>
              <a:t>Pf</a:t>
            </a:r>
            <a:r>
              <a:rPr lang="en-US" sz="2800" dirty="0" smtClean="0"/>
              <a:t> 1.9 vs. </a:t>
            </a:r>
            <a:r>
              <a:rPr lang="en-US" sz="2800" i="1" dirty="0" err="1" smtClean="0"/>
              <a:t>Pv</a:t>
            </a:r>
            <a:r>
              <a:rPr lang="en-US" sz="2800" dirty="0"/>
              <a:t> 1.5/child/ </a:t>
            </a:r>
            <a:r>
              <a:rPr lang="en-US" sz="2800" dirty="0" err="1" smtClean="0"/>
              <a:t>yr</a:t>
            </a:r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994400" y="5941497"/>
            <a:ext cx="2527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(Lin et al, </a:t>
            </a:r>
            <a:r>
              <a:rPr lang="en-US" dirty="0" err="1"/>
              <a:t>PloS</a:t>
            </a:r>
            <a:r>
              <a:rPr lang="en-US" dirty="0"/>
              <a:t> One 2010)</a:t>
            </a:r>
          </a:p>
        </p:txBody>
      </p:sp>
    </p:spTree>
    <p:extLst>
      <p:ext uri="{BB962C8B-B14F-4D97-AF65-F5344CB8AC3E}">
        <p14:creationId xmlns:p14="http://schemas.microsoft.com/office/powerpoint/2010/main" val="37034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132138" y="6273800"/>
            <a:ext cx="827087" cy="584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Title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9144000" cy="503237"/>
          </a:xfrm>
        </p:spPr>
        <p:txBody>
          <a:bodyPr lIns="0" tIns="0" rIns="0" anchor="t">
            <a:noAutofit/>
          </a:bodyPr>
          <a:lstStyle/>
          <a:p>
            <a:r>
              <a:rPr lang="es-ES" dirty="0" err="1" smtClean="0"/>
              <a:t>Genotipación</a:t>
            </a:r>
            <a:r>
              <a:rPr lang="es-ES" dirty="0" smtClean="0"/>
              <a:t> de</a:t>
            </a:r>
            <a:r>
              <a:rPr lang="en-US" dirty="0" smtClean="0"/>
              <a:t> </a:t>
            </a:r>
            <a:r>
              <a:rPr lang="en-US" i="1" dirty="0"/>
              <a:t>P. falciparum</a:t>
            </a:r>
            <a:r>
              <a:rPr lang="en-US" dirty="0"/>
              <a:t> </a:t>
            </a:r>
          </a:p>
        </p:txBody>
      </p:sp>
      <p:sp>
        <p:nvSpPr>
          <p:cNvPr id="3076" name="Date Placeholder 3"/>
          <p:cNvSpPr txBox="1">
            <a:spLocks noGrp="1"/>
          </p:cNvSpPr>
          <p:nvPr/>
        </p:nvSpPr>
        <p:spPr bwMode="auto">
          <a:xfrm>
            <a:off x="719138" y="6546850"/>
            <a:ext cx="15128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 sz="1000">
              <a:cs typeface="ＭＳ Ｐゴシック" charset="0"/>
            </a:endParaRPr>
          </a:p>
        </p:txBody>
      </p:sp>
      <p:grpSp>
        <p:nvGrpSpPr>
          <p:cNvPr id="3078" name="Group 32"/>
          <p:cNvGrpSpPr>
            <a:grpSpLocks/>
          </p:cNvGrpSpPr>
          <p:nvPr/>
        </p:nvGrpSpPr>
        <p:grpSpPr bwMode="auto">
          <a:xfrm>
            <a:off x="3851275" y="3465513"/>
            <a:ext cx="4826000" cy="3392487"/>
            <a:chOff x="5486400" y="4548715"/>
            <a:chExt cx="2667794" cy="1852085"/>
          </a:xfrm>
        </p:grpSpPr>
        <p:pic>
          <p:nvPicPr>
            <p:cNvPr id="3079" name="Picture 25" descr="Screen shot 2010-10-19 at 10.06.49 A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60" t="58806" r="46442" b="7861"/>
            <a:stretch>
              <a:fillRect/>
            </a:stretch>
          </p:blipFill>
          <p:spPr bwMode="auto">
            <a:xfrm>
              <a:off x="5486400" y="4548715"/>
              <a:ext cx="2667000" cy="1852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1" name="Straight Connector 30"/>
            <p:cNvCxnSpPr/>
            <p:nvPr/>
          </p:nvCxnSpPr>
          <p:spPr>
            <a:xfrm rot="5400000">
              <a:off x="7343408" y="5509413"/>
              <a:ext cx="1619817" cy="175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395288" y="1412875"/>
            <a:ext cx="8770143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C00000"/>
                </a:solidFill>
                <a:cs typeface="ＭＳ Ｐゴシック" charset="0"/>
              </a:rPr>
              <a:t>Marcador</a:t>
            </a:r>
            <a:r>
              <a:rPr lang="en-US" sz="2400" dirty="0" smtClean="0">
                <a:solidFill>
                  <a:srgbClr val="C00000"/>
                </a:solidFill>
                <a:cs typeface="ＭＳ Ｐゴシック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cs typeface="ＭＳ Ｐゴシック" charset="0"/>
              </a:rPr>
              <a:t>genotípico</a:t>
            </a:r>
            <a:r>
              <a:rPr lang="en-US" sz="2400" dirty="0" smtClean="0">
                <a:solidFill>
                  <a:srgbClr val="C00000"/>
                </a:solidFill>
                <a:cs typeface="ＭＳ Ｐゴシック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cs typeface="ＭＳ Ｐゴシック" charset="0"/>
              </a:rPr>
              <a:t>polimórfico</a:t>
            </a:r>
            <a:r>
              <a:rPr lang="en-US" sz="2400" dirty="0" smtClean="0">
                <a:solidFill>
                  <a:srgbClr val="C00000"/>
                </a:solidFill>
                <a:cs typeface="ＭＳ Ｐゴシック" charset="0"/>
              </a:rPr>
              <a:t> de </a:t>
            </a:r>
            <a:r>
              <a:rPr lang="en-US" sz="2400" dirty="0" err="1" smtClean="0">
                <a:solidFill>
                  <a:srgbClr val="C00000"/>
                </a:solidFill>
                <a:cs typeface="ＭＳ Ｐゴシック" charset="0"/>
              </a:rPr>
              <a:t>tamaño</a:t>
            </a:r>
            <a:r>
              <a:rPr lang="en-US" sz="2400" dirty="0" smtClean="0">
                <a:solidFill>
                  <a:srgbClr val="C00000"/>
                </a:solidFill>
                <a:cs typeface="ＭＳ Ｐゴシック" charset="0"/>
              </a:rPr>
              <a:t> </a:t>
            </a:r>
            <a:r>
              <a:rPr lang="en-US" sz="2400" i="1" dirty="0" smtClean="0">
                <a:cs typeface="ＭＳ Ｐゴシック" charset="0"/>
              </a:rPr>
              <a:t>msp2</a:t>
            </a:r>
            <a:endParaRPr lang="en-US" sz="2400" i="1" dirty="0">
              <a:cs typeface="ＭＳ Ｐゴシック" charset="0"/>
            </a:endParaRPr>
          </a:p>
          <a:p>
            <a:pPr>
              <a:spcAft>
                <a:spcPts val="600"/>
              </a:spcAft>
            </a:pPr>
            <a:r>
              <a:rPr lang="es-ES" sz="2400" dirty="0" smtClean="0">
                <a:cs typeface="ＭＳ Ｐゴシック" charset="0"/>
              </a:rPr>
              <a:t>Amplificación</a:t>
            </a:r>
            <a:r>
              <a:rPr lang="en-US" sz="2400" dirty="0" smtClean="0">
                <a:cs typeface="ＭＳ Ｐゴシック" charset="0"/>
              </a:rPr>
              <a:t> de PCR</a:t>
            </a:r>
            <a:endParaRPr lang="en-US" sz="2400" dirty="0">
              <a:cs typeface="ＭＳ Ｐゴシック" charset="0"/>
            </a:endParaRPr>
          </a:p>
          <a:p>
            <a:pPr>
              <a:spcAft>
                <a:spcPts val="600"/>
              </a:spcAft>
              <a:buFont typeface="Symbol" charset="0"/>
              <a:buChar char=""/>
            </a:pPr>
            <a:r>
              <a:rPr lang="en-US" sz="2400" dirty="0">
                <a:cs typeface="ＭＳ Ｐゴシック" charset="0"/>
              </a:rPr>
              <a:t> </a:t>
            </a:r>
            <a:r>
              <a:rPr lang="es-ES" sz="2400" dirty="0" smtClean="0">
                <a:cs typeface="ＭＳ Ｐゴシック" charset="0"/>
              </a:rPr>
              <a:t>Medir la dimensión de un </a:t>
            </a:r>
            <a:r>
              <a:rPr lang="en-US" sz="2400" dirty="0" err="1" smtClean="0">
                <a:cs typeface="ＭＳ Ｐゴシック" charset="0"/>
              </a:rPr>
              <a:t>producto</a:t>
            </a:r>
            <a:r>
              <a:rPr lang="en-US" sz="2400" dirty="0" smtClean="0">
                <a:cs typeface="ＭＳ Ｐゴシック" charset="0"/>
              </a:rPr>
              <a:t> </a:t>
            </a:r>
            <a:r>
              <a:rPr lang="en-US" sz="2400" dirty="0" err="1" smtClean="0">
                <a:cs typeface="ＭＳ Ｐゴシック" charset="0"/>
              </a:rPr>
              <a:t>por</a:t>
            </a:r>
            <a:r>
              <a:rPr lang="en-US" sz="2400" dirty="0" smtClean="0">
                <a:cs typeface="ＭＳ Ｐゴシック" charset="0"/>
              </a:rPr>
              <a:t> </a:t>
            </a:r>
            <a:r>
              <a:rPr lang="es-ES" sz="2400" dirty="0" smtClean="0"/>
              <a:t>electroforesis</a:t>
            </a:r>
            <a:r>
              <a:rPr lang="es-ES" sz="2400" dirty="0"/>
              <a:t> capilar</a:t>
            </a:r>
            <a:endParaRPr lang="en-US" sz="2400" dirty="0">
              <a:cs typeface="ＭＳ Ｐゴシック" charset="0"/>
            </a:endParaRPr>
          </a:p>
          <a:p>
            <a:pPr>
              <a:spcAft>
                <a:spcPts val="600"/>
              </a:spcAft>
              <a:buFont typeface="Symbol" charset="0"/>
              <a:buChar char=""/>
            </a:pPr>
            <a:r>
              <a:rPr lang="en-US" sz="2400" dirty="0">
                <a:cs typeface="ＭＳ Ｐゴシック" charset="0"/>
              </a:rPr>
              <a:t> </a:t>
            </a:r>
            <a:r>
              <a:rPr lang="en-US" sz="2400" dirty="0" err="1" smtClean="0">
                <a:cs typeface="ＭＳ Ｐゴシック" charset="0"/>
              </a:rPr>
              <a:t>identificación</a:t>
            </a:r>
            <a:r>
              <a:rPr lang="en-US" sz="2400" dirty="0" smtClean="0">
                <a:cs typeface="ＭＳ Ｐゴシック" charset="0"/>
              </a:rPr>
              <a:t> de </a:t>
            </a:r>
            <a:r>
              <a:rPr lang="en-US" sz="2400" dirty="0">
                <a:cs typeface="ＭＳ Ｐゴシック" charset="0"/>
              </a:rPr>
              <a:t>clones </a:t>
            </a:r>
            <a:r>
              <a:rPr lang="en-US" sz="2400" dirty="0" err="1" smtClean="0">
                <a:cs typeface="ＭＳ Ｐゴシック" charset="0"/>
              </a:rPr>
              <a:t>individuales</a:t>
            </a:r>
            <a:endParaRPr lang="en-US" sz="2400" dirty="0">
              <a:cs typeface="ＭＳ Ｐゴシック" charset="0"/>
            </a:endParaRPr>
          </a:p>
        </p:txBody>
      </p:sp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0" y="3706813"/>
          <a:ext cx="3203575" cy="315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Photo Editor Photo" r:id="rId5" imgW="4029637" imgH="3962953" progId="MSPhotoEd.3">
                  <p:embed/>
                </p:oleObj>
              </mc:Choice>
              <mc:Fallback>
                <p:oleObj name="Photo Editor Photo" r:id="rId5" imgW="4029637" imgH="396295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706813"/>
                        <a:ext cx="3203575" cy="315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827088" y="4473575"/>
            <a:ext cx="792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/>
              <a:t>0.15</a:t>
            </a:r>
            <a:endParaRPr lang="en-US"/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4925" y="6243638"/>
            <a:ext cx="11160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>
                <a:solidFill>
                  <a:schemeClr val="bg1"/>
                </a:solidFill>
              </a:rPr>
              <a:t>FC27-type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395288" y="4941888"/>
            <a:ext cx="7191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/>
              <a:t>0.11</a:t>
            </a:r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95288" y="5445125"/>
            <a:ext cx="719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/>
              <a:t>0.1</a:t>
            </a:r>
            <a:endParaRPr lang="en-US"/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576263" y="5949950"/>
            <a:ext cx="719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/>
              <a:t>0.08</a:t>
            </a:r>
            <a:endParaRPr lang="en-US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142875" y="3644900"/>
            <a:ext cx="2989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 i="1">
                <a:solidFill>
                  <a:schemeClr val="bg1"/>
                </a:solidFill>
              </a:rPr>
              <a:t>msp2</a:t>
            </a:r>
            <a:r>
              <a:rPr lang="de-CH">
                <a:solidFill>
                  <a:schemeClr val="bg1"/>
                </a:solidFill>
              </a:rPr>
              <a:t> allelic frequencies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2484438" y="6216650"/>
            <a:ext cx="9366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>
                <a:solidFill>
                  <a:schemeClr val="accent2"/>
                </a:solidFill>
              </a:rPr>
              <a:t>3D7-type </a:t>
            </a:r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50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 idx="4294967295"/>
          </p:nvPr>
        </p:nvSpPr>
        <p:spPr>
          <a:xfrm>
            <a:off x="576263" y="809620"/>
            <a:ext cx="8066087" cy="503238"/>
          </a:xfrm>
        </p:spPr>
        <p:txBody>
          <a:bodyPr lIns="0" tIns="0" rIns="0" anchor="t">
            <a:noAutofit/>
          </a:bodyPr>
          <a:lstStyle/>
          <a:p>
            <a:r>
              <a:rPr lang="en-US" dirty="0" err="1" smtClean="0"/>
              <a:t>Diversidad</a:t>
            </a:r>
            <a:r>
              <a:rPr lang="en-US" dirty="0" smtClean="0"/>
              <a:t> </a:t>
            </a:r>
            <a:r>
              <a:rPr lang="es-ES" dirty="0" smtClean="0"/>
              <a:t>genética</a:t>
            </a:r>
            <a:r>
              <a:rPr lang="en-US" dirty="0" smtClean="0"/>
              <a:t> de </a:t>
            </a:r>
            <a:r>
              <a:rPr lang="en-US" i="1" dirty="0" smtClean="0"/>
              <a:t>P</a:t>
            </a:r>
            <a:r>
              <a:rPr lang="en-US" i="1" dirty="0"/>
              <a:t>. vivax</a:t>
            </a:r>
          </a:p>
        </p:txBody>
      </p:sp>
      <p:sp>
        <p:nvSpPr>
          <p:cNvPr id="3075" name="Date Placeholder 3"/>
          <p:cNvSpPr txBox="1">
            <a:spLocks noGrp="1"/>
          </p:cNvSpPr>
          <p:nvPr/>
        </p:nvSpPr>
        <p:spPr bwMode="auto">
          <a:xfrm>
            <a:off x="719138" y="6546850"/>
            <a:ext cx="15128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0BC9BB1-EA8C-0E43-94F5-0D889B4D1F61}" type="datetime1">
              <a:rPr lang="de-CH" sz="1000">
                <a:cs typeface="ＭＳ Ｐゴシック" charset="0"/>
              </a:rPr>
              <a:pPr/>
              <a:t>18.02.2014</a:t>
            </a:fld>
            <a:endParaRPr lang="en-US" sz="1000">
              <a:cs typeface="ＭＳ Ｐゴシック" charset="0"/>
            </a:endParaRPr>
          </a:p>
        </p:txBody>
      </p:sp>
      <p:sp>
        <p:nvSpPr>
          <p:cNvPr id="3076" name="Footer Placeholder 4"/>
          <p:cNvSpPr txBox="1">
            <a:spLocks noGrp="1"/>
          </p:cNvSpPr>
          <p:nvPr/>
        </p:nvSpPr>
        <p:spPr bwMode="auto">
          <a:xfrm>
            <a:off x="2376488" y="6545263"/>
            <a:ext cx="47529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GB" sz="1000" b="1">
                <a:cs typeface="ＭＳ Ｐゴシック" charset="0"/>
              </a:rPr>
              <a:t>Population characteristics of </a:t>
            </a:r>
            <a:r>
              <a:rPr lang="en-GB" sz="1000" b="1" i="1">
                <a:cs typeface="ＭＳ Ｐゴシック" charset="0"/>
              </a:rPr>
              <a:t>Plasmodium vivax </a:t>
            </a:r>
            <a:r>
              <a:rPr lang="en-GB" sz="1000" b="1">
                <a:cs typeface="ＭＳ Ｐゴシック" charset="0"/>
              </a:rPr>
              <a:t>in Papua New Guinea</a:t>
            </a:r>
          </a:p>
          <a:p>
            <a:pPr algn="ctr"/>
            <a:endParaRPr lang="en-US" sz="1000">
              <a:cs typeface="ＭＳ Ｐゴシック" charset="0"/>
            </a:endParaRPr>
          </a:p>
        </p:txBody>
      </p:sp>
      <p:sp>
        <p:nvSpPr>
          <p:cNvPr id="3077" name="Slide Number Placeholder 5"/>
          <p:cNvSpPr txBox="1">
            <a:spLocks noGrp="1"/>
          </p:cNvSpPr>
          <p:nvPr/>
        </p:nvSpPr>
        <p:spPr bwMode="auto">
          <a:xfrm>
            <a:off x="7273925" y="6545263"/>
            <a:ext cx="15113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6F5D031E-A03E-9449-8000-BE3D4A820A00}" type="slidenum">
              <a:rPr lang="en-US" sz="1000">
                <a:cs typeface="ＭＳ Ｐゴシック" charset="0"/>
              </a:rPr>
              <a:pPr algn="r"/>
              <a:t>23</a:t>
            </a:fld>
            <a:endParaRPr lang="en-US" sz="1000">
              <a:cs typeface="ＭＳ Ｐゴシック" charset="0"/>
            </a:endParaRPr>
          </a:p>
        </p:txBody>
      </p: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533400" y="1746250"/>
          <a:ext cx="7932738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9" name="Document" r:id="rId3" imgW="5753100" imgH="1993900" progId="Word.Document.8">
                  <p:link updateAutomatic="1"/>
                </p:oleObj>
              </mc:Choice>
              <mc:Fallback>
                <p:oleObj name="Document" r:id="rId3" imgW="5753100" imgH="1993900" progId="Word.Document.8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746250"/>
                        <a:ext cx="7932738" cy="274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TextBox 9"/>
          <p:cNvSpPr txBox="1">
            <a:spLocks noChangeArrowheads="1"/>
          </p:cNvSpPr>
          <p:nvPr/>
        </p:nvSpPr>
        <p:spPr bwMode="auto">
          <a:xfrm>
            <a:off x="5041900" y="5080000"/>
            <a:ext cx="41021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dirty="0">
                <a:cs typeface="ＭＳ Ｐゴシック" charset="0"/>
              </a:rPr>
              <a:t>201 </a:t>
            </a:r>
            <a:r>
              <a:rPr lang="en-US" sz="2000" dirty="0" err="1" smtClean="0">
                <a:cs typeface="ＭＳ Ｐゴシック" charset="0"/>
              </a:rPr>
              <a:t>haplotipos</a:t>
            </a:r>
            <a:r>
              <a:rPr lang="en-US" sz="2000" dirty="0" smtClean="0">
                <a:cs typeface="ＭＳ Ｐゴシック" charset="0"/>
              </a:rPr>
              <a:t> de 317 </a:t>
            </a:r>
            <a:r>
              <a:rPr lang="en-US" sz="2000" dirty="0" err="1" smtClean="0">
                <a:cs typeface="ＭＳ Ｐゴシック" charset="0"/>
              </a:rPr>
              <a:t>pacientes</a:t>
            </a:r>
            <a:endParaRPr lang="en-US" sz="2000" dirty="0">
              <a:cs typeface="ＭＳ Ｐゴシック" charset="0"/>
            </a:endParaRPr>
          </a:p>
          <a:p>
            <a:pPr>
              <a:buFont typeface="Symbol" charset="0"/>
              <a:buChar char=""/>
            </a:pPr>
            <a:r>
              <a:rPr lang="en-US" sz="2000" dirty="0">
                <a:cs typeface="ＭＳ Ｐゴシック" charset="0"/>
              </a:rPr>
              <a:t> </a:t>
            </a:r>
            <a:r>
              <a:rPr lang="en-US" sz="2000" dirty="0" smtClean="0">
                <a:cs typeface="ＭＳ Ｐゴシック" charset="0"/>
              </a:rPr>
              <a:t>de 250 clones </a:t>
            </a:r>
            <a:r>
              <a:rPr lang="en-US" sz="2000" dirty="0" err="1" smtClean="0">
                <a:cs typeface="ＭＳ Ｐゴシック" charset="0"/>
              </a:rPr>
              <a:t>sólo</a:t>
            </a:r>
            <a:r>
              <a:rPr lang="en-US" sz="2000" dirty="0" smtClean="0">
                <a:cs typeface="ＭＳ Ｐゴシック" charset="0"/>
              </a:rPr>
              <a:t> 2 </a:t>
            </a:r>
            <a:r>
              <a:rPr lang="en-US" sz="2000" dirty="0" err="1" smtClean="0">
                <a:cs typeface="ＭＳ Ｐゴシック" charset="0"/>
              </a:rPr>
              <a:t>compartirán</a:t>
            </a:r>
            <a:r>
              <a:rPr lang="en-US" sz="2000" dirty="0" smtClean="0">
                <a:cs typeface="ＭＳ Ｐゴシック" charset="0"/>
              </a:rPr>
              <a:t> el </a:t>
            </a:r>
            <a:r>
              <a:rPr lang="en-US" sz="2000" dirty="0" err="1" smtClean="0">
                <a:cs typeface="ＭＳ Ｐゴシック" charset="0"/>
              </a:rPr>
              <a:t>mismo</a:t>
            </a:r>
            <a:r>
              <a:rPr lang="en-US" sz="2000" dirty="0" smtClean="0">
                <a:cs typeface="ＭＳ Ｐゴシック" charset="0"/>
              </a:rPr>
              <a:t> </a:t>
            </a:r>
            <a:r>
              <a:rPr lang="en-US" sz="2000" dirty="0" err="1" smtClean="0">
                <a:cs typeface="ＭＳ Ｐゴシック" charset="0"/>
              </a:rPr>
              <a:t>haplotipo</a:t>
            </a:r>
            <a:r>
              <a:rPr lang="en-US" sz="2000" dirty="0" smtClean="0">
                <a:cs typeface="ＭＳ Ｐゴシック" charset="0"/>
              </a:rPr>
              <a:t>!</a:t>
            </a:r>
            <a:endParaRPr lang="en-US" sz="2000" dirty="0">
              <a:cs typeface="ＭＳ Ｐゴシック" charset="0"/>
            </a:endParaRPr>
          </a:p>
        </p:txBody>
      </p:sp>
      <p:sp>
        <p:nvSpPr>
          <p:cNvPr id="3081" name="TextBox 11"/>
          <p:cNvSpPr txBox="1">
            <a:spLocks noChangeArrowheads="1"/>
          </p:cNvSpPr>
          <p:nvPr/>
        </p:nvSpPr>
        <p:spPr bwMode="auto">
          <a:xfrm>
            <a:off x="762000" y="4495800"/>
            <a:ext cx="2514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i="1">
                <a:cs typeface="ＭＳ Ｐゴシック" charset="0"/>
              </a:rPr>
              <a:t>H</a:t>
            </a:r>
            <a:r>
              <a:rPr lang="en-US" baseline="-25000">
                <a:cs typeface="ＭＳ Ｐゴシック" charset="0"/>
              </a:rPr>
              <a:t>E</a:t>
            </a:r>
            <a:r>
              <a:rPr lang="en-US">
                <a:cs typeface="ＭＳ Ｐゴシック" charset="0"/>
              </a:rPr>
              <a:t> = 0.884 </a:t>
            </a:r>
          </a:p>
        </p:txBody>
      </p:sp>
      <p:sp>
        <p:nvSpPr>
          <p:cNvPr id="3082" name="TextBox 12"/>
          <p:cNvSpPr txBox="1">
            <a:spLocks noChangeArrowheads="1"/>
          </p:cNvSpPr>
          <p:nvPr/>
        </p:nvSpPr>
        <p:spPr bwMode="auto">
          <a:xfrm>
            <a:off x="3276600" y="4495800"/>
            <a:ext cx="2514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i="1">
                <a:cs typeface="ＭＳ Ｐゴシック" charset="0"/>
              </a:rPr>
              <a:t>H</a:t>
            </a:r>
            <a:r>
              <a:rPr lang="en-US" baseline="-25000">
                <a:cs typeface="ＭＳ Ｐゴシック" charset="0"/>
              </a:rPr>
              <a:t>E</a:t>
            </a:r>
            <a:r>
              <a:rPr lang="en-US">
                <a:cs typeface="ＭＳ Ｐゴシック" charset="0"/>
              </a:rPr>
              <a:t> = 0.98 </a:t>
            </a:r>
          </a:p>
        </p:txBody>
      </p:sp>
      <p:sp>
        <p:nvSpPr>
          <p:cNvPr id="3083" name="TextBox 13"/>
          <p:cNvSpPr txBox="1">
            <a:spLocks noChangeArrowheads="1"/>
          </p:cNvSpPr>
          <p:nvPr/>
        </p:nvSpPr>
        <p:spPr bwMode="auto">
          <a:xfrm>
            <a:off x="6019800" y="4495800"/>
            <a:ext cx="2514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i="1">
                <a:cs typeface="ＭＳ Ｐゴシック" charset="0"/>
              </a:rPr>
              <a:t>H</a:t>
            </a:r>
            <a:r>
              <a:rPr lang="en-US" baseline="-25000">
                <a:cs typeface="ＭＳ Ｐゴシック" charset="0"/>
              </a:rPr>
              <a:t>E</a:t>
            </a:r>
            <a:r>
              <a:rPr lang="en-US">
                <a:cs typeface="ＭＳ Ｐゴシック" charset="0"/>
              </a:rPr>
              <a:t> = 0.996 </a:t>
            </a:r>
          </a:p>
        </p:txBody>
      </p:sp>
      <p:sp>
        <p:nvSpPr>
          <p:cNvPr id="3084" name="TextBox 14"/>
          <p:cNvSpPr txBox="1">
            <a:spLocks noChangeArrowheads="1"/>
          </p:cNvSpPr>
          <p:nvPr/>
        </p:nvSpPr>
        <p:spPr bwMode="auto">
          <a:xfrm>
            <a:off x="660400" y="5105400"/>
            <a:ext cx="3238500" cy="1015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s-ES" sz="2000" dirty="0" err="1" smtClean="0">
                <a:solidFill>
                  <a:srgbClr val="FF0000"/>
                </a:solidFill>
              </a:rPr>
              <a:t>Heterozigosidad</a:t>
            </a:r>
            <a:r>
              <a:rPr lang="es-ES" sz="2000" dirty="0" smtClean="0">
                <a:solidFill>
                  <a:srgbClr val="FF0000"/>
                </a:solidFill>
              </a:rPr>
              <a:t> </a:t>
            </a:r>
            <a:r>
              <a:rPr lang="es-ES" sz="2000" dirty="0" smtClean="0"/>
              <a:t>virtual</a:t>
            </a:r>
            <a:r>
              <a:rPr lang="en-US" sz="2000" dirty="0" smtClean="0">
                <a:cs typeface="ＭＳ Ｐゴシック" charset="0"/>
              </a:rPr>
              <a:t>: </a:t>
            </a:r>
            <a:endParaRPr lang="en-US" sz="2000" dirty="0">
              <a:cs typeface="ＭＳ Ｐゴシック" charset="0"/>
            </a:endParaRPr>
          </a:p>
          <a:p>
            <a:endParaRPr lang="en-US" sz="2000" dirty="0">
              <a:cs typeface="ＭＳ Ｐゴシック" charset="0"/>
            </a:endParaRPr>
          </a:p>
          <a:p>
            <a:endParaRPr lang="en-US" sz="2000" dirty="0">
              <a:cs typeface="ＭＳ Ｐゴシック" charset="0"/>
            </a:endParaRPr>
          </a:p>
        </p:txBody>
      </p:sp>
      <p:graphicFrame>
        <p:nvGraphicFramePr>
          <p:cNvPr id="308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191360"/>
              </p:ext>
            </p:extLst>
          </p:nvPr>
        </p:nvGraphicFramePr>
        <p:xfrm>
          <a:off x="741363" y="5405438"/>
          <a:ext cx="2351087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0" name="Ecuación" r:id="rId5" imgW="1371600" imgH="393480" progId="Equation.3">
                  <p:embed/>
                </p:oleObj>
              </mc:Choice>
              <mc:Fallback>
                <p:oleObj name="Ecuación" r:id="rId5" imgW="1371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5405438"/>
                        <a:ext cx="2351087" cy="674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011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Medidas</a:t>
            </a:r>
            <a:r>
              <a:rPr lang="en-US" dirty="0" smtClean="0"/>
              <a:t> ‘</a:t>
            </a:r>
            <a:r>
              <a:rPr lang="en-US" dirty="0" err="1" smtClean="0"/>
              <a:t>moleculares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Multiplicidad</a:t>
            </a:r>
            <a:r>
              <a:rPr lang="en-US" dirty="0" smtClean="0"/>
              <a:t> de </a:t>
            </a:r>
            <a:r>
              <a:rPr lang="en-US" dirty="0" err="1" smtClean="0"/>
              <a:t>infección</a:t>
            </a:r>
            <a:r>
              <a:rPr lang="en-US" dirty="0" smtClean="0"/>
              <a:t> (MOI):</a:t>
            </a:r>
          </a:p>
          <a:p>
            <a:pPr lvl="1"/>
            <a:r>
              <a:rPr lang="en-US" dirty="0" err="1" smtClean="0"/>
              <a:t>Número</a:t>
            </a:r>
            <a:r>
              <a:rPr lang="en-US" dirty="0" smtClean="0"/>
              <a:t> de clones </a:t>
            </a:r>
            <a:r>
              <a:rPr lang="en-US" dirty="0" err="1" smtClean="0"/>
              <a:t>concurrentes</a:t>
            </a:r>
            <a:r>
              <a:rPr lang="en-US" dirty="0" smtClean="0"/>
              <a:t>  - </a:t>
            </a:r>
            <a:r>
              <a:rPr lang="en-US" dirty="0" err="1" smtClean="0"/>
              <a:t>presentes</a:t>
            </a:r>
            <a:r>
              <a:rPr lang="en-US" dirty="0" smtClean="0"/>
              <a:t> en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infección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Promedio</a:t>
            </a:r>
            <a:r>
              <a:rPr lang="en-US" dirty="0" smtClean="0"/>
              <a:t> MOI: </a:t>
            </a:r>
            <a:r>
              <a:rPr lang="en-US" i="1" dirty="0" smtClean="0"/>
              <a:t>Pf</a:t>
            </a:r>
            <a:r>
              <a:rPr lang="en-US" dirty="0" smtClean="0"/>
              <a:t> 1.7 vs. </a:t>
            </a:r>
            <a:r>
              <a:rPr lang="en-US" i="1" dirty="0" err="1" smtClean="0"/>
              <a:t>Pv</a:t>
            </a:r>
            <a:r>
              <a:rPr lang="en-US" dirty="0" smtClean="0"/>
              <a:t> 3.3, p &lt; 0.001</a:t>
            </a:r>
          </a:p>
          <a:p>
            <a:pPr marL="457200" lvl="1" indent="0">
              <a:buNone/>
            </a:pPr>
            <a:r>
              <a:rPr lang="en-US" sz="1800" dirty="0" smtClean="0"/>
              <a:t>     (</a:t>
            </a:r>
            <a:r>
              <a:rPr lang="en-US" sz="1800" dirty="0" err="1" smtClean="0"/>
              <a:t>Koepfli</a:t>
            </a:r>
            <a:r>
              <a:rPr lang="en-US" sz="1800" dirty="0" smtClean="0"/>
              <a:t> et al, </a:t>
            </a:r>
            <a:r>
              <a:rPr lang="en-US" sz="1800" dirty="0" err="1" smtClean="0"/>
              <a:t>PloS</a:t>
            </a:r>
            <a:r>
              <a:rPr lang="en-US" sz="1800" dirty="0" smtClean="0"/>
              <a:t> One 2011)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dirty="0" err="1" smtClean="0"/>
              <a:t>Fuerza</a:t>
            </a:r>
            <a:r>
              <a:rPr lang="en-US" dirty="0" smtClean="0"/>
              <a:t> de </a:t>
            </a:r>
            <a:r>
              <a:rPr lang="en-US" dirty="0" err="1" smtClean="0"/>
              <a:t>infección</a:t>
            </a:r>
            <a:r>
              <a:rPr lang="en-US" dirty="0" smtClean="0"/>
              <a:t> “molecular” - </a:t>
            </a:r>
            <a:r>
              <a:rPr lang="en-US" dirty="0" err="1" smtClean="0"/>
              <a:t>estadío</a:t>
            </a:r>
            <a:r>
              <a:rPr lang="en-US" dirty="0" smtClean="0"/>
              <a:t> </a:t>
            </a:r>
            <a:r>
              <a:rPr lang="en-US" dirty="0" err="1" smtClean="0"/>
              <a:t>sanguíneo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Número</a:t>
            </a:r>
            <a:r>
              <a:rPr lang="en-US" dirty="0" smtClean="0"/>
              <a:t> de clones </a:t>
            </a:r>
            <a:r>
              <a:rPr lang="en-US" dirty="0" err="1"/>
              <a:t>distintos</a:t>
            </a:r>
            <a:r>
              <a:rPr lang="en-US" dirty="0"/>
              <a:t> del </a:t>
            </a:r>
            <a:r>
              <a:rPr lang="en-US" dirty="0" err="1" smtClean="0"/>
              <a:t>parásito</a:t>
            </a:r>
            <a:r>
              <a:rPr lang="en-US" dirty="0" smtClean="0"/>
              <a:t> en </a:t>
            </a:r>
            <a:r>
              <a:rPr lang="en-US" dirty="0" err="1" smtClean="0"/>
              <a:t>estadío</a:t>
            </a:r>
            <a:r>
              <a:rPr lang="en-US" dirty="0" smtClean="0"/>
              <a:t> </a:t>
            </a:r>
            <a:r>
              <a:rPr lang="en-US" dirty="0" err="1" smtClean="0"/>
              <a:t>sanguíneo</a:t>
            </a:r>
            <a:r>
              <a:rPr lang="en-US" dirty="0" smtClean="0"/>
              <a:t> </a:t>
            </a:r>
            <a:r>
              <a:rPr lang="en-US" dirty="0" err="1" smtClean="0"/>
              <a:t>detectados</a:t>
            </a:r>
            <a:r>
              <a:rPr lang="en-US" dirty="0" smtClean="0"/>
              <a:t> a lo largo de </a:t>
            </a:r>
            <a:r>
              <a:rPr lang="en-US" dirty="0" err="1" smtClean="0"/>
              <a:t>tiempo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Promedio</a:t>
            </a:r>
            <a:r>
              <a:rPr lang="en-US" baseline="-25000" dirty="0" err="1" smtClean="0"/>
              <a:t>mol</a:t>
            </a:r>
            <a:r>
              <a:rPr lang="en-US" dirty="0" err="1" smtClean="0"/>
              <a:t>FOI</a:t>
            </a:r>
            <a:r>
              <a:rPr lang="en-US" dirty="0" smtClean="0"/>
              <a:t>: </a:t>
            </a:r>
            <a:r>
              <a:rPr lang="en-US" i="1" dirty="0" smtClean="0"/>
              <a:t>Pf</a:t>
            </a:r>
            <a:r>
              <a:rPr lang="en-US" dirty="0" smtClean="0"/>
              <a:t> 5.9 vs. </a:t>
            </a:r>
            <a:r>
              <a:rPr lang="en-US" i="1" dirty="0" err="1" smtClean="0"/>
              <a:t>Pv</a:t>
            </a:r>
            <a:r>
              <a:rPr lang="en-US" dirty="0" smtClean="0"/>
              <a:t> 14.6/child/ </a:t>
            </a:r>
            <a:r>
              <a:rPr lang="en-US" dirty="0" err="1" smtClean="0"/>
              <a:t>yr</a:t>
            </a:r>
            <a:r>
              <a:rPr lang="en-US" dirty="0" smtClean="0"/>
              <a:t>, p &lt; 0.001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24600" y="6413500"/>
            <a:ext cx="2574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Mueller et al</a:t>
            </a:r>
            <a:r>
              <a:rPr lang="en-US" dirty="0"/>
              <a:t>.</a:t>
            </a:r>
            <a:r>
              <a:rPr lang="en-US" dirty="0" smtClean="0"/>
              <a:t> 2012, PNAS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78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4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Medidas</a:t>
            </a:r>
            <a:r>
              <a:rPr lang="en-US" dirty="0" smtClean="0"/>
              <a:t> de </a:t>
            </a:r>
            <a:r>
              <a:rPr lang="en-US" dirty="0" err="1" smtClean="0"/>
              <a:t>asociación</a:t>
            </a:r>
            <a:r>
              <a:rPr lang="en-US" dirty="0" smtClean="0"/>
              <a:t> con </a:t>
            </a:r>
            <a:r>
              <a:rPr lang="en-US" dirty="0" err="1" smtClean="0"/>
              <a:t>edad</a:t>
            </a:r>
            <a:endParaRPr lang="en-US" i="1" dirty="0"/>
          </a:p>
        </p:txBody>
      </p:sp>
      <p:pic>
        <p:nvPicPr>
          <p:cNvPr id="3" name="Picture 2" descr="Age Pf vs Pv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5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4149"/>
            <a:ext cx="8483600" cy="1143000"/>
          </a:xfrm>
        </p:spPr>
        <p:txBody>
          <a:bodyPr>
            <a:noAutofit/>
          </a:bodyPr>
          <a:lstStyle/>
          <a:p>
            <a:r>
              <a:rPr lang="en-US" dirty="0" err="1"/>
              <a:t>Medidas</a:t>
            </a:r>
            <a:r>
              <a:rPr lang="en-US" dirty="0"/>
              <a:t> de </a:t>
            </a:r>
            <a:r>
              <a:rPr lang="en-US" dirty="0" err="1"/>
              <a:t>asociación</a:t>
            </a:r>
            <a:r>
              <a:rPr lang="en-US" dirty="0"/>
              <a:t> </a:t>
            </a:r>
            <a:r>
              <a:rPr lang="en-US" dirty="0" smtClean="0"/>
              <a:t>con </a:t>
            </a:r>
            <a:r>
              <a:rPr lang="en-US" dirty="0" err="1" smtClean="0"/>
              <a:t>estación</a:t>
            </a:r>
            <a:endParaRPr lang="en-US" i="1" dirty="0"/>
          </a:p>
        </p:txBody>
      </p:sp>
      <p:pic>
        <p:nvPicPr>
          <p:cNvPr id="3" name="Picture 2" descr="Season Pf vs Pv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563370"/>
            <a:ext cx="9029700" cy="638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751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Asociación</a:t>
            </a:r>
            <a:r>
              <a:rPr lang="en-US" sz="3600" dirty="0" smtClean="0"/>
              <a:t> con el </a:t>
            </a:r>
            <a:r>
              <a:rPr lang="en-US" sz="3600" dirty="0" err="1" smtClean="0"/>
              <a:t>uso</a:t>
            </a:r>
            <a:r>
              <a:rPr lang="en-US" sz="3600" dirty="0"/>
              <a:t> de </a:t>
            </a:r>
            <a:r>
              <a:rPr lang="en-US" sz="3600" dirty="0" err="1" smtClean="0"/>
              <a:t>redes</a:t>
            </a:r>
            <a:r>
              <a:rPr lang="en-US" sz="3600" dirty="0" smtClean="0"/>
              <a:t> </a:t>
            </a:r>
            <a:r>
              <a:rPr lang="en-US" sz="3600" dirty="0" err="1" smtClean="0"/>
              <a:t>mosquiteras</a:t>
            </a:r>
            <a:r>
              <a:rPr lang="en-US" sz="3600" dirty="0" smtClean="0"/>
              <a:t> </a:t>
            </a:r>
            <a:r>
              <a:rPr lang="en-US" sz="3600" dirty="0" err="1" smtClean="0"/>
              <a:t>impregnadas</a:t>
            </a:r>
            <a:r>
              <a:rPr lang="en-US" sz="3600" dirty="0" smtClean="0"/>
              <a:t> con </a:t>
            </a:r>
            <a:r>
              <a:rPr lang="en-US" sz="3600" dirty="0" err="1" smtClean="0"/>
              <a:t>insecticida</a:t>
            </a:r>
            <a:endParaRPr lang="en-US" sz="3600" dirty="0"/>
          </a:p>
        </p:txBody>
      </p:sp>
      <p:pic>
        <p:nvPicPr>
          <p:cNvPr id="3" name="Picture 2" descr="ITN Pf vs Pv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0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3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estándar</a:t>
            </a:r>
            <a:r>
              <a:rPr lang="en-US" dirty="0" smtClean="0"/>
              <a:t> de </a:t>
            </a:r>
            <a:r>
              <a:rPr lang="en-US" dirty="0" err="1" smtClean="0"/>
              <a:t>referencia</a:t>
            </a:r>
            <a:r>
              <a:rPr lang="en-US" dirty="0" smtClean="0"/>
              <a:t> - FOI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err="1" smtClean="0"/>
              <a:t>Ventajas</a:t>
            </a:r>
            <a:r>
              <a:rPr lang="en-GB" dirty="0" smtClean="0"/>
              <a:t>: </a:t>
            </a:r>
          </a:p>
          <a:p>
            <a:pPr lvl="1"/>
            <a:r>
              <a:rPr lang="en-GB" dirty="0" smtClean="0"/>
              <a:t> </a:t>
            </a:r>
            <a:r>
              <a:rPr lang="en-GB" dirty="0" err="1" smtClean="0"/>
              <a:t>Medida</a:t>
            </a:r>
            <a:r>
              <a:rPr lang="en-GB" dirty="0" smtClean="0"/>
              <a:t> </a:t>
            </a:r>
            <a:r>
              <a:rPr lang="en-GB" dirty="0" err="1" smtClean="0"/>
              <a:t>directa</a:t>
            </a:r>
            <a:r>
              <a:rPr lang="en-GB" dirty="0" smtClean="0"/>
              <a:t> de </a:t>
            </a:r>
            <a:r>
              <a:rPr lang="en-GB" dirty="0" err="1" smtClean="0"/>
              <a:t>transmisión</a:t>
            </a:r>
            <a:r>
              <a:rPr lang="en-GB" dirty="0" smtClean="0"/>
              <a:t> mosquito-a-hombre </a:t>
            </a:r>
          </a:p>
          <a:p>
            <a:pPr lvl="1"/>
            <a:r>
              <a:rPr lang="en-GB" dirty="0" err="1" smtClean="0"/>
              <a:t>Capaz</a:t>
            </a:r>
            <a:r>
              <a:rPr lang="en-GB" dirty="0" smtClean="0"/>
              <a:t> de </a:t>
            </a:r>
            <a:r>
              <a:rPr lang="en-GB" dirty="0" err="1" smtClean="0"/>
              <a:t>medir</a:t>
            </a:r>
            <a:r>
              <a:rPr lang="en-GB" dirty="0" smtClean="0"/>
              <a:t> </a:t>
            </a:r>
            <a:r>
              <a:rPr lang="en-GB" dirty="0" err="1" smtClean="0"/>
              <a:t>diferencia</a:t>
            </a:r>
            <a:r>
              <a:rPr lang="en-GB" dirty="0" smtClean="0"/>
              <a:t> de </a:t>
            </a:r>
            <a:r>
              <a:rPr lang="en-GB" dirty="0" err="1" smtClean="0"/>
              <a:t>exposición</a:t>
            </a:r>
            <a:r>
              <a:rPr lang="en-GB" dirty="0" smtClean="0"/>
              <a:t> a </a:t>
            </a:r>
            <a:r>
              <a:rPr lang="en-GB" dirty="0" err="1" smtClean="0"/>
              <a:t>nivel</a:t>
            </a:r>
            <a:r>
              <a:rPr lang="en-GB" dirty="0" smtClean="0"/>
              <a:t> individual</a:t>
            </a:r>
          </a:p>
          <a:p>
            <a:pPr lvl="1"/>
            <a:r>
              <a:rPr lang="en-GB" dirty="0" err="1" smtClean="0"/>
              <a:t>Permite</a:t>
            </a:r>
            <a:r>
              <a:rPr lang="en-GB" dirty="0" smtClean="0"/>
              <a:t> </a:t>
            </a:r>
            <a:r>
              <a:rPr lang="en-GB" dirty="0" err="1" smtClean="0"/>
              <a:t>investigar</a:t>
            </a:r>
            <a:r>
              <a:rPr lang="en-GB" dirty="0" smtClean="0"/>
              <a:t> la </a:t>
            </a:r>
            <a:r>
              <a:rPr lang="en-GB" dirty="0" err="1" smtClean="0"/>
              <a:t>asociación</a:t>
            </a:r>
            <a:r>
              <a:rPr lang="en-GB" dirty="0" smtClean="0"/>
              <a:t> con variables </a:t>
            </a:r>
            <a:r>
              <a:rPr lang="en-GB" dirty="0" err="1" smtClean="0"/>
              <a:t>epidemiológicas</a:t>
            </a:r>
            <a:r>
              <a:rPr lang="en-GB" dirty="0" smtClean="0"/>
              <a:t> </a:t>
            </a:r>
            <a:r>
              <a:rPr lang="en-GB" dirty="0" err="1" smtClean="0"/>
              <a:t>importantes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1800" dirty="0"/>
          </a:p>
          <a:p>
            <a:r>
              <a:rPr lang="en-GB" dirty="0" err="1" smtClean="0"/>
              <a:t>Limitaciones</a:t>
            </a:r>
            <a:r>
              <a:rPr lang="en-GB" dirty="0" smtClean="0"/>
              <a:t>:</a:t>
            </a:r>
            <a:endParaRPr lang="en-GB" dirty="0"/>
          </a:p>
          <a:p>
            <a:pPr lvl="1"/>
            <a:r>
              <a:rPr lang="en-GB" dirty="0" smtClean="0"/>
              <a:t>(</a:t>
            </a:r>
            <a:r>
              <a:rPr lang="en-GB" dirty="0" err="1" smtClean="0"/>
              <a:t>Muy</a:t>
            </a:r>
            <a:r>
              <a:rPr lang="en-GB" dirty="0" smtClean="0"/>
              <a:t>) </a:t>
            </a:r>
            <a:r>
              <a:rPr lang="en-GB" dirty="0" err="1" smtClean="0"/>
              <a:t>Intensivo</a:t>
            </a:r>
            <a:r>
              <a:rPr lang="en-GB" dirty="0" smtClean="0"/>
              <a:t> en </a:t>
            </a:r>
            <a:r>
              <a:rPr lang="en-GB" dirty="0" err="1" smtClean="0"/>
              <a:t>obra</a:t>
            </a:r>
            <a:r>
              <a:rPr lang="en-GB" dirty="0" smtClean="0"/>
              <a:t> de </a:t>
            </a:r>
            <a:r>
              <a:rPr lang="en-GB" dirty="0" err="1" smtClean="0"/>
              <a:t>mano</a:t>
            </a:r>
            <a:r>
              <a:rPr lang="en-GB" dirty="0" smtClean="0"/>
              <a:t> y </a:t>
            </a:r>
            <a:r>
              <a:rPr lang="en-GB" dirty="0" err="1" smtClean="0"/>
              <a:t>caro</a:t>
            </a:r>
            <a:endParaRPr lang="en-GB" dirty="0" smtClean="0"/>
          </a:p>
          <a:p>
            <a:pPr lvl="1"/>
            <a:r>
              <a:rPr lang="en-GB" dirty="0" err="1" smtClean="0"/>
              <a:t>Interpretación</a:t>
            </a:r>
            <a:r>
              <a:rPr lang="en-GB" dirty="0" smtClean="0"/>
              <a:t> de FOI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Pv</a:t>
            </a:r>
            <a:r>
              <a:rPr lang="en-GB" dirty="0" smtClean="0"/>
              <a:t> y Po: </a:t>
            </a:r>
            <a:r>
              <a:rPr lang="en-GB" dirty="0" err="1" smtClean="0"/>
              <a:t>combinación</a:t>
            </a:r>
            <a:r>
              <a:rPr lang="en-GB" dirty="0" smtClean="0"/>
              <a:t> de </a:t>
            </a:r>
            <a:r>
              <a:rPr lang="en-GB" dirty="0" err="1" smtClean="0"/>
              <a:t>infecciones</a:t>
            </a:r>
            <a:r>
              <a:rPr lang="en-GB" dirty="0" smtClean="0"/>
              <a:t> </a:t>
            </a:r>
            <a:r>
              <a:rPr lang="es-ES" dirty="0" smtClean="0"/>
              <a:t>primarias</a:t>
            </a:r>
            <a:r>
              <a:rPr lang="en-GB" dirty="0" smtClean="0"/>
              <a:t> y </a:t>
            </a:r>
            <a:r>
              <a:rPr lang="en-GB" dirty="0" err="1" smtClean="0"/>
              <a:t>recidivas</a:t>
            </a:r>
            <a:endParaRPr lang="en-GB" dirty="0"/>
          </a:p>
          <a:p>
            <a:pPr marL="0" lvl="1" indent="0">
              <a:buNone/>
            </a:pPr>
            <a:r>
              <a:rPr lang="en-GB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AU" dirty="0" err="1" smtClean="0"/>
              <a:t>Excelente</a:t>
            </a:r>
            <a:r>
              <a:rPr lang="en-AU" dirty="0" smtClean="0"/>
              <a:t> </a:t>
            </a:r>
            <a:r>
              <a:rPr lang="en-AU" dirty="0" err="1" smtClean="0"/>
              <a:t>herramienta</a:t>
            </a:r>
            <a:r>
              <a:rPr lang="en-AU" dirty="0" smtClean="0"/>
              <a:t> de </a:t>
            </a:r>
            <a:r>
              <a:rPr lang="en-AU" dirty="0" err="1" smtClean="0"/>
              <a:t>investigación</a:t>
            </a:r>
            <a:r>
              <a:rPr lang="en-AU" dirty="0" smtClean="0"/>
              <a:t>, </a:t>
            </a:r>
            <a:r>
              <a:rPr lang="en-AU" dirty="0" err="1" smtClean="0"/>
              <a:t>pero</a:t>
            </a:r>
            <a:r>
              <a:rPr lang="en-AU" dirty="0" smtClean="0"/>
              <a:t> no </a:t>
            </a:r>
            <a:r>
              <a:rPr lang="en-AU" dirty="0" err="1" smtClean="0"/>
              <a:t>fácilmente</a:t>
            </a:r>
            <a:r>
              <a:rPr lang="en-AU" dirty="0" smtClean="0"/>
              <a:t> </a:t>
            </a:r>
            <a:r>
              <a:rPr lang="en-AU" dirty="0" err="1" smtClean="0"/>
              <a:t>aplicable</a:t>
            </a:r>
            <a:r>
              <a:rPr lang="en-AU" dirty="0" smtClean="0"/>
              <a:t> en el </a:t>
            </a:r>
            <a:r>
              <a:rPr lang="en-AU" dirty="0" err="1" smtClean="0"/>
              <a:t>entorno</a:t>
            </a:r>
            <a:r>
              <a:rPr lang="en-AU" dirty="0" smtClean="0"/>
              <a:t> </a:t>
            </a:r>
            <a:r>
              <a:rPr lang="en-AU" dirty="0" err="1" smtClean="0"/>
              <a:t>programático</a:t>
            </a:r>
            <a:r>
              <a:rPr lang="en-AU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16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Aproximaciones</a:t>
            </a:r>
            <a:r>
              <a:rPr lang="en-US" dirty="0" smtClean="0"/>
              <a:t> </a:t>
            </a:r>
            <a:r>
              <a:rPr lang="en-US" dirty="0" err="1" smtClean="0"/>
              <a:t>novedosas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err="1"/>
              <a:t>m</a:t>
            </a:r>
            <a:r>
              <a:rPr lang="en-US" dirty="0" err="1" smtClean="0"/>
              <a:t>arcadores</a:t>
            </a:r>
            <a:r>
              <a:rPr lang="en-US" dirty="0" smtClean="0"/>
              <a:t> </a:t>
            </a:r>
            <a:r>
              <a:rPr lang="en-US" dirty="0" err="1" smtClean="0"/>
              <a:t>serológicos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Los </a:t>
            </a:r>
            <a:r>
              <a:rPr lang="en-US" dirty="0" err="1" smtClean="0"/>
              <a:t>marcadores</a:t>
            </a:r>
            <a:r>
              <a:rPr lang="en-US" dirty="0" smtClean="0"/>
              <a:t> </a:t>
            </a:r>
            <a:r>
              <a:rPr lang="en-US" dirty="0" err="1" smtClean="0"/>
              <a:t>serológicos</a:t>
            </a:r>
            <a:r>
              <a:rPr lang="en-US" dirty="0" smtClean="0"/>
              <a:t> </a:t>
            </a:r>
            <a:r>
              <a:rPr lang="en-US" dirty="0" err="1" smtClean="0"/>
              <a:t>miden</a:t>
            </a:r>
            <a:r>
              <a:rPr lang="en-US" dirty="0" smtClean="0"/>
              <a:t> la </a:t>
            </a:r>
            <a:r>
              <a:rPr lang="en-US" dirty="0" err="1" smtClean="0"/>
              <a:t>presencia</a:t>
            </a:r>
            <a:r>
              <a:rPr lang="en-US" dirty="0" smtClean="0"/>
              <a:t> de </a:t>
            </a:r>
            <a:r>
              <a:rPr lang="en-US" dirty="0" err="1" smtClean="0"/>
              <a:t>anticuerpos</a:t>
            </a:r>
            <a:r>
              <a:rPr lang="en-US" dirty="0" smtClean="0"/>
              <a:t> de </a:t>
            </a:r>
            <a:r>
              <a:rPr lang="en-US" dirty="0" err="1" smtClean="0"/>
              <a:t>una</a:t>
            </a:r>
            <a:r>
              <a:rPr lang="en-US" dirty="0" smtClean="0"/>
              <a:t> o </a:t>
            </a:r>
            <a:r>
              <a:rPr lang="en-US" dirty="0" err="1" smtClean="0"/>
              <a:t>varias</a:t>
            </a:r>
            <a:r>
              <a:rPr lang="en-US" dirty="0" smtClean="0"/>
              <a:t> </a:t>
            </a:r>
            <a:r>
              <a:rPr lang="en-US" dirty="0" err="1" smtClean="0"/>
              <a:t>proteínas</a:t>
            </a:r>
            <a:r>
              <a:rPr lang="en-US" dirty="0" smtClean="0"/>
              <a:t> en personas </a:t>
            </a:r>
            <a:r>
              <a:rPr lang="en-US" dirty="0" err="1" smtClean="0"/>
              <a:t>potentialmente</a:t>
            </a:r>
            <a:r>
              <a:rPr lang="en-US" dirty="0" smtClean="0"/>
              <a:t> </a:t>
            </a:r>
            <a:r>
              <a:rPr lang="en-US" dirty="0" err="1" smtClean="0"/>
              <a:t>expuestas</a:t>
            </a:r>
            <a:r>
              <a:rPr lang="en-US" dirty="0" smtClean="0"/>
              <a:t>.</a:t>
            </a:r>
            <a:endParaRPr lang="en-US" sz="2100" b="1" dirty="0"/>
          </a:p>
          <a:p>
            <a:pPr marL="0" indent="0">
              <a:buNone/>
            </a:pPr>
            <a:r>
              <a:rPr lang="en-US" b="1" dirty="0" err="1" smtClean="0"/>
              <a:t>Ventajas</a:t>
            </a:r>
            <a:r>
              <a:rPr lang="en-US" b="1" dirty="0" smtClean="0"/>
              <a:t>:</a:t>
            </a:r>
          </a:p>
          <a:p>
            <a:r>
              <a:rPr lang="en-US" sz="2800" dirty="0" smtClean="0"/>
              <a:t>Los </a:t>
            </a:r>
            <a:r>
              <a:rPr lang="en-US" sz="2800" dirty="0" err="1" smtClean="0"/>
              <a:t>nticuerpos</a:t>
            </a:r>
            <a:r>
              <a:rPr lang="en-US" sz="2800" dirty="0" smtClean="0"/>
              <a:t> a </a:t>
            </a:r>
            <a:r>
              <a:rPr lang="en-US" sz="2800" dirty="0" err="1" smtClean="0"/>
              <a:t>muchas</a:t>
            </a:r>
            <a:r>
              <a:rPr lang="en-US" sz="2800" dirty="0" smtClean="0"/>
              <a:t> </a:t>
            </a:r>
            <a:r>
              <a:rPr lang="en-US" sz="2800" dirty="0" err="1" smtClean="0"/>
              <a:t>proteínas</a:t>
            </a:r>
            <a:r>
              <a:rPr lang="en-US" sz="2800" dirty="0" smtClean="0"/>
              <a:t> </a:t>
            </a:r>
            <a:r>
              <a:rPr lang="en-US" sz="2800" dirty="0" err="1" smtClean="0"/>
              <a:t>antimaláricas</a:t>
            </a:r>
            <a:r>
              <a:rPr lang="en-US" sz="2800" dirty="0" smtClean="0"/>
              <a:t> </a:t>
            </a:r>
            <a:r>
              <a:rPr lang="en-US" sz="2800" dirty="0" err="1" smtClean="0"/>
              <a:t>están</a:t>
            </a:r>
            <a:r>
              <a:rPr lang="en-US" sz="2800" dirty="0" smtClean="0"/>
              <a:t> </a:t>
            </a:r>
            <a:r>
              <a:rPr lang="en-US" sz="2800" dirty="0" err="1" smtClean="0"/>
              <a:t>presentes</a:t>
            </a:r>
            <a:r>
              <a:rPr lang="en-US" sz="2800" dirty="0" smtClean="0"/>
              <a:t>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periodos</a:t>
            </a:r>
            <a:r>
              <a:rPr lang="en-US" sz="2800" dirty="0" smtClean="0"/>
              <a:t> de </a:t>
            </a:r>
            <a:r>
              <a:rPr lang="en-US" sz="2800" dirty="0" err="1" smtClean="0"/>
              <a:t>tiempo</a:t>
            </a:r>
            <a:r>
              <a:rPr lang="en-US" sz="2800" dirty="0" smtClean="0"/>
              <a:t> </a:t>
            </a:r>
            <a:r>
              <a:rPr lang="en-US" sz="2800" dirty="0" err="1" smtClean="0"/>
              <a:t>relativamente</a:t>
            </a:r>
            <a:r>
              <a:rPr lang="en-US" sz="2800" dirty="0" smtClean="0"/>
              <a:t> largos </a:t>
            </a:r>
            <a:r>
              <a:rPr lang="en-US" sz="2800" dirty="0" err="1" smtClean="0"/>
              <a:t>después</a:t>
            </a:r>
            <a:r>
              <a:rPr lang="en-US" sz="2800" dirty="0" smtClean="0"/>
              <a:t> de la </a:t>
            </a:r>
            <a:r>
              <a:rPr lang="en-US" sz="2800" dirty="0" err="1" smtClean="0"/>
              <a:t>eliminación</a:t>
            </a:r>
            <a:r>
              <a:rPr lang="en-US" sz="2800" dirty="0" smtClean="0"/>
              <a:t> de la </a:t>
            </a:r>
            <a:r>
              <a:rPr lang="en-US" sz="2800" dirty="0" err="1" smtClean="0"/>
              <a:t>infección</a:t>
            </a:r>
            <a:r>
              <a:rPr lang="en-US" sz="2800" dirty="0" smtClean="0"/>
              <a:t>  </a:t>
            </a:r>
          </a:p>
          <a:p>
            <a:r>
              <a:rPr lang="en-US" sz="2800" dirty="0" smtClean="0"/>
              <a:t>Son </a:t>
            </a:r>
            <a:r>
              <a:rPr lang="en-US" sz="2800" dirty="0" err="1" smtClean="0"/>
              <a:t>marcadores</a:t>
            </a:r>
            <a:r>
              <a:rPr lang="en-US" sz="2800" dirty="0" smtClean="0"/>
              <a:t> de </a:t>
            </a:r>
            <a:r>
              <a:rPr lang="en-US" sz="2800" dirty="0" err="1" smtClean="0"/>
              <a:t>infecciones</a:t>
            </a:r>
            <a:r>
              <a:rPr lang="en-US" sz="2800" dirty="0" smtClean="0"/>
              <a:t> </a:t>
            </a:r>
            <a:r>
              <a:rPr lang="en-US" sz="2800" dirty="0" err="1" smtClean="0"/>
              <a:t>concurrentes</a:t>
            </a:r>
            <a:r>
              <a:rPr lang="en-US" sz="2800" dirty="0" smtClean="0"/>
              <a:t> y </a:t>
            </a:r>
            <a:r>
              <a:rPr lang="en-US" sz="2800" dirty="0" err="1" smtClean="0"/>
              <a:t>previas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Son </a:t>
            </a:r>
            <a:r>
              <a:rPr lang="en-US" sz="2800" dirty="0" err="1" smtClean="0"/>
              <a:t>fáciles</a:t>
            </a:r>
            <a:r>
              <a:rPr lang="en-US" sz="2800" dirty="0" smtClean="0"/>
              <a:t> de </a:t>
            </a:r>
            <a:r>
              <a:rPr lang="en-US" sz="2800" dirty="0" err="1" smtClean="0"/>
              <a:t>medidos</a:t>
            </a:r>
            <a:r>
              <a:rPr lang="en-US" sz="2800" dirty="0" smtClean="0"/>
              <a:t> en </a:t>
            </a:r>
            <a:r>
              <a:rPr lang="en-US" sz="2800" dirty="0" err="1" smtClean="0"/>
              <a:t>muestreos</a:t>
            </a:r>
            <a:r>
              <a:rPr lang="en-US" sz="2800" dirty="0" smtClean="0"/>
              <a:t> de </a:t>
            </a:r>
            <a:r>
              <a:rPr lang="en-US" sz="2800" dirty="0" err="1" smtClean="0"/>
              <a:t>sangre</a:t>
            </a:r>
            <a:r>
              <a:rPr lang="en-US" sz="2800" dirty="0" smtClean="0"/>
              <a:t> a gran </a:t>
            </a:r>
            <a:r>
              <a:rPr lang="en-US" sz="2800" dirty="0" err="1" smtClean="0"/>
              <a:t>escala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US" sz="1900" dirty="0" smtClean="0"/>
          </a:p>
          <a:p>
            <a:pPr marL="0" lvl="2" indent="0">
              <a:buNone/>
            </a:pPr>
            <a:r>
              <a:rPr lang="en-GB" sz="28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AU" sz="2800" dirty="0" smtClean="0">
                <a:sym typeface="Wingdings"/>
              </a:rPr>
              <a:t>Las </a:t>
            </a:r>
            <a:r>
              <a:rPr lang="en-AU" sz="2800" dirty="0" err="1" smtClean="0">
                <a:sym typeface="Wingdings"/>
              </a:rPr>
              <a:t>medidas</a:t>
            </a:r>
            <a:r>
              <a:rPr lang="en-AU" sz="2800" dirty="0" smtClean="0">
                <a:sym typeface="Wingdings"/>
              </a:rPr>
              <a:t> </a:t>
            </a:r>
            <a:r>
              <a:rPr lang="en-AU" sz="2800" dirty="0" err="1" smtClean="0">
                <a:sym typeface="Wingdings"/>
              </a:rPr>
              <a:t>serológicas</a:t>
            </a:r>
            <a:r>
              <a:rPr lang="en-AU" sz="2800" dirty="0" smtClean="0">
                <a:sym typeface="Wingdings"/>
              </a:rPr>
              <a:t> </a:t>
            </a:r>
            <a:r>
              <a:rPr lang="en-AU" sz="2800" dirty="0" err="1" smtClean="0">
                <a:sym typeface="Wingdings"/>
              </a:rPr>
              <a:t>permiten</a:t>
            </a:r>
            <a:r>
              <a:rPr lang="en-AU" sz="2800" dirty="0" smtClean="0">
                <a:sym typeface="Wingdings"/>
              </a:rPr>
              <a:t> </a:t>
            </a:r>
            <a:r>
              <a:rPr lang="en-AU" sz="2800" dirty="0" err="1" smtClean="0">
                <a:sym typeface="Wingdings"/>
              </a:rPr>
              <a:t>integrar</a:t>
            </a:r>
            <a:r>
              <a:rPr lang="en-AU" sz="2800" dirty="0" smtClean="0">
                <a:sym typeface="Wingdings"/>
              </a:rPr>
              <a:t> </a:t>
            </a:r>
            <a:r>
              <a:rPr lang="en-AU" sz="2800" dirty="0" err="1" smtClean="0">
                <a:sym typeface="Wingdings"/>
              </a:rPr>
              <a:t>exposición</a:t>
            </a:r>
            <a:r>
              <a:rPr lang="en-AU" sz="2800" dirty="0" smtClean="0">
                <a:sym typeface="Wingdings"/>
              </a:rPr>
              <a:t>/ </a:t>
            </a:r>
            <a:r>
              <a:rPr lang="en-AU" sz="2800" dirty="0" err="1" smtClean="0">
                <a:sym typeface="Wingdings"/>
              </a:rPr>
              <a:t>transmisión</a:t>
            </a:r>
            <a:r>
              <a:rPr lang="en-AU" sz="2800" dirty="0" smtClean="0">
                <a:sym typeface="Wingdings"/>
              </a:rPr>
              <a:t> </a:t>
            </a:r>
            <a:r>
              <a:rPr lang="en-AU" sz="2800" dirty="0" err="1" smtClean="0">
                <a:sym typeface="Wingdings"/>
              </a:rPr>
              <a:t>durante</a:t>
            </a:r>
            <a:r>
              <a:rPr lang="en-AU" sz="2800" dirty="0" smtClean="0">
                <a:sym typeface="Wingdings"/>
              </a:rPr>
              <a:t> un </a:t>
            </a:r>
            <a:r>
              <a:rPr lang="en-AU" sz="2800" dirty="0" err="1" smtClean="0">
                <a:sym typeface="Wingdings"/>
              </a:rPr>
              <a:t>periodo</a:t>
            </a:r>
            <a:r>
              <a:rPr lang="en-AU" sz="2800" dirty="0" smtClean="0">
                <a:sym typeface="Wingdings"/>
              </a:rPr>
              <a:t> de </a:t>
            </a:r>
            <a:r>
              <a:rPr lang="en-AU" sz="2800" dirty="0" err="1" smtClean="0">
                <a:sym typeface="Wingdings"/>
              </a:rPr>
              <a:t>tiempo</a:t>
            </a:r>
            <a:r>
              <a:rPr lang="en-AU" sz="2800" dirty="0" smtClean="0">
                <a:sym typeface="Wingdings"/>
              </a:rPr>
              <a:t> </a:t>
            </a:r>
            <a:r>
              <a:rPr lang="en-AU" sz="2800" dirty="0" err="1" smtClean="0">
                <a:sym typeface="Wingdings"/>
              </a:rPr>
              <a:t>prolongado</a:t>
            </a:r>
            <a:r>
              <a:rPr lang="en-AU" sz="2800" dirty="0" smtClean="0">
                <a:sym typeface="Wingdings"/>
              </a:rPr>
              <a:t> a </a:t>
            </a:r>
            <a:r>
              <a:rPr lang="en-AU" sz="2800" dirty="0" err="1" smtClean="0">
                <a:sym typeface="Wingdings"/>
              </a:rPr>
              <a:t>partir</a:t>
            </a:r>
            <a:r>
              <a:rPr lang="en-AU" sz="2800" dirty="0" smtClean="0">
                <a:sym typeface="Wingdings"/>
              </a:rPr>
              <a:t> de </a:t>
            </a:r>
            <a:r>
              <a:rPr lang="en-AU" sz="2800" dirty="0" err="1" smtClean="0">
                <a:sym typeface="Wingdings"/>
              </a:rPr>
              <a:t>una</a:t>
            </a:r>
            <a:r>
              <a:rPr lang="en-AU" sz="2800" dirty="0" smtClean="0">
                <a:sym typeface="Wingdings"/>
              </a:rPr>
              <a:t> sola </a:t>
            </a:r>
            <a:r>
              <a:rPr lang="en-AU" sz="2800" dirty="0" err="1" smtClean="0">
                <a:sym typeface="Wingdings"/>
              </a:rPr>
              <a:t>medida</a:t>
            </a:r>
            <a:r>
              <a:rPr lang="en-AU" sz="2800" dirty="0" smtClean="0">
                <a:sym typeface="Wingdings"/>
              </a:rPr>
              <a:t>.</a:t>
            </a:r>
          </a:p>
          <a:p>
            <a:pPr marL="0" lvl="2" indent="0">
              <a:buNone/>
            </a:pPr>
            <a:endParaRPr lang="en-GB" sz="2800" dirty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663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Determinantes</a:t>
            </a:r>
            <a:r>
              <a:rPr lang="en-US" dirty="0" smtClean="0"/>
              <a:t> de la </a:t>
            </a:r>
            <a:r>
              <a:rPr lang="en-US" dirty="0" err="1" smtClean="0"/>
              <a:t>transmisión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Vector-Hombre (V-H):</a:t>
            </a:r>
          </a:p>
          <a:p>
            <a:pPr lvl="1"/>
            <a:r>
              <a:rPr lang="en-US" dirty="0" err="1" smtClean="0"/>
              <a:t>Tasa</a:t>
            </a:r>
            <a:r>
              <a:rPr lang="en-US" dirty="0" smtClean="0"/>
              <a:t> de </a:t>
            </a:r>
            <a:r>
              <a:rPr lang="en-US" dirty="0" err="1" smtClean="0"/>
              <a:t>picadura</a:t>
            </a:r>
            <a:r>
              <a:rPr lang="en-US" dirty="0" smtClean="0"/>
              <a:t> de los mosquitos</a:t>
            </a:r>
          </a:p>
          <a:p>
            <a:pPr lvl="1"/>
            <a:r>
              <a:rPr lang="en-US" dirty="0" err="1" smtClean="0"/>
              <a:t>Tasas</a:t>
            </a:r>
            <a:r>
              <a:rPr lang="en-US" dirty="0" smtClean="0"/>
              <a:t> de </a:t>
            </a:r>
            <a:r>
              <a:rPr lang="en-US" dirty="0" err="1" smtClean="0"/>
              <a:t>esporozoitos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Penetración</a:t>
            </a:r>
            <a:r>
              <a:rPr lang="en-US" dirty="0" smtClean="0"/>
              <a:t> </a:t>
            </a:r>
            <a:r>
              <a:rPr lang="en-US" dirty="0" err="1" smtClean="0"/>
              <a:t>exitosa</a:t>
            </a:r>
            <a:r>
              <a:rPr lang="en-US" dirty="0" smtClean="0"/>
              <a:t> de los </a:t>
            </a:r>
            <a:r>
              <a:rPr lang="en-US" dirty="0" err="1" smtClean="0"/>
              <a:t>esporozoitos</a:t>
            </a:r>
            <a:r>
              <a:rPr lang="en-US" dirty="0" smtClean="0"/>
              <a:t> en la </a:t>
            </a:r>
            <a:r>
              <a:rPr lang="en-US" dirty="0" err="1" smtClean="0"/>
              <a:t>piel</a:t>
            </a:r>
            <a:r>
              <a:rPr lang="en-US" dirty="0" smtClean="0"/>
              <a:t>  </a:t>
            </a:r>
          </a:p>
          <a:p>
            <a:pPr lvl="1"/>
            <a:r>
              <a:rPr lang="en-US" dirty="0" err="1" smtClean="0"/>
              <a:t>Inmunidad</a:t>
            </a:r>
            <a:r>
              <a:rPr lang="en-US" dirty="0" smtClean="0"/>
              <a:t> </a:t>
            </a:r>
            <a:r>
              <a:rPr lang="es-ES" dirty="0" smtClean="0"/>
              <a:t>pre-</a:t>
            </a:r>
            <a:r>
              <a:rPr lang="es-ES" dirty="0" err="1" smtClean="0"/>
              <a:t>eritrocítica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Hombre-Vector (H-V):</a:t>
            </a:r>
            <a:endParaRPr lang="en-US" dirty="0"/>
          </a:p>
          <a:p>
            <a:pPr lvl="1"/>
            <a:r>
              <a:rPr lang="en-US" dirty="0" err="1" smtClean="0"/>
              <a:t>Prevalencia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infecciones</a:t>
            </a:r>
            <a:endParaRPr lang="en-US" dirty="0"/>
          </a:p>
          <a:p>
            <a:pPr lvl="1"/>
            <a:r>
              <a:rPr lang="en-US" dirty="0" err="1" smtClean="0"/>
              <a:t>Presencia</a:t>
            </a:r>
            <a:r>
              <a:rPr lang="en-US" dirty="0" smtClean="0"/>
              <a:t> y </a:t>
            </a:r>
            <a:r>
              <a:rPr lang="en-US" dirty="0" err="1" smtClean="0"/>
              <a:t>densidad</a:t>
            </a:r>
            <a:r>
              <a:rPr lang="en-US" dirty="0" smtClean="0"/>
              <a:t> de </a:t>
            </a:r>
            <a:r>
              <a:rPr lang="en-US" dirty="0" err="1" smtClean="0"/>
              <a:t>gametocitos</a:t>
            </a:r>
            <a:r>
              <a:rPr lang="en-US" dirty="0" smtClean="0"/>
              <a:t> (ambos </a:t>
            </a:r>
            <a:r>
              <a:rPr lang="en-US" dirty="0" err="1" smtClean="0"/>
              <a:t>sexos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err="1"/>
              <a:t>Tasa</a:t>
            </a:r>
            <a:r>
              <a:rPr lang="en-US" dirty="0"/>
              <a:t> de </a:t>
            </a:r>
            <a:r>
              <a:rPr lang="en-US" dirty="0" err="1"/>
              <a:t>picadura</a:t>
            </a:r>
            <a:r>
              <a:rPr lang="en-US" dirty="0"/>
              <a:t> de </a:t>
            </a:r>
            <a:r>
              <a:rPr lang="en-US" dirty="0" smtClean="0"/>
              <a:t>los mosquitos</a:t>
            </a:r>
            <a:endParaRPr lang="en-US" dirty="0"/>
          </a:p>
          <a:p>
            <a:pPr lvl="1"/>
            <a:r>
              <a:rPr lang="en-US" dirty="0" err="1" smtClean="0"/>
              <a:t>Inmunidad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bloquea</a:t>
            </a:r>
            <a:r>
              <a:rPr lang="en-US" dirty="0" smtClean="0"/>
              <a:t> la </a:t>
            </a:r>
            <a:r>
              <a:rPr lang="en-US" dirty="0" err="1" smtClean="0"/>
              <a:t>transmisión</a:t>
            </a:r>
            <a:r>
              <a:rPr lang="en-US" dirty="0" smtClean="0"/>
              <a:t> (?)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1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Marcadores</a:t>
            </a:r>
            <a:r>
              <a:rPr lang="en-US" dirty="0" smtClean="0"/>
              <a:t> </a:t>
            </a:r>
            <a:r>
              <a:rPr lang="en-US" dirty="0" err="1" smtClean="0"/>
              <a:t>serológios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aproximaciones</a:t>
            </a:r>
            <a:r>
              <a:rPr lang="en-US" dirty="0" smtClean="0"/>
              <a:t> </a:t>
            </a:r>
            <a:r>
              <a:rPr lang="en-US" dirty="0" err="1" smtClean="0"/>
              <a:t>actuales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mayoría</a:t>
            </a:r>
            <a:r>
              <a:rPr lang="en-US" dirty="0" smtClean="0"/>
              <a:t> de los </a:t>
            </a:r>
            <a:r>
              <a:rPr lang="en-US" dirty="0" err="1" smtClean="0"/>
              <a:t>estudios</a:t>
            </a:r>
            <a:r>
              <a:rPr lang="en-US" dirty="0" smtClean="0"/>
              <a:t> </a:t>
            </a:r>
            <a:r>
              <a:rPr lang="en-US" dirty="0" err="1" smtClean="0"/>
              <a:t>han</a:t>
            </a:r>
            <a:r>
              <a:rPr lang="en-US" dirty="0" smtClean="0"/>
              <a:t> </a:t>
            </a:r>
            <a:r>
              <a:rPr lang="en-US" dirty="0" err="1" smtClean="0"/>
              <a:t>medido</a:t>
            </a:r>
            <a:r>
              <a:rPr lang="en-US" dirty="0" smtClean="0"/>
              <a:t> </a:t>
            </a:r>
            <a:r>
              <a:rPr lang="en-US" dirty="0" err="1" smtClean="0"/>
              <a:t>anticuerpos</a:t>
            </a:r>
            <a:r>
              <a:rPr lang="en-US" dirty="0" smtClean="0"/>
              <a:t> a </a:t>
            </a:r>
            <a:r>
              <a:rPr lang="en-US" dirty="0" err="1" smtClean="0"/>
              <a:t>pocos</a:t>
            </a:r>
            <a:r>
              <a:rPr lang="en-US" dirty="0" smtClean="0"/>
              <a:t> </a:t>
            </a:r>
            <a:r>
              <a:rPr lang="en-US" dirty="0" err="1" smtClean="0"/>
              <a:t>antígenos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 MSP1, AMA1 o </a:t>
            </a:r>
            <a:r>
              <a:rPr lang="en-US" dirty="0" err="1" smtClean="0"/>
              <a:t>extracto</a:t>
            </a:r>
            <a:r>
              <a:rPr lang="en-US" dirty="0" smtClean="0"/>
              <a:t> de </a:t>
            </a:r>
            <a:r>
              <a:rPr lang="en-US" dirty="0" err="1" smtClean="0"/>
              <a:t>esquizonte</a:t>
            </a:r>
            <a:r>
              <a:rPr lang="en-US" dirty="0" smtClean="0"/>
              <a:t>, con </a:t>
            </a:r>
            <a:r>
              <a:rPr lang="en-US" dirty="0" err="1" smtClean="0"/>
              <a:t>respuestas</a:t>
            </a:r>
            <a:r>
              <a:rPr lang="en-US" dirty="0" smtClean="0"/>
              <a:t> de </a:t>
            </a:r>
            <a:r>
              <a:rPr lang="en-US" dirty="0" err="1" smtClean="0"/>
              <a:t>anticuerpo</a:t>
            </a:r>
            <a:r>
              <a:rPr lang="en-US" dirty="0" smtClean="0"/>
              <a:t> </a:t>
            </a:r>
            <a:r>
              <a:rPr lang="en-US" dirty="0" err="1" smtClean="0"/>
              <a:t>duraderas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Determinación</a:t>
            </a:r>
            <a:r>
              <a:rPr lang="en-US" dirty="0" smtClean="0"/>
              <a:t> de </a:t>
            </a:r>
            <a:r>
              <a:rPr lang="en-US" dirty="0" err="1" smtClean="0"/>
              <a:t>tasas</a:t>
            </a:r>
            <a:r>
              <a:rPr lang="en-US" dirty="0" smtClean="0"/>
              <a:t> de </a:t>
            </a:r>
            <a:r>
              <a:rPr lang="en-US" dirty="0" err="1" smtClean="0"/>
              <a:t>seroconversió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SCR) </a:t>
            </a:r>
            <a:r>
              <a:rPr lang="en-US" dirty="0" err="1" smtClean="0"/>
              <a:t>especificas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edad</a:t>
            </a:r>
            <a:r>
              <a:rPr lang="en-US" dirty="0" smtClean="0"/>
              <a:t>  </a:t>
            </a:r>
          </a:p>
          <a:p>
            <a:r>
              <a:rPr lang="en-US" dirty="0" err="1" smtClean="0"/>
              <a:t>Análisis</a:t>
            </a:r>
            <a:r>
              <a:rPr lang="en-US" dirty="0" smtClean="0"/>
              <a:t> a </a:t>
            </a:r>
            <a:r>
              <a:rPr lang="en-US" dirty="0" err="1" smtClean="0"/>
              <a:t>través</a:t>
            </a:r>
            <a:r>
              <a:rPr lang="en-US" dirty="0" smtClean="0"/>
              <a:t> del </a:t>
            </a:r>
            <a:r>
              <a:rPr lang="en-US" dirty="0" err="1" smtClean="0"/>
              <a:t>modelo</a:t>
            </a:r>
            <a:r>
              <a:rPr lang="en-US" dirty="0" smtClean="0"/>
              <a:t> de </a:t>
            </a:r>
            <a:r>
              <a:rPr lang="es-ES" dirty="0" smtClean="0"/>
              <a:t>conversión catalítica que permiten identificar la </a:t>
            </a:r>
            <a:r>
              <a:rPr lang="en-US" dirty="0" err="1" smtClean="0"/>
              <a:t>variación</a:t>
            </a:r>
            <a:r>
              <a:rPr lang="en-US" dirty="0" smtClean="0"/>
              <a:t> de la </a:t>
            </a:r>
            <a:r>
              <a:rPr lang="en-US" dirty="0" err="1" smtClean="0"/>
              <a:t>tasa</a:t>
            </a:r>
            <a:r>
              <a:rPr lang="en-US" dirty="0" smtClean="0"/>
              <a:t> de </a:t>
            </a:r>
            <a:r>
              <a:rPr lang="en-US" dirty="0" err="1" smtClean="0"/>
              <a:t>conversión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edad</a:t>
            </a:r>
            <a:endParaRPr lang="en-US" dirty="0" smtClean="0"/>
          </a:p>
          <a:p>
            <a:r>
              <a:rPr lang="en-US" dirty="0" err="1" smtClean="0"/>
              <a:t>Identifiación</a:t>
            </a:r>
            <a:r>
              <a:rPr lang="en-US" dirty="0" smtClean="0"/>
              <a:t> de </a:t>
            </a:r>
            <a:r>
              <a:rPr lang="en-US" dirty="0" err="1" smtClean="0"/>
              <a:t>focos</a:t>
            </a:r>
            <a:r>
              <a:rPr lang="en-US" dirty="0" smtClean="0"/>
              <a:t> (‘hotspot’) </a:t>
            </a:r>
            <a:r>
              <a:rPr lang="en-US" dirty="0" err="1" smtClean="0"/>
              <a:t>por</a:t>
            </a:r>
            <a:r>
              <a:rPr lang="en-US" dirty="0" smtClean="0"/>
              <a:t>:</a:t>
            </a:r>
          </a:p>
          <a:p>
            <a:pPr lvl="1"/>
            <a:r>
              <a:rPr lang="es-ES" dirty="0" err="1"/>
              <a:t>S</a:t>
            </a:r>
            <a:r>
              <a:rPr lang="es-ES" dirty="0" err="1" smtClean="0"/>
              <a:t>eroprevalencia</a:t>
            </a:r>
            <a:r>
              <a:rPr lang="es-ES" dirty="0" smtClean="0"/>
              <a:t> </a:t>
            </a:r>
            <a:r>
              <a:rPr lang="en-US" dirty="0" smtClean="0"/>
              <a:t>en </a:t>
            </a:r>
            <a:r>
              <a:rPr lang="en-US" dirty="0" err="1" smtClean="0"/>
              <a:t>niños</a:t>
            </a:r>
            <a:r>
              <a:rPr lang="en-US" dirty="0" smtClean="0"/>
              <a:t> &lt;10años</a:t>
            </a:r>
          </a:p>
          <a:p>
            <a:pPr lvl="1"/>
            <a:r>
              <a:rPr lang="en-US" dirty="0" err="1" smtClean="0"/>
              <a:t>Análisis</a:t>
            </a:r>
            <a:r>
              <a:rPr lang="en-US" dirty="0" smtClean="0"/>
              <a:t> de </a:t>
            </a:r>
            <a:r>
              <a:rPr lang="en-US" dirty="0" err="1" smtClean="0"/>
              <a:t>agrupación</a:t>
            </a:r>
            <a:r>
              <a:rPr lang="en-US" dirty="0" smtClean="0"/>
              <a:t> </a:t>
            </a:r>
            <a:r>
              <a:rPr lang="en-US" dirty="0" err="1" smtClean="0"/>
              <a:t>espacial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14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Marcadors</a:t>
            </a:r>
            <a:r>
              <a:rPr lang="en-US" dirty="0"/>
              <a:t> </a:t>
            </a:r>
            <a:r>
              <a:rPr lang="en-US" dirty="0" err="1"/>
              <a:t>serológicos</a:t>
            </a:r>
            <a:r>
              <a:rPr lang="en-US" dirty="0"/>
              <a:t>– </a:t>
            </a:r>
            <a:r>
              <a:rPr lang="en-US" dirty="0" err="1"/>
              <a:t>Estudios</a:t>
            </a:r>
            <a:r>
              <a:rPr lang="en-US" dirty="0"/>
              <a:t> de </a:t>
            </a:r>
            <a:r>
              <a:rPr lang="en-US" dirty="0" err="1"/>
              <a:t>caso</a:t>
            </a:r>
            <a:r>
              <a:rPr lang="en-US" dirty="0"/>
              <a:t>: Isla de </a:t>
            </a:r>
            <a:r>
              <a:rPr lang="en-US" dirty="0" err="1"/>
              <a:t>Tanna</a:t>
            </a:r>
            <a:r>
              <a:rPr lang="en-US" dirty="0"/>
              <a:t>, Vanuatu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5700" y="1860034"/>
            <a:ext cx="1659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/>
              <a:t>P. falciparum</a:t>
            </a:r>
            <a:endParaRPr lang="en-US" sz="20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003800" y="1879024"/>
            <a:ext cx="1066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/>
              <a:t>P. vivax</a:t>
            </a:r>
            <a:endParaRPr lang="en-US" sz="20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62700" y="6438900"/>
            <a:ext cx="23204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Cook et al 2010, Malaria J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192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Marcadors</a:t>
            </a:r>
            <a:r>
              <a:rPr lang="en-US" dirty="0" smtClean="0"/>
              <a:t> </a:t>
            </a:r>
            <a:r>
              <a:rPr lang="en-US" dirty="0" err="1" smtClean="0"/>
              <a:t>serológicos</a:t>
            </a:r>
            <a:r>
              <a:rPr lang="en-US" dirty="0" smtClean="0"/>
              <a:t>– </a:t>
            </a:r>
            <a:r>
              <a:rPr lang="en-US" dirty="0" err="1" smtClean="0"/>
              <a:t>Estudios</a:t>
            </a:r>
            <a:r>
              <a:rPr lang="en-US" dirty="0" smtClean="0"/>
              <a:t> de </a:t>
            </a:r>
            <a:r>
              <a:rPr lang="en-US" dirty="0" err="1" smtClean="0"/>
              <a:t>caso</a:t>
            </a:r>
            <a:r>
              <a:rPr lang="en-US" dirty="0" smtClean="0"/>
              <a:t>: Isla de </a:t>
            </a:r>
            <a:r>
              <a:rPr lang="en-US" dirty="0" err="1" smtClean="0"/>
              <a:t>Tanna</a:t>
            </a:r>
            <a:r>
              <a:rPr lang="en-US" dirty="0" smtClean="0"/>
              <a:t>, </a:t>
            </a:r>
            <a:r>
              <a:rPr lang="en-US" dirty="0"/>
              <a:t>Vanuatu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0200" y="6527800"/>
            <a:ext cx="23204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Cook et al 2010, Malaria J</a:t>
            </a:r>
            <a:endParaRPr lang="en-US" sz="16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5791200" y="3860800"/>
            <a:ext cx="1346200" cy="292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791200" y="4406900"/>
            <a:ext cx="134620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626100" y="4749800"/>
            <a:ext cx="1511300" cy="1447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28471" y="4032934"/>
            <a:ext cx="2215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Cambio</a:t>
            </a:r>
            <a:r>
              <a:rPr lang="en-US" sz="2400" dirty="0" smtClean="0">
                <a:solidFill>
                  <a:srgbClr val="FF0000"/>
                </a:solidFill>
              </a:rPr>
              <a:t> en la </a:t>
            </a:r>
            <a:r>
              <a:rPr lang="en-US" sz="2400" dirty="0" err="1" smtClean="0">
                <a:solidFill>
                  <a:srgbClr val="FF0000"/>
                </a:solidFill>
              </a:rPr>
              <a:t>transmisión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56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Marcadors</a:t>
            </a:r>
            <a:r>
              <a:rPr lang="en-US" dirty="0"/>
              <a:t> </a:t>
            </a:r>
            <a:r>
              <a:rPr lang="en-US" dirty="0" err="1"/>
              <a:t>serológicos</a:t>
            </a:r>
            <a:r>
              <a:rPr lang="en-US" dirty="0"/>
              <a:t>– </a:t>
            </a:r>
            <a:r>
              <a:rPr lang="en-US" dirty="0" err="1"/>
              <a:t>Estudios</a:t>
            </a:r>
            <a:r>
              <a:rPr lang="en-US" dirty="0"/>
              <a:t> de </a:t>
            </a:r>
            <a:r>
              <a:rPr lang="en-US" dirty="0" err="1" smtClean="0"/>
              <a:t>caso:Tjibouti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62700" y="6438900"/>
            <a:ext cx="2538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Noor et al 2011, BMC </a:t>
            </a:r>
            <a:r>
              <a:rPr lang="en-US" sz="1600" dirty="0" err="1" smtClean="0"/>
              <a:t>Inf</a:t>
            </a:r>
            <a:r>
              <a:rPr lang="en-US" sz="1600" dirty="0" smtClean="0"/>
              <a:t> Dis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1624568"/>
            <a:ext cx="5048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Agrupaciones</a:t>
            </a:r>
            <a:r>
              <a:rPr lang="en-US" dirty="0" smtClean="0"/>
              <a:t> de </a:t>
            </a:r>
            <a:r>
              <a:rPr lang="en-US" dirty="0" err="1" smtClean="0"/>
              <a:t>transmisión</a:t>
            </a:r>
            <a:r>
              <a:rPr lang="en-US" dirty="0" smtClean="0"/>
              <a:t> </a:t>
            </a:r>
            <a:r>
              <a:rPr lang="en-US" dirty="0" err="1" smtClean="0"/>
              <a:t>alta</a:t>
            </a:r>
            <a:r>
              <a:rPr lang="en-US" dirty="0" smtClean="0"/>
              <a:t> (</a:t>
            </a:r>
            <a:r>
              <a:rPr lang="en-US" dirty="0" err="1" smtClean="0"/>
              <a:t>rojo</a:t>
            </a:r>
            <a:r>
              <a:rPr lang="en-US" dirty="0" smtClean="0"/>
              <a:t>) y </a:t>
            </a:r>
            <a:r>
              <a:rPr lang="en-US" dirty="0" err="1" smtClean="0"/>
              <a:t>baja</a:t>
            </a:r>
            <a:r>
              <a:rPr lang="en-US" dirty="0" smtClean="0"/>
              <a:t> (</a:t>
            </a:r>
            <a:r>
              <a:rPr lang="en-US" dirty="0" err="1" smtClean="0"/>
              <a:t>azul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10300" y="1701800"/>
            <a:ext cx="2579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Seroprevalencia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edad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98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Marcadors</a:t>
            </a:r>
            <a:r>
              <a:rPr lang="en-US" dirty="0"/>
              <a:t> </a:t>
            </a:r>
            <a:r>
              <a:rPr lang="en-US" dirty="0" err="1"/>
              <a:t>serológicos</a:t>
            </a:r>
            <a:r>
              <a:rPr lang="en-US" dirty="0"/>
              <a:t>– </a:t>
            </a:r>
            <a:r>
              <a:rPr lang="en-US" dirty="0" err="1"/>
              <a:t>Estudios</a:t>
            </a:r>
            <a:r>
              <a:rPr lang="en-US" dirty="0"/>
              <a:t> de </a:t>
            </a:r>
            <a:r>
              <a:rPr lang="en-US" dirty="0" err="1"/>
              <a:t>caso</a:t>
            </a:r>
            <a:r>
              <a:rPr lang="en-US" dirty="0"/>
              <a:t>: </a:t>
            </a:r>
            <a:r>
              <a:rPr lang="en-US" dirty="0" smtClean="0"/>
              <a:t>Northern Tanzania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5600700" y="3479800"/>
            <a:ext cx="1794926" cy="4918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600700" y="4225667"/>
            <a:ext cx="1794926" cy="18068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173998" y="3810168"/>
            <a:ext cx="2223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Cambio</a:t>
            </a:r>
            <a:r>
              <a:rPr lang="en-US" sz="2400" dirty="0" smtClean="0">
                <a:solidFill>
                  <a:srgbClr val="FF0000"/>
                </a:solidFill>
              </a:rPr>
              <a:t> en la </a:t>
            </a:r>
            <a:r>
              <a:rPr lang="en-US" sz="2400" dirty="0" err="1" smtClean="0">
                <a:solidFill>
                  <a:srgbClr val="FF0000"/>
                </a:solidFill>
              </a:rPr>
              <a:t>transmisión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0788" y="1817172"/>
            <a:ext cx="10700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PfMSP1</a:t>
            </a:r>
            <a:r>
              <a:rPr lang="en-US" baseline="-25000" dirty="0" smtClean="0"/>
              <a:t>19</a:t>
            </a:r>
            <a:endParaRPr lang="en-US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5330788" y="4226739"/>
            <a:ext cx="9558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PfAMA1</a:t>
            </a:r>
            <a:endParaRPr lang="en-US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6362700" y="6438900"/>
            <a:ext cx="2590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Stewart et al 2009, </a:t>
            </a:r>
            <a:r>
              <a:rPr lang="en-US" sz="1600" dirty="0" err="1" smtClean="0"/>
              <a:t>PLoS</a:t>
            </a:r>
            <a:r>
              <a:rPr lang="en-US" sz="1600" dirty="0" smtClean="0"/>
              <a:t> One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686300" y="1485900"/>
            <a:ext cx="3279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Transmisión</a:t>
            </a:r>
            <a:r>
              <a:rPr lang="en-US" b="1" dirty="0" smtClean="0"/>
              <a:t> </a:t>
            </a:r>
            <a:r>
              <a:rPr lang="en-US" b="1" dirty="0" err="1" smtClean="0"/>
              <a:t>baja</a:t>
            </a:r>
            <a:r>
              <a:rPr lang="en-US" b="1" dirty="0" smtClean="0"/>
              <a:t> (Distrito Same)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749388" y="1817172"/>
            <a:ext cx="10700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PfMSP1</a:t>
            </a:r>
            <a:r>
              <a:rPr lang="en-US" baseline="-25000" dirty="0" smtClean="0"/>
              <a:t>19</a:t>
            </a:r>
            <a:endParaRPr lang="en-US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1749388" y="4226739"/>
            <a:ext cx="9558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PfAMA1</a:t>
            </a:r>
            <a:endParaRPr lang="en-US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901700" y="1485900"/>
            <a:ext cx="354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Transmisión</a:t>
            </a:r>
            <a:r>
              <a:rPr lang="en-US" b="1" dirty="0" smtClean="0"/>
              <a:t> </a:t>
            </a:r>
            <a:r>
              <a:rPr lang="en-US" b="1" dirty="0" err="1" smtClean="0"/>
              <a:t>alta</a:t>
            </a:r>
            <a:r>
              <a:rPr lang="en-US" b="1" dirty="0" smtClean="0"/>
              <a:t> (Distrito </a:t>
            </a:r>
            <a:r>
              <a:rPr lang="en-US" b="1" dirty="0" err="1" smtClean="0"/>
              <a:t>Korogwe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8600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Marcadores</a:t>
            </a:r>
            <a:r>
              <a:rPr lang="en-US" dirty="0"/>
              <a:t> </a:t>
            </a:r>
            <a:r>
              <a:rPr lang="en-US" dirty="0" err="1"/>
              <a:t>serológios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aproximaciones</a:t>
            </a:r>
            <a:r>
              <a:rPr lang="en-US" dirty="0"/>
              <a:t> </a:t>
            </a:r>
            <a:r>
              <a:rPr lang="en-US" dirty="0" err="1"/>
              <a:t>actuales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11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Limitaciones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Las personas </a:t>
            </a:r>
            <a:r>
              <a:rPr lang="es-ES" dirty="0" smtClean="0"/>
              <a:t>expuestas</a:t>
            </a:r>
            <a:r>
              <a:rPr lang="en-US" dirty="0" smtClean="0"/>
              <a:t> </a:t>
            </a:r>
            <a:r>
              <a:rPr lang="es-ES" dirty="0"/>
              <a:t>siguen teniendo </a:t>
            </a:r>
            <a:r>
              <a:rPr lang="es-ES" dirty="0" smtClean="0"/>
              <a:t>los anticuerpos a los antígenos utilizados actualmente hasta 20+ años </a:t>
            </a:r>
          </a:p>
          <a:p>
            <a:pPr lvl="1"/>
            <a:r>
              <a:rPr lang="es-ES" dirty="0"/>
              <a:t>Como </a:t>
            </a:r>
            <a:r>
              <a:rPr lang="es-ES" dirty="0" smtClean="0"/>
              <a:t>consecuencia:</a:t>
            </a:r>
          </a:p>
          <a:p>
            <a:pPr lvl="2"/>
            <a:r>
              <a:rPr lang="es-ES" dirty="0" smtClean="0"/>
              <a:t>La presencia de anticuerpos no necesariamente indica transmisión continua </a:t>
            </a:r>
          </a:p>
          <a:p>
            <a:pPr lvl="2"/>
            <a:r>
              <a:rPr lang="en-US" dirty="0" smtClean="0"/>
              <a:t>Se </a:t>
            </a:r>
            <a:r>
              <a:rPr lang="en-US" dirty="0" err="1" smtClean="0"/>
              <a:t>precisa</a:t>
            </a:r>
            <a:r>
              <a:rPr lang="en-US" dirty="0" smtClean="0"/>
              <a:t> </a:t>
            </a:r>
            <a:r>
              <a:rPr lang="en-US" dirty="0" err="1" smtClean="0"/>
              <a:t>varios</a:t>
            </a:r>
            <a:r>
              <a:rPr lang="en-US" dirty="0" smtClean="0"/>
              <a:t> </a:t>
            </a:r>
            <a:r>
              <a:rPr lang="en-US" dirty="0" err="1" smtClean="0"/>
              <a:t>años</a:t>
            </a:r>
            <a:r>
              <a:rPr lang="en-US" dirty="0" smtClean="0"/>
              <a:t> de </a:t>
            </a:r>
            <a:r>
              <a:rPr lang="en-US" dirty="0" err="1" smtClean="0"/>
              <a:t>transmisión</a:t>
            </a:r>
            <a:r>
              <a:rPr lang="en-US" dirty="0" smtClean="0"/>
              <a:t> </a:t>
            </a:r>
            <a:r>
              <a:rPr lang="en-US" dirty="0" err="1" smtClean="0"/>
              <a:t>reducida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detectar</a:t>
            </a:r>
            <a:r>
              <a:rPr lang="en-US" dirty="0" smtClean="0"/>
              <a:t> </a:t>
            </a:r>
            <a:r>
              <a:rPr lang="en-US" dirty="0" err="1" smtClean="0"/>
              <a:t>cambios</a:t>
            </a:r>
            <a:r>
              <a:rPr lang="en-US" dirty="0" smtClean="0"/>
              <a:t> en la </a:t>
            </a:r>
            <a:r>
              <a:rPr lang="en-US" dirty="0" err="1" smtClean="0"/>
              <a:t>tasa</a:t>
            </a:r>
            <a:r>
              <a:rPr lang="en-US" dirty="0" smtClean="0"/>
              <a:t> de </a:t>
            </a:r>
            <a:r>
              <a:rPr lang="en-US" dirty="0" err="1" smtClean="0"/>
              <a:t>seroconversión</a:t>
            </a:r>
            <a:r>
              <a:rPr lang="en-US" dirty="0" smtClean="0"/>
              <a:t> </a:t>
            </a:r>
            <a:endParaRPr lang="en-US" sz="1200" dirty="0" smtClean="0"/>
          </a:p>
          <a:p>
            <a:pPr marL="400050" lvl="1" indent="0">
              <a:buNone/>
            </a:pPr>
            <a:r>
              <a:rPr lang="en-GB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AU" dirty="0" smtClean="0"/>
              <a:t>Las </a:t>
            </a:r>
            <a:r>
              <a:rPr lang="en-AU" dirty="0" err="1" smtClean="0"/>
              <a:t>medidas</a:t>
            </a:r>
            <a:r>
              <a:rPr lang="en-AU" dirty="0" smtClean="0"/>
              <a:t> </a:t>
            </a:r>
            <a:r>
              <a:rPr lang="en-AU" dirty="0" err="1" smtClean="0"/>
              <a:t>serológicas</a:t>
            </a:r>
            <a:r>
              <a:rPr lang="en-AU" dirty="0" smtClean="0"/>
              <a:t> </a:t>
            </a:r>
            <a:r>
              <a:rPr lang="en-AU" dirty="0" err="1" smtClean="0"/>
              <a:t>actuales</a:t>
            </a:r>
            <a:r>
              <a:rPr lang="en-AU" dirty="0" smtClean="0"/>
              <a:t> </a:t>
            </a:r>
            <a:r>
              <a:rPr lang="en-AU" dirty="0" err="1" smtClean="0"/>
              <a:t>funcionan</a:t>
            </a:r>
            <a:r>
              <a:rPr lang="en-AU" dirty="0" smtClean="0"/>
              <a:t> </a:t>
            </a:r>
            <a:r>
              <a:rPr lang="en-AU" dirty="0" err="1" smtClean="0"/>
              <a:t>bien</a:t>
            </a:r>
            <a:r>
              <a:rPr lang="en-AU" dirty="0" smtClean="0"/>
              <a:t> en </a:t>
            </a:r>
            <a:r>
              <a:rPr lang="en-AU" dirty="0" err="1" smtClean="0"/>
              <a:t>entornos</a:t>
            </a:r>
            <a:r>
              <a:rPr lang="en-AU" dirty="0" smtClean="0"/>
              <a:t> de </a:t>
            </a:r>
            <a:r>
              <a:rPr lang="en-AU" dirty="0" err="1" smtClean="0"/>
              <a:t>transmisión</a:t>
            </a:r>
            <a:r>
              <a:rPr lang="en-AU" dirty="0" smtClean="0"/>
              <a:t> </a:t>
            </a:r>
            <a:r>
              <a:rPr lang="en-AU" dirty="0" err="1" smtClean="0"/>
              <a:t>baja</a:t>
            </a:r>
            <a:r>
              <a:rPr lang="en-AU" dirty="0" smtClean="0"/>
              <a:t> y </a:t>
            </a:r>
            <a:r>
              <a:rPr lang="en-AU" dirty="0" err="1" smtClean="0"/>
              <a:t>estable</a:t>
            </a:r>
            <a:r>
              <a:rPr lang="en-AU" dirty="0" smtClean="0"/>
              <a:t>, </a:t>
            </a:r>
            <a:r>
              <a:rPr lang="en-AU" dirty="0" err="1" smtClean="0"/>
              <a:t>pero</a:t>
            </a:r>
            <a:r>
              <a:rPr lang="en-AU" dirty="0" smtClean="0"/>
              <a:t> no </a:t>
            </a:r>
            <a:r>
              <a:rPr lang="en-AU" dirty="0" err="1" smtClean="0"/>
              <a:t>identifican</a:t>
            </a:r>
            <a:r>
              <a:rPr lang="en-AU" dirty="0" smtClean="0"/>
              <a:t> </a:t>
            </a:r>
            <a:r>
              <a:rPr lang="en-AU" dirty="0" err="1" smtClean="0"/>
              <a:t>cambios</a:t>
            </a:r>
            <a:r>
              <a:rPr lang="en-AU" dirty="0" smtClean="0"/>
              <a:t> de </a:t>
            </a:r>
            <a:r>
              <a:rPr lang="en-AU" dirty="0" err="1" smtClean="0"/>
              <a:t>transmisión</a:t>
            </a:r>
            <a:r>
              <a:rPr lang="en-AU" dirty="0" smtClean="0"/>
              <a:t> con la </a:t>
            </a:r>
            <a:r>
              <a:rPr lang="en-AU" dirty="0" err="1" smtClean="0"/>
              <a:t>rapidez</a:t>
            </a:r>
            <a:r>
              <a:rPr lang="en-AU" dirty="0" smtClean="0"/>
              <a:t> </a:t>
            </a:r>
            <a:r>
              <a:rPr lang="en-AU" dirty="0" err="1" smtClean="0"/>
              <a:t>suficiente</a:t>
            </a:r>
            <a:r>
              <a:rPr lang="en-AU" dirty="0" smtClean="0"/>
              <a:t> </a:t>
            </a:r>
            <a:r>
              <a:rPr lang="en-AU" dirty="0" err="1" smtClean="0"/>
              <a:t>como</a:t>
            </a:r>
            <a:r>
              <a:rPr lang="en-AU" dirty="0" smtClean="0"/>
              <a:t> </a:t>
            </a:r>
            <a:r>
              <a:rPr lang="en-AU" dirty="0" err="1" smtClean="0"/>
              <a:t>para</a:t>
            </a:r>
            <a:r>
              <a:rPr lang="en-AU" dirty="0" smtClean="0"/>
              <a:t> </a:t>
            </a:r>
            <a:r>
              <a:rPr lang="en-AU" dirty="0" err="1" smtClean="0"/>
              <a:t>proporcionar</a:t>
            </a:r>
            <a:r>
              <a:rPr lang="en-AU" dirty="0" smtClean="0"/>
              <a:t> </a:t>
            </a:r>
            <a:r>
              <a:rPr lang="es-ES" dirty="0" smtClean="0"/>
              <a:t>datos</a:t>
            </a:r>
            <a:r>
              <a:rPr lang="es-ES" dirty="0"/>
              <a:t> </a:t>
            </a:r>
            <a:r>
              <a:rPr lang="es-ES" dirty="0" smtClean="0"/>
              <a:t>actualizados </a:t>
            </a:r>
            <a:r>
              <a:rPr lang="es-ES" dirty="0"/>
              <a:t>y útiles </a:t>
            </a:r>
            <a:r>
              <a:rPr lang="es-ES" dirty="0" smtClean="0"/>
              <a:t>para guiar programas de control / eliminación</a:t>
            </a:r>
            <a:endParaRPr lang="en-AU" sz="1800" dirty="0" smtClean="0"/>
          </a:p>
          <a:p>
            <a:pPr marL="400050" lvl="1" indent="0">
              <a:buNone/>
            </a:pPr>
            <a:r>
              <a:rPr lang="en-GB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AU" dirty="0" smtClean="0">
                <a:sym typeface="Wingdings"/>
              </a:rPr>
              <a:t>Se </a:t>
            </a:r>
            <a:r>
              <a:rPr lang="en-AU" dirty="0" err="1" smtClean="0">
                <a:sym typeface="Wingdings"/>
              </a:rPr>
              <a:t>necesita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evaluar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anticuerpos</a:t>
            </a:r>
            <a:r>
              <a:rPr lang="en-AU" dirty="0" smtClean="0">
                <a:sym typeface="Wingdings"/>
              </a:rPr>
              <a:t> a </a:t>
            </a:r>
            <a:r>
              <a:rPr lang="en-AU" dirty="0" err="1" smtClean="0">
                <a:sym typeface="Wingdings"/>
              </a:rPr>
              <a:t>más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antígenos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para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identificar</a:t>
            </a:r>
            <a:r>
              <a:rPr lang="en-AU" dirty="0" smtClean="0">
                <a:sym typeface="Wingdings"/>
              </a:rPr>
              <a:t> los </a:t>
            </a:r>
            <a:r>
              <a:rPr lang="en-AU" dirty="0" err="1" smtClean="0">
                <a:sym typeface="Wingdings"/>
              </a:rPr>
              <a:t>que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verdaderos</a:t>
            </a:r>
            <a:r>
              <a:rPr lang="en-AU" dirty="0" smtClean="0">
                <a:sym typeface="Wingdings"/>
              </a:rPr>
              <a:t> son </a:t>
            </a:r>
            <a:r>
              <a:rPr lang="en-AU" dirty="0" err="1" smtClean="0">
                <a:sym typeface="Wingdings"/>
              </a:rPr>
              <a:t>marcadores</a:t>
            </a:r>
            <a:r>
              <a:rPr lang="en-AU" dirty="0" smtClean="0">
                <a:sym typeface="Wingdings"/>
              </a:rPr>
              <a:t> de </a:t>
            </a:r>
            <a:r>
              <a:rPr lang="en-AU" dirty="0" err="1" smtClean="0">
                <a:sym typeface="Wingdings"/>
              </a:rPr>
              <a:t>exposición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reciente</a:t>
            </a:r>
            <a:r>
              <a:rPr lang="en-AU" dirty="0" smtClean="0">
                <a:sym typeface="Wingdings"/>
              </a:rPr>
              <a:t> (&lt;1-2 </a:t>
            </a:r>
            <a:r>
              <a:rPr lang="en-AU" dirty="0" err="1" smtClean="0">
                <a:sym typeface="Wingdings"/>
              </a:rPr>
              <a:t>años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máximo</a:t>
            </a:r>
            <a:r>
              <a:rPr lang="en-AU" dirty="0" smtClean="0">
                <a:sym typeface="Wingdings"/>
              </a:rPr>
              <a:t>)</a:t>
            </a:r>
            <a:endParaRPr lang="en-AU" dirty="0"/>
          </a:p>
          <a:p>
            <a:pPr marL="4000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2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Medir</a:t>
            </a:r>
            <a:r>
              <a:rPr lang="en-US" dirty="0" smtClean="0"/>
              <a:t> la </a:t>
            </a:r>
            <a:r>
              <a:rPr lang="en-US" dirty="0" err="1" smtClean="0"/>
              <a:t>transmisión</a:t>
            </a:r>
            <a:r>
              <a:rPr lang="en-US" dirty="0" smtClean="0"/>
              <a:t> hombre-a-vector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Muy</a:t>
            </a:r>
            <a:r>
              <a:rPr lang="en-US" dirty="0" smtClean="0"/>
              <a:t> </a:t>
            </a:r>
            <a:r>
              <a:rPr lang="en-US" dirty="0" err="1" smtClean="0"/>
              <a:t>difícil</a:t>
            </a:r>
            <a:r>
              <a:rPr lang="en-US" dirty="0" smtClean="0"/>
              <a:t> </a:t>
            </a:r>
            <a:r>
              <a:rPr lang="en-US" dirty="0" err="1" smtClean="0"/>
              <a:t>medir</a:t>
            </a:r>
            <a:r>
              <a:rPr lang="en-US" dirty="0" smtClean="0"/>
              <a:t> en </a:t>
            </a:r>
            <a:r>
              <a:rPr lang="en-US" dirty="0" err="1" smtClean="0"/>
              <a:t>estudios</a:t>
            </a:r>
            <a:r>
              <a:rPr lang="en-US" dirty="0" smtClean="0"/>
              <a:t> </a:t>
            </a:r>
            <a:r>
              <a:rPr lang="en-US" dirty="0" err="1" smtClean="0"/>
              <a:t>poblacionales</a:t>
            </a:r>
            <a:r>
              <a:rPr lang="en-US" dirty="0" smtClean="0"/>
              <a:t>: 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presencia</a:t>
            </a:r>
            <a:r>
              <a:rPr lang="en-US" dirty="0" smtClean="0"/>
              <a:t> de </a:t>
            </a:r>
            <a:r>
              <a:rPr lang="es-ES" dirty="0"/>
              <a:t>gametocitos </a:t>
            </a:r>
            <a:r>
              <a:rPr lang="es-ES" dirty="0" smtClean="0"/>
              <a:t>indica “potencial de transmisión”, no obstante, </a:t>
            </a:r>
          </a:p>
          <a:p>
            <a:pPr lvl="1"/>
            <a:r>
              <a:rPr lang="en-US" dirty="0" smtClean="0"/>
              <a:t>No </a:t>
            </a:r>
            <a:r>
              <a:rPr lang="en-US" dirty="0" err="1" smtClean="0"/>
              <a:t>todos</a:t>
            </a:r>
            <a:r>
              <a:rPr lang="en-US" dirty="0" smtClean="0"/>
              <a:t> los </a:t>
            </a:r>
            <a:r>
              <a:rPr lang="en-US" dirty="0" err="1" smtClean="0"/>
              <a:t>portadores</a:t>
            </a:r>
            <a:r>
              <a:rPr lang="en-US" dirty="0" smtClean="0"/>
              <a:t> de</a:t>
            </a:r>
            <a:r>
              <a:rPr lang="es-ES" dirty="0"/>
              <a:t> </a:t>
            </a:r>
            <a:r>
              <a:rPr lang="es-ES" dirty="0" smtClean="0"/>
              <a:t>gametocitos pueden</a:t>
            </a:r>
            <a:r>
              <a:rPr lang="en-US" dirty="0" smtClean="0"/>
              <a:t> </a:t>
            </a:r>
            <a:r>
              <a:rPr lang="en-US" dirty="0" err="1" smtClean="0"/>
              <a:t>infectar</a:t>
            </a:r>
            <a:r>
              <a:rPr lang="en-US" dirty="0" smtClean="0"/>
              <a:t> a mosquitos</a:t>
            </a:r>
          </a:p>
          <a:p>
            <a:pPr lvl="1"/>
            <a:r>
              <a:rPr lang="en-US" dirty="0" err="1" smtClean="0"/>
              <a:t>Algunas</a:t>
            </a:r>
            <a:r>
              <a:rPr lang="en-US" dirty="0" smtClean="0"/>
              <a:t> personas </a:t>
            </a:r>
            <a:r>
              <a:rPr lang="en-US" dirty="0"/>
              <a:t>con </a:t>
            </a:r>
            <a:r>
              <a:rPr lang="en-US" dirty="0" err="1" smtClean="0"/>
              <a:t>gametocitemia</a:t>
            </a:r>
            <a:r>
              <a:rPr lang="en-US" dirty="0" smtClean="0"/>
              <a:t> no detectable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dirty="0" err="1" smtClean="0"/>
              <a:t>infectar</a:t>
            </a:r>
            <a:r>
              <a:rPr lang="en-US" dirty="0" smtClean="0"/>
              <a:t> </a:t>
            </a:r>
          </a:p>
          <a:p>
            <a:pPr marL="0" lvl="1" indent="0">
              <a:buNone/>
            </a:pPr>
            <a:r>
              <a:rPr lang="en-GB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AU" dirty="0" err="1" smtClean="0">
                <a:sym typeface="Wingdings"/>
              </a:rPr>
              <a:t>Sólo</a:t>
            </a:r>
            <a:r>
              <a:rPr lang="en-AU" dirty="0" smtClean="0">
                <a:sym typeface="Wingdings"/>
              </a:rPr>
              <a:t> se </a:t>
            </a:r>
            <a:r>
              <a:rPr lang="en-AU" dirty="0" err="1" smtClean="0">
                <a:sym typeface="Wingdings"/>
              </a:rPr>
              <a:t>puede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determinar</a:t>
            </a:r>
            <a:r>
              <a:rPr lang="en-AU" dirty="0" smtClean="0">
                <a:sym typeface="Wingdings"/>
              </a:rPr>
              <a:t> con </a:t>
            </a:r>
            <a:r>
              <a:rPr lang="en-AU" dirty="0" err="1" smtClean="0">
                <a:sym typeface="Wingdings"/>
              </a:rPr>
              <a:t>precisión</a:t>
            </a:r>
            <a:r>
              <a:rPr lang="en-AU" dirty="0" smtClean="0">
                <a:sym typeface="Wingdings"/>
              </a:rPr>
              <a:t> la  </a:t>
            </a:r>
            <a:r>
              <a:rPr lang="en-AU" dirty="0" err="1" smtClean="0">
                <a:sym typeface="Wingdings"/>
              </a:rPr>
              <a:t>infectividad</a:t>
            </a:r>
            <a:r>
              <a:rPr lang="en-AU" dirty="0" smtClean="0">
                <a:sym typeface="Wingdings"/>
              </a:rPr>
              <a:t> </a:t>
            </a:r>
            <a:r>
              <a:rPr lang="en-AU" dirty="0" err="1" smtClean="0">
                <a:sym typeface="Wingdings"/>
              </a:rPr>
              <a:t>si</a:t>
            </a:r>
            <a:r>
              <a:rPr lang="en-AU" dirty="0" smtClean="0">
                <a:sym typeface="Wingdings"/>
              </a:rPr>
              <a:t> se </a:t>
            </a:r>
            <a:r>
              <a:rPr lang="en-AU" dirty="0" err="1" smtClean="0">
                <a:sym typeface="Wingdings"/>
              </a:rPr>
              <a:t>alimenta</a:t>
            </a:r>
            <a:r>
              <a:rPr lang="en-AU" dirty="0" smtClean="0">
                <a:sym typeface="Wingdings"/>
              </a:rPr>
              <a:t> a los mosquitos con </a:t>
            </a:r>
            <a:r>
              <a:rPr lang="en-AU" dirty="0" err="1" smtClean="0">
                <a:sym typeface="Wingdings"/>
              </a:rPr>
              <a:t>muestras</a:t>
            </a:r>
            <a:r>
              <a:rPr lang="en-AU" dirty="0" smtClean="0">
                <a:sym typeface="Wingdings"/>
              </a:rPr>
              <a:t> de </a:t>
            </a:r>
            <a:r>
              <a:rPr lang="en-AU" dirty="0" err="1" smtClean="0">
                <a:sym typeface="Wingdings"/>
              </a:rPr>
              <a:t>sangre</a:t>
            </a:r>
            <a:r>
              <a:rPr lang="en-AU" dirty="0" smtClean="0">
                <a:sym typeface="Wingdings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36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Portación</a:t>
            </a:r>
            <a:r>
              <a:rPr lang="en-US" dirty="0" smtClean="0"/>
              <a:t> de </a:t>
            </a:r>
            <a:r>
              <a:rPr lang="en-US" dirty="0" err="1" smtClean="0"/>
              <a:t>gametocitos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de</a:t>
            </a:r>
            <a:r>
              <a:rPr lang="en-US" i="1" dirty="0" smtClean="0"/>
              <a:t> P. falciparum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4128" y="1882801"/>
            <a:ext cx="4049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Prevalencia de</a:t>
            </a:r>
            <a:r>
              <a:rPr lang="en-US" dirty="0" smtClean="0"/>
              <a:t> </a:t>
            </a:r>
            <a:r>
              <a:rPr lang="es-ES" dirty="0"/>
              <a:t>gametocitos </a:t>
            </a:r>
            <a:r>
              <a:rPr lang="es-ES" dirty="0" smtClean="0"/>
              <a:t>por</a:t>
            </a:r>
            <a:r>
              <a:rPr lang="en-US" dirty="0" smtClean="0"/>
              <a:t> LM y PCR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99345" y="1882801"/>
            <a:ext cx="3647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Prevalencia</a:t>
            </a:r>
            <a:r>
              <a:rPr lang="en-US" dirty="0" smtClean="0"/>
              <a:t> de </a:t>
            </a:r>
            <a:r>
              <a:rPr lang="es-ES" dirty="0" smtClean="0"/>
              <a:t>gametocitos por edad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17067" y="6138333"/>
            <a:ext cx="3475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Bousema</a:t>
            </a:r>
            <a:r>
              <a:rPr lang="en-US" sz="1400" dirty="0" smtClean="0"/>
              <a:t> &amp; </a:t>
            </a:r>
            <a:r>
              <a:rPr lang="en-US" sz="1400" dirty="0" err="1" smtClean="0"/>
              <a:t>Drakeley</a:t>
            </a:r>
            <a:r>
              <a:rPr lang="en-US" sz="1400" dirty="0" smtClean="0"/>
              <a:t>, </a:t>
            </a:r>
            <a:r>
              <a:rPr lang="en-US" sz="1400" dirty="0" err="1" smtClean="0"/>
              <a:t>Clin</a:t>
            </a:r>
            <a:r>
              <a:rPr lang="en-US" sz="1400" dirty="0" smtClean="0"/>
              <a:t> </a:t>
            </a:r>
            <a:r>
              <a:rPr lang="en-US" sz="1400" dirty="0" err="1" smtClean="0"/>
              <a:t>Mircobol</a:t>
            </a:r>
            <a:r>
              <a:rPr lang="en-US" sz="1400" dirty="0" smtClean="0"/>
              <a:t> Rev 2011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8700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 smtClean="0"/>
              <a:t>D</a:t>
            </a:r>
            <a:r>
              <a:rPr lang="en-US" dirty="0" err="1" smtClean="0"/>
              <a:t>ensidad</a:t>
            </a:r>
            <a:r>
              <a:rPr lang="en-US" dirty="0" smtClean="0"/>
              <a:t> e </a:t>
            </a:r>
            <a:r>
              <a:rPr lang="en-US" dirty="0" err="1" smtClean="0"/>
              <a:t>infectividad</a:t>
            </a:r>
            <a:r>
              <a:rPr lang="en-US" dirty="0" smtClean="0"/>
              <a:t> de </a:t>
            </a:r>
            <a:r>
              <a:rPr lang="en-US" dirty="0" err="1" smtClean="0"/>
              <a:t>gametocitos</a:t>
            </a:r>
            <a:r>
              <a:rPr lang="en-US" dirty="0" smtClean="0"/>
              <a:t> de Pf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Relación</a:t>
            </a:r>
            <a:r>
              <a:rPr lang="en-US" dirty="0" smtClean="0"/>
              <a:t> </a:t>
            </a:r>
            <a:r>
              <a:rPr lang="en-US" dirty="0" err="1" smtClean="0"/>
              <a:t>significativa</a:t>
            </a:r>
            <a:r>
              <a:rPr lang="en-US" dirty="0" smtClean="0"/>
              <a:t> y </a:t>
            </a:r>
            <a:r>
              <a:rPr lang="en-US" dirty="0" err="1" smtClean="0"/>
              <a:t>positiva</a:t>
            </a:r>
            <a:r>
              <a:rPr lang="en-US" dirty="0" smtClean="0"/>
              <a:t> entre </a:t>
            </a:r>
            <a:r>
              <a:rPr lang="es-ES" dirty="0" smtClean="0"/>
              <a:t>densidad e infectividad de </a:t>
            </a:r>
            <a:r>
              <a:rPr lang="es-ES" dirty="0"/>
              <a:t>gametocitos de </a:t>
            </a:r>
            <a:r>
              <a:rPr lang="es-ES" dirty="0" err="1"/>
              <a:t>Pf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No obstante, incluso a niveles </a:t>
            </a:r>
            <a:r>
              <a:rPr lang="es-ES" dirty="0"/>
              <a:t>muy bajos de </a:t>
            </a:r>
            <a:r>
              <a:rPr lang="es-ES" dirty="0" smtClean="0"/>
              <a:t>gametocitos, se pueden causar infecciones. </a:t>
            </a:r>
            <a:endParaRPr lang="en-US" dirty="0"/>
          </a:p>
          <a:p>
            <a:r>
              <a:rPr lang="en-US" dirty="0" smtClean="0"/>
              <a:t>La </a:t>
            </a:r>
            <a:r>
              <a:rPr lang="en-US" dirty="0" err="1" smtClean="0"/>
              <a:t>relación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menos</a:t>
            </a:r>
            <a:r>
              <a:rPr lang="en-US" dirty="0" smtClean="0"/>
              <a:t> </a:t>
            </a:r>
            <a:r>
              <a:rPr lang="en-US" dirty="0" err="1" smtClean="0"/>
              <a:t>clara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i="1" dirty="0" smtClean="0"/>
              <a:t>P. vivax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6143096"/>
            <a:ext cx="3475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Bousema</a:t>
            </a:r>
            <a:r>
              <a:rPr lang="en-US" sz="1400" dirty="0" smtClean="0"/>
              <a:t> &amp; </a:t>
            </a:r>
            <a:r>
              <a:rPr lang="en-US" sz="1400" dirty="0" err="1" smtClean="0"/>
              <a:t>Drakeley</a:t>
            </a:r>
            <a:r>
              <a:rPr lang="en-US" sz="1400" dirty="0" smtClean="0"/>
              <a:t>, </a:t>
            </a:r>
            <a:r>
              <a:rPr lang="en-US" sz="1400" dirty="0" err="1" smtClean="0"/>
              <a:t>Clin</a:t>
            </a:r>
            <a:r>
              <a:rPr lang="en-US" sz="1400" dirty="0" smtClean="0"/>
              <a:t> </a:t>
            </a:r>
            <a:r>
              <a:rPr lang="en-US" sz="1400" dirty="0" err="1" smtClean="0"/>
              <a:t>Mircobol</a:t>
            </a:r>
            <a:r>
              <a:rPr lang="en-US" sz="1400" dirty="0" smtClean="0"/>
              <a:t> Rev 2011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2731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Los </a:t>
            </a:r>
            <a:r>
              <a:rPr lang="en-US" dirty="0" err="1" smtClean="0"/>
              <a:t>estudios</a:t>
            </a:r>
            <a:r>
              <a:rPr lang="en-US" dirty="0" smtClean="0"/>
              <a:t> </a:t>
            </a:r>
            <a:r>
              <a:rPr lang="en-US" dirty="0" err="1" smtClean="0"/>
              <a:t>TransEPI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Estudios</a:t>
            </a:r>
            <a:r>
              <a:rPr lang="en-US" dirty="0" smtClean="0"/>
              <a:t> </a:t>
            </a:r>
            <a:r>
              <a:rPr lang="en-US" dirty="0" err="1" smtClean="0"/>
              <a:t>epidemiológicos</a:t>
            </a:r>
            <a:r>
              <a:rPr lang="en-US" dirty="0" smtClean="0"/>
              <a:t> y </a:t>
            </a:r>
            <a:r>
              <a:rPr lang="en-US" dirty="0" err="1" smtClean="0"/>
              <a:t>entomológicos</a:t>
            </a:r>
            <a:r>
              <a:rPr lang="en-US" dirty="0" smtClean="0"/>
              <a:t> </a:t>
            </a:r>
            <a:r>
              <a:rPr lang="en-US" dirty="0" err="1" smtClean="0"/>
              <a:t>cooordinados</a:t>
            </a:r>
            <a:r>
              <a:rPr lang="en-US" dirty="0" smtClean="0"/>
              <a:t> y </a:t>
            </a:r>
            <a:r>
              <a:rPr lang="en-US" dirty="0" err="1" smtClean="0"/>
              <a:t>contínuos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investigar</a:t>
            </a:r>
            <a:r>
              <a:rPr lang="en-US" dirty="0" smtClean="0"/>
              <a:t> los </a:t>
            </a:r>
            <a:r>
              <a:rPr lang="en-US" dirty="0" err="1" smtClean="0"/>
              <a:t>determinantes</a:t>
            </a:r>
            <a:r>
              <a:rPr lang="en-US" dirty="0" smtClean="0"/>
              <a:t> de la </a:t>
            </a:r>
            <a:r>
              <a:rPr lang="en-US" dirty="0" err="1" smtClean="0"/>
              <a:t>transmisión</a:t>
            </a:r>
            <a:r>
              <a:rPr lang="en-US" dirty="0" smtClean="0"/>
              <a:t> hombre-a-vector de </a:t>
            </a:r>
            <a:r>
              <a:rPr lang="en-US" i="1" dirty="0" smtClean="0"/>
              <a:t>P. falciparum </a:t>
            </a:r>
            <a:r>
              <a:rPr lang="en-US" dirty="0" smtClean="0"/>
              <a:t>y </a:t>
            </a:r>
            <a:r>
              <a:rPr lang="en-US" i="1" dirty="0" smtClean="0"/>
              <a:t>P. </a:t>
            </a:r>
            <a:r>
              <a:rPr lang="en-US" i="1" dirty="0" err="1" smtClean="0"/>
              <a:t>vivax</a:t>
            </a:r>
            <a:r>
              <a:rPr lang="en-US" i="1" dirty="0" smtClean="0"/>
              <a:t> </a:t>
            </a:r>
            <a:r>
              <a:rPr lang="en-US" dirty="0" smtClean="0"/>
              <a:t>en </a:t>
            </a:r>
            <a:r>
              <a:rPr lang="en-US" dirty="0" err="1" smtClean="0"/>
              <a:t>Brasil</a:t>
            </a:r>
            <a:r>
              <a:rPr lang="en-US" dirty="0" smtClean="0"/>
              <a:t>, PNG, </a:t>
            </a:r>
            <a:r>
              <a:rPr lang="en-US" dirty="0" err="1" smtClean="0"/>
              <a:t>las</a:t>
            </a:r>
            <a:r>
              <a:rPr lang="en-US" dirty="0" smtClean="0"/>
              <a:t> Islas Solomon y </a:t>
            </a:r>
            <a:r>
              <a:rPr lang="en-US" dirty="0" err="1" smtClean="0"/>
              <a:t>Tailandia</a:t>
            </a:r>
            <a:endParaRPr lang="en-US" dirty="0" smtClean="0"/>
          </a:p>
          <a:p>
            <a:endParaRPr lang="en-US" sz="1900" dirty="0" smtClean="0"/>
          </a:p>
          <a:p>
            <a:r>
              <a:rPr lang="en-US" dirty="0" err="1" smtClean="0"/>
              <a:t>Combinar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Estudios</a:t>
            </a:r>
            <a:r>
              <a:rPr lang="en-US" dirty="0" smtClean="0"/>
              <a:t> </a:t>
            </a:r>
            <a:r>
              <a:rPr lang="en-US" dirty="0" err="1" smtClean="0"/>
              <a:t>transversales</a:t>
            </a:r>
            <a:r>
              <a:rPr lang="en-US" dirty="0" smtClean="0"/>
              <a:t> y de </a:t>
            </a:r>
            <a:r>
              <a:rPr lang="en-US" dirty="0" err="1" smtClean="0"/>
              <a:t>cohorte</a:t>
            </a:r>
            <a:endParaRPr lang="en-US" dirty="0" smtClean="0"/>
          </a:p>
          <a:p>
            <a:pPr lvl="1"/>
            <a:r>
              <a:rPr lang="en-US" dirty="0" err="1" smtClean="0"/>
              <a:t>Detección</a:t>
            </a:r>
            <a:r>
              <a:rPr lang="en-US" dirty="0" smtClean="0"/>
              <a:t> molecular y </a:t>
            </a:r>
            <a:r>
              <a:rPr lang="en-US" dirty="0" err="1" smtClean="0"/>
              <a:t>genotipación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estapas</a:t>
            </a:r>
            <a:r>
              <a:rPr lang="en-US" dirty="0" smtClean="0"/>
              <a:t> asexual y sexual del </a:t>
            </a:r>
            <a:r>
              <a:rPr lang="en-US" dirty="0" err="1" smtClean="0"/>
              <a:t>parásito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 err="1" smtClean="0"/>
              <a:t>Estudios</a:t>
            </a:r>
            <a:r>
              <a:rPr lang="en-US" dirty="0" smtClean="0"/>
              <a:t> de </a:t>
            </a:r>
            <a:r>
              <a:rPr lang="en-US" dirty="0" err="1" smtClean="0"/>
              <a:t>alimentación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membrana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determinar</a:t>
            </a:r>
            <a:r>
              <a:rPr lang="en-US" dirty="0" smtClean="0"/>
              <a:t> </a:t>
            </a:r>
            <a:r>
              <a:rPr lang="en-US" dirty="0" err="1" smtClean="0"/>
              <a:t>infectividad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Evaluación</a:t>
            </a:r>
            <a:r>
              <a:rPr lang="en-US" dirty="0" smtClean="0"/>
              <a:t> a </a:t>
            </a:r>
            <a:r>
              <a:rPr lang="en-US" dirty="0" err="1" smtClean="0"/>
              <a:t>fondo</a:t>
            </a:r>
            <a:r>
              <a:rPr lang="en-US" dirty="0" smtClean="0"/>
              <a:t> de los </a:t>
            </a:r>
            <a:r>
              <a:rPr lang="en-US" dirty="0" err="1" smtClean="0"/>
              <a:t>marcadores</a:t>
            </a:r>
            <a:r>
              <a:rPr lang="en-US" dirty="0" smtClean="0"/>
              <a:t> </a:t>
            </a:r>
            <a:r>
              <a:rPr lang="en-US" dirty="0" err="1" smtClean="0"/>
              <a:t>moleculares</a:t>
            </a:r>
            <a:r>
              <a:rPr lang="en-US" dirty="0" smtClean="0"/>
              <a:t> y </a:t>
            </a:r>
            <a:r>
              <a:rPr lang="en-US" dirty="0" err="1" smtClean="0"/>
              <a:t>serológicos</a:t>
            </a:r>
            <a:r>
              <a:rPr lang="en-US" dirty="0" smtClean="0"/>
              <a:t> de </a:t>
            </a:r>
            <a:r>
              <a:rPr lang="en-US" dirty="0" err="1" smtClean="0"/>
              <a:t>transmisión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62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medir</a:t>
            </a:r>
            <a:r>
              <a:rPr lang="en-US" dirty="0" smtClean="0"/>
              <a:t> la </a:t>
            </a:r>
            <a:r>
              <a:rPr lang="en-US" dirty="0" err="1" smtClean="0"/>
              <a:t>transmisión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En </a:t>
            </a:r>
            <a:r>
              <a:rPr lang="en-US" dirty="0" err="1" smtClean="0"/>
              <a:t>contextos</a:t>
            </a:r>
            <a:r>
              <a:rPr lang="en-US" dirty="0" smtClean="0"/>
              <a:t> de control y </a:t>
            </a:r>
            <a:r>
              <a:rPr lang="en-US" dirty="0" err="1" smtClean="0"/>
              <a:t>eliminación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Monitorear</a:t>
            </a:r>
            <a:r>
              <a:rPr lang="en-US" dirty="0" smtClean="0"/>
              <a:t> el </a:t>
            </a:r>
            <a:r>
              <a:rPr lang="en-US" dirty="0" err="1" smtClean="0"/>
              <a:t>efecto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intervenciones</a:t>
            </a:r>
            <a:endParaRPr lang="en-US" dirty="0" smtClean="0"/>
          </a:p>
          <a:p>
            <a:pPr lvl="1"/>
            <a:r>
              <a:rPr lang="en-US" dirty="0" err="1" smtClean="0"/>
              <a:t>Identificar</a:t>
            </a:r>
            <a:r>
              <a:rPr lang="en-US" dirty="0" smtClean="0"/>
              <a:t> (y </a:t>
            </a:r>
            <a:r>
              <a:rPr lang="en-US" dirty="0" err="1" smtClean="0"/>
              <a:t>combatir</a:t>
            </a:r>
            <a:r>
              <a:rPr lang="en-US" dirty="0" smtClean="0"/>
              <a:t>) los </a:t>
            </a:r>
            <a:r>
              <a:rPr lang="en-US" dirty="0" err="1" smtClean="0"/>
              <a:t>focos</a:t>
            </a:r>
            <a:r>
              <a:rPr lang="en-US" dirty="0" smtClean="0"/>
              <a:t> </a:t>
            </a:r>
            <a:r>
              <a:rPr lang="en-US" dirty="0" err="1" smtClean="0"/>
              <a:t>residuales</a:t>
            </a:r>
            <a:r>
              <a:rPr lang="en-US" dirty="0" smtClean="0"/>
              <a:t> de </a:t>
            </a:r>
            <a:r>
              <a:rPr lang="en-US" dirty="0" err="1" smtClean="0"/>
              <a:t>transmisión</a:t>
            </a:r>
            <a:r>
              <a:rPr lang="en-US" dirty="0" smtClean="0"/>
              <a:t> (‘hot-spots’)</a:t>
            </a:r>
          </a:p>
          <a:p>
            <a:pPr lvl="1"/>
            <a:r>
              <a:rPr lang="en-US" dirty="0" err="1" smtClean="0"/>
              <a:t>Determinar</a:t>
            </a:r>
            <a:r>
              <a:rPr lang="en-US" dirty="0" smtClean="0"/>
              <a:t> </a:t>
            </a:r>
            <a:r>
              <a:rPr lang="en-US" dirty="0" err="1" smtClean="0"/>
              <a:t>cuándo</a:t>
            </a:r>
            <a:r>
              <a:rPr lang="en-US" dirty="0" smtClean="0"/>
              <a:t> se ha </a:t>
            </a:r>
            <a:r>
              <a:rPr lang="en-US" dirty="0" err="1" smtClean="0"/>
              <a:t>interrumpido</a:t>
            </a:r>
            <a:r>
              <a:rPr lang="en-US" dirty="0" smtClean="0"/>
              <a:t> la </a:t>
            </a:r>
            <a:r>
              <a:rPr lang="en-US" dirty="0" err="1" smtClean="0"/>
              <a:t>transmisión</a:t>
            </a:r>
            <a:r>
              <a:rPr lang="en-US" dirty="0" smtClean="0"/>
              <a:t> en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localidad</a:t>
            </a:r>
            <a:r>
              <a:rPr lang="en-US" dirty="0" smtClean="0"/>
              <a:t> </a:t>
            </a:r>
            <a:r>
              <a:rPr lang="en-US" dirty="0" err="1" smtClean="0"/>
              <a:t>específica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En </a:t>
            </a:r>
            <a:r>
              <a:rPr lang="en-US" dirty="0" err="1" smtClean="0"/>
              <a:t>contextos</a:t>
            </a:r>
            <a:r>
              <a:rPr lang="en-US" dirty="0" smtClean="0"/>
              <a:t> de </a:t>
            </a:r>
            <a:r>
              <a:rPr lang="en-US" dirty="0" err="1" smtClean="0"/>
              <a:t>investigación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Estudiar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diferencias</a:t>
            </a:r>
            <a:r>
              <a:rPr lang="en-US" dirty="0" smtClean="0"/>
              <a:t> </a:t>
            </a:r>
            <a:r>
              <a:rPr lang="en-US" dirty="0" err="1" smtClean="0"/>
              <a:t>individuales</a:t>
            </a:r>
            <a:r>
              <a:rPr lang="en-US" dirty="0" smtClean="0"/>
              <a:t> en la </a:t>
            </a:r>
            <a:r>
              <a:rPr lang="en-US" dirty="0" err="1" smtClean="0"/>
              <a:t>exposición</a:t>
            </a:r>
            <a:r>
              <a:rPr lang="en-US" dirty="0" smtClean="0"/>
              <a:t> (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ejemplo</a:t>
            </a:r>
            <a:r>
              <a:rPr lang="en-US" dirty="0" smtClean="0"/>
              <a:t>, en la </a:t>
            </a:r>
            <a:r>
              <a:rPr lang="en-US" dirty="0" err="1" smtClean="0"/>
              <a:t>transmisión</a:t>
            </a:r>
            <a:r>
              <a:rPr lang="en-US" dirty="0" smtClean="0"/>
              <a:t> vector-hombre)</a:t>
            </a:r>
          </a:p>
          <a:p>
            <a:pPr lvl="1"/>
            <a:r>
              <a:rPr lang="en-US" dirty="0" err="1" smtClean="0"/>
              <a:t>Determinar</a:t>
            </a:r>
            <a:r>
              <a:rPr lang="en-US" dirty="0" smtClean="0"/>
              <a:t> la </a:t>
            </a:r>
            <a:r>
              <a:rPr lang="en-US" dirty="0" err="1" smtClean="0"/>
              <a:t>relación</a:t>
            </a:r>
            <a:r>
              <a:rPr lang="en-US" dirty="0" smtClean="0"/>
              <a:t> entre </a:t>
            </a:r>
            <a:r>
              <a:rPr lang="en-US" dirty="0" err="1" smtClean="0"/>
              <a:t>parasitemia</a:t>
            </a:r>
            <a:r>
              <a:rPr lang="en-US" dirty="0" smtClean="0"/>
              <a:t>, </a:t>
            </a:r>
            <a:r>
              <a:rPr lang="en-US" dirty="0" err="1" smtClean="0"/>
              <a:t>gametocitemia</a:t>
            </a:r>
            <a:r>
              <a:rPr lang="en-US" dirty="0" smtClean="0"/>
              <a:t> y </a:t>
            </a:r>
            <a:r>
              <a:rPr lang="en-US" dirty="0" err="1" smtClean="0"/>
              <a:t>transmisión</a:t>
            </a:r>
            <a:r>
              <a:rPr lang="en-US" dirty="0" smtClean="0"/>
              <a:t> hombre-vector</a:t>
            </a:r>
          </a:p>
          <a:p>
            <a:pPr lvl="1"/>
            <a:r>
              <a:rPr lang="en-US" dirty="0" err="1" smtClean="0"/>
              <a:t>Determinar</a:t>
            </a:r>
            <a:r>
              <a:rPr lang="en-US" dirty="0" smtClean="0"/>
              <a:t> el </a:t>
            </a:r>
            <a:r>
              <a:rPr lang="en-US" dirty="0" err="1" smtClean="0"/>
              <a:t>impacto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nuevas</a:t>
            </a:r>
            <a:r>
              <a:rPr lang="en-US" dirty="0" smtClean="0"/>
              <a:t> </a:t>
            </a:r>
            <a:r>
              <a:rPr lang="en-US" dirty="0" err="1" smtClean="0"/>
              <a:t>intervenciones</a:t>
            </a:r>
            <a:r>
              <a:rPr lang="en-US" dirty="0" smtClean="0"/>
              <a:t> en la </a:t>
            </a:r>
            <a:r>
              <a:rPr lang="en-US" dirty="0" err="1" smtClean="0"/>
              <a:t>transmisión</a:t>
            </a:r>
            <a:endParaRPr lang="en-US" dirty="0" smtClean="0"/>
          </a:p>
          <a:p>
            <a:pPr lvl="1"/>
            <a:r>
              <a:rPr lang="en-US" dirty="0" err="1" smtClean="0"/>
              <a:t>Calcular</a:t>
            </a:r>
            <a:r>
              <a:rPr lang="en-US" dirty="0" smtClean="0"/>
              <a:t> el </a:t>
            </a:r>
            <a:r>
              <a:rPr lang="en-US" dirty="0" err="1" smtClean="0"/>
              <a:t>tamaño</a:t>
            </a:r>
            <a:r>
              <a:rPr lang="en-US" dirty="0" smtClean="0"/>
              <a:t> de la ‘</a:t>
            </a:r>
            <a:r>
              <a:rPr lang="en-US" dirty="0" err="1" smtClean="0"/>
              <a:t>población</a:t>
            </a:r>
            <a:r>
              <a:rPr lang="en-US" dirty="0" smtClean="0"/>
              <a:t> </a:t>
            </a:r>
            <a:r>
              <a:rPr lang="en-US" dirty="0" err="1" smtClean="0"/>
              <a:t>efectiva</a:t>
            </a:r>
            <a:r>
              <a:rPr lang="en-US" dirty="0" smtClean="0"/>
              <a:t>’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021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err="1" smtClean="0"/>
              <a:t>Áreas</a:t>
            </a:r>
            <a:r>
              <a:rPr lang="en-GB" dirty="0" smtClean="0"/>
              <a:t> de </a:t>
            </a:r>
            <a:r>
              <a:rPr lang="en-GB" dirty="0" err="1" smtClean="0"/>
              <a:t>investigación</a:t>
            </a:r>
            <a:r>
              <a:rPr lang="en-GB" dirty="0" smtClean="0"/>
              <a:t> </a:t>
            </a:r>
            <a:r>
              <a:rPr lang="en-GB" dirty="0" err="1" smtClean="0"/>
              <a:t>prioritarias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624236"/>
            <a:ext cx="8229600" cy="4968552"/>
          </a:xfrm>
          <a:noFill/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b="1" dirty="0" err="1" smtClean="0"/>
              <a:t>Entorno</a:t>
            </a:r>
            <a:r>
              <a:rPr lang="en-GB" sz="2800" b="1" dirty="0" smtClean="0"/>
              <a:t> de control y </a:t>
            </a:r>
            <a:r>
              <a:rPr lang="en-GB" sz="2800" b="1" dirty="0" err="1" smtClean="0"/>
              <a:t>eliminación</a:t>
            </a:r>
            <a:r>
              <a:rPr lang="en-GB" sz="2800" b="1" dirty="0" smtClean="0"/>
              <a:t>:</a:t>
            </a:r>
            <a:endParaRPr lang="en-GB" sz="2800" dirty="0" smtClean="0"/>
          </a:p>
          <a:p>
            <a:r>
              <a:rPr lang="en-GB" sz="2400" dirty="0" smtClean="0"/>
              <a:t>¿</a:t>
            </a:r>
            <a:r>
              <a:rPr lang="en-GB" sz="2400" dirty="0" err="1" smtClean="0"/>
              <a:t>Cómo</a:t>
            </a:r>
            <a:r>
              <a:rPr lang="en-GB" sz="2400" dirty="0" smtClean="0"/>
              <a:t> </a:t>
            </a:r>
            <a:r>
              <a:rPr lang="en-GB" sz="2400" dirty="0" err="1" smtClean="0"/>
              <a:t>traducir</a:t>
            </a:r>
            <a:r>
              <a:rPr lang="en-GB" sz="2400" dirty="0" smtClean="0"/>
              <a:t> </a:t>
            </a:r>
            <a:r>
              <a:rPr lang="en-GB" sz="2400" dirty="0" err="1" smtClean="0"/>
              <a:t>las</a:t>
            </a:r>
            <a:r>
              <a:rPr lang="en-GB" sz="2400" dirty="0" smtClean="0"/>
              <a:t> </a:t>
            </a:r>
            <a:r>
              <a:rPr lang="en-GB" sz="2400" dirty="0" err="1" smtClean="0"/>
              <a:t>observaciones</a:t>
            </a:r>
            <a:r>
              <a:rPr lang="en-GB" sz="2400" dirty="0" smtClean="0"/>
              <a:t> </a:t>
            </a:r>
            <a:r>
              <a:rPr lang="en-GB" sz="2400" dirty="0" err="1" smtClean="0"/>
              <a:t>transversales</a:t>
            </a:r>
            <a:r>
              <a:rPr lang="en-GB" sz="2400" dirty="0" smtClean="0"/>
              <a:t> a </a:t>
            </a:r>
            <a:r>
              <a:rPr lang="en-GB" sz="2400" dirty="0" err="1" smtClean="0"/>
              <a:t>una</a:t>
            </a:r>
            <a:r>
              <a:rPr lang="en-GB" sz="2400" dirty="0" smtClean="0"/>
              <a:t> </a:t>
            </a:r>
            <a:r>
              <a:rPr lang="en-GB" sz="2400" dirty="0" err="1" smtClean="0"/>
              <a:t>estimación</a:t>
            </a:r>
            <a:r>
              <a:rPr lang="en-GB" sz="2400" dirty="0" smtClean="0"/>
              <a:t> de la </a:t>
            </a:r>
            <a:r>
              <a:rPr lang="en-GB" sz="2400" dirty="0" err="1" smtClean="0"/>
              <a:t>incidencia</a:t>
            </a:r>
            <a:r>
              <a:rPr lang="en-GB" sz="2400" dirty="0" smtClean="0"/>
              <a:t> de </a:t>
            </a:r>
            <a:r>
              <a:rPr lang="en-GB" sz="2400" dirty="0" err="1" smtClean="0"/>
              <a:t>infección</a:t>
            </a:r>
            <a:r>
              <a:rPr lang="en-GB" sz="2400" dirty="0" smtClean="0"/>
              <a:t>? </a:t>
            </a:r>
          </a:p>
          <a:p>
            <a:pPr lvl="1"/>
            <a:r>
              <a:rPr lang="en-GB" sz="2100" b="1" dirty="0" smtClean="0"/>
              <a:t>¿</a:t>
            </a:r>
            <a:r>
              <a:rPr lang="en-GB" sz="2100" b="1" dirty="0" err="1" smtClean="0"/>
              <a:t>Qué</a:t>
            </a:r>
            <a:r>
              <a:rPr lang="en-GB" sz="2100" b="1" dirty="0" smtClean="0"/>
              <a:t> </a:t>
            </a:r>
            <a:r>
              <a:rPr lang="en-GB" sz="2100" b="1" dirty="0" err="1" smtClean="0"/>
              <a:t>herramientas</a:t>
            </a:r>
            <a:r>
              <a:rPr lang="en-GB" sz="2100" b="1" dirty="0" smtClean="0"/>
              <a:t>? </a:t>
            </a:r>
            <a:r>
              <a:rPr lang="en-GB" sz="2100" dirty="0" smtClean="0"/>
              <a:t>¿</a:t>
            </a:r>
            <a:r>
              <a:rPr lang="en-GB" sz="2100" dirty="0" err="1" smtClean="0"/>
              <a:t>Herramientas</a:t>
            </a:r>
            <a:r>
              <a:rPr lang="en-GB" sz="2100" dirty="0" smtClean="0"/>
              <a:t> </a:t>
            </a:r>
            <a:r>
              <a:rPr lang="en-GB" sz="2100" dirty="0" err="1" smtClean="0"/>
              <a:t>actuales</a:t>
            </a:r>
            <a:r>
              <a:rPr lang="en-GB" sz="2100" dirty="0" smtClean="0"/>
              <a:t>? ¿</a:t>
            </a:r>
            <a:r>
              <a:rPr lang="en-GB" sz="2100" dirty="0" err="1" smtClean="0"/>
              <a:t>Herramientas</a:t>
            </a:r>
            <a:r>
              <a:rPr lang="en-GB" sz="2100" dirty="0" smtClean="0"/>
              <a:t> </a:t>
            </a:r>
            <a:r>
              <a:rPr lang="en-GB" sz="2100" dirty="0" err="1" smtClean="0"/>
              <a:t>nuevas</a:t>
            </a:r>
            <a:r>
              <a:rPr lang="en-GB" sz="2100" dirty="0" smtClean="0"/>
              <a:t>?</a:t>
            </a:r>
          </a:p>
          <a:p>
            <a:pPr lvl="1"/>
            <a:r>
              <a:rPr lang="en-GB" sz="2100" b="1" dirty="0" smtClean="0"/>
              <a:t>¿</a:t>
            </a:r>
            <a:r>
              <a:rPr lang="en-GB" sz="2100" b="1" dirty="0" err="1" smtClean="0"/>
              <a:t>Qué</a:t>
            </a:r>
            <a:r>
              <a:rPr lang="en-GB" sz="2100" b="1" dirty="0" smtClean="0"/>
              <a:t> </a:t>
            </a:r>
            <a:r>
              <a:rPr lang="en-GB" sz="2100" b="1" dirty="0" err="1" smtClean="0"/>
              <a:t>población</a:t>
            </a:r>
            <a:r>
              <a:rPr lang="en-GB" sz="2100" b="1" dirty="0" smtClean="0"/>
              <a:t>?</a:t>
            </a:r>
            <a:r>
              <a:rPr lang="en-GB" sz="2000" dirty="0" smtClean="0"/>
              <a:t> ¿</a:t>
            </a:r>
            <a:r>
              <a:rPr lang="en-GB" sz="2000" dirty="0" err="1" smtClean="0"/>
              <a:t>Niños</a:t>
            </a:r>
            <a:r>
              <a:rPr lang="en-GB" sz="2000" dirty="0" smtClean="0"/>
              <a:t> de </a:t>
            </a:r>
            <a:r>
              <a:rPr lang="en-GB" sz="2000" dirty="0" err="1" smtClean="0"/>
              <a:t>edad</a:t>
            </a:r>
            <a:r>
              <a:rPr lang="en-GB" sz="2000" dirty="0" smtClean="0"/>
              <a:t> escolar? ¿</a:t>
            </a:r>
            <a:r>
              <a:rPr lang="en-GB" sz="2000" dirty="0" err="1" smtClean="0"/>
              <a:t>Todos</a:t>
            </a:r>
            <a:r>
              <a:rPr lang="en-GB" sz="2000" dirty="0" smtClean="0"/>
              <a:t> los </a:t>
            </a:r>
            <a:r>
              <a:rPr lang="en-GB" sz="2000" dirty="0" err="1" smtClean="0"/>
              <a:t>grupos</a:t>
            </a:r>
            <a:r>
              <a:rPr lang="en-GB" sz="2000" dirty="0" smtClean="0"/>
              <a:t> de </a:t>
            </a:r>
            <a:r>
              <a:rPr lang="en-GB" sz="2000" dirty="0" err="1" smtClean="0"/>
              <a:t>edad</a:t>
            </a:r>
            <a:r>
              <a:rPr lang="en-GB" sz="2000" dirty="0" smtClean="0"/>
              <a:t>? </a:t>
            </a:r>
          </a:p>
          <a:p>
            <a:pPr lvl="1">
              <a:spcAft>
                <a:spcPts val="600"/>
              </a:spcAft>
            </a:pPr>
            <a:r>
              <a:rPr lang="en-GB" sz="2000" b="1" dirty="0" smtClean="0"/>
              <a:t>¿</a:t>
            </a:r>
            <a:r>
              <a:rPr lang="en-GB" sz="2000" b="1" dirty="0" err="1" smtClean="0"/>
              <a:t>Qué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resolución</a:t>
            </a:r>
            <a:r>
              <a:rPr lang="en-GB" sz="2000" b="1" dirty="0" smtClean="0"/>
              <a:t>? ¿</a:t>
            </a:r>
            <a:r>
              <a:rPr lang="en-GB" sz="2000" dirty="0" err="1" smtClean="0"/>
              <a:t>Aproximaciones</a:t>
            </a:r>
            <a:r>
              <a:rPr lang="en-GB" sz="2000" dirty="0" smtClean="0"/>
              <a:t> a </a:t>
            </a:r>
            <a:r>
              <a:rPr lang="en-GB" sz="2000" dirty="0" err="1" smtClean="0"/>
              <a:t>muestreo</a:t>
            </a:r>
            <a:r>
              <a:rPr lang="en-GB" sz="2000" dirty="0" smtClean="0"/>
              <a:t> </a:t>
            </a:r>
            <a:r>
              <a:rPr lang="en-GB" sz="2000" dirty="0" err="1" smtClean="0"/>
              <a:t>guiadas</a:t>
            </a:r>
            <a:r>
              <a:rPr lang="en-GB" sz="2000" dirty="0" smtClean="0"/>
              <a:t> </a:t>
            </a:r>
            <a:r>
              <a:rPr lang="en-GB" sz="2000" dirty="0" err="1" smtClean="0"/>
              <a:t>por</a:t>
            </a:r>
            <a:r>
              <a:rPr lang="en-GB" sz="2000" dirty="0" smtClean="0"/>
              <a:t> </a:t>
            </a:r>
            <a:r>
              <a:rPr lang="en-GB" sz="2000" dirty="0" err="1" smtClean="0"/>
              <a:t>modelos</a:t>
            </a:r>
            <a:r>
              <a:rPr lang="en-GB" sz="2000" dirty="0" smtClean="0"/>
              <a:t>?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¿</a:t>
            </a:r>
            <a:r>
              <a:rPr lang="en-GB" sz="2400" dirty="0" err="1" smtClean="0"/>
              <a:t>Cómo</a:t>
            </a:r>
            <a:r>
              <a:rPr lang="en-GB" sz="2400" dirty="0" smtClean="0"/>
              <a:t> </a:t>
            </a:r>
            <a:r>
              <a:rPr lang="en-GB" sz="2400" dirty="0" err="1" smtClean="0"/>
              <a:t>detectar</a:t>
            </a:r>
            <a:r>
              <a:rPr lang="en-GB" sz="2400" dirty="0" smtClean="0"/>
              <a:t> la </a:t>
            </a:r>
            <a:r>
              <a:rPr lang="es-ES" sz="2400" dirty="0"/>
              <a:t>heterogeneidad </a:t>
            </a:r>
            <a:r>
              <a:rPr lang="es-ES" sz="2400" dirty="0" smtClean="0"/>
              <a:t> </a:t>
            </a:r>
            <a:r>
              <a:rPr lang="en-GB" sz="2400" dirty="0" smtClean="0"/>
              <a:t>en la </a:t>
            </a:r>
            <a:r>
              <a:rPr lang="en-GB" sz="2400" dirty="0" err="1" smtClean="0"/>
              <a:t>transmisión</a:t>
            </a:r>
            <a:r>
              <a:rPr lang="en-GB" sz="2400" dirty="0" smtClean="0"/>
              <a:t>?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¿</a:t>
            </a:r>
            <a:r>
              <a:rPr lang="en-GB" sz="2400" dirty="0" err="1" smtClean="0"/>
              <a:t>Cómo</a:t>
            </a:r>
            <a:r>
              <a:rPr lang="en-GB" sz="2400" dirty="0" smtClean="0"/>
              <a:t> </a:t>
            </a:r>
            <a:r>
              <a:rPr lang="en-GB" sz="2400" dirty="0" err="1" smtClean="0"/>
              <a:t>detectar</a:t>
            </a:r>
            <a:r>
              <a:rPr lang="en-GB" sz="2400" dirty="0" smtClean="0"/>
              <a:t> la </a:t>
            </a:r>
            <a:r>
              <a:rPr lang="es-ES" sz="2400" dirty="0"/>
              <a:t>heterogeneidad </a:t>
            </a:r>
            <a:r>
              <a:rPr lang="es-ES" sz="2400" dirty="0" smtClean="0"/>
              <a:t>en el impacto de </a:t>
            </a:r>
            <a:r>
              <a:rPr lang="es-ES" sz="2400" dirty="0" err="1" smtClean="0"/>
              <a:t>intevenciones</a:t>
            </a:r>
            <a:r>
              <a:rPr lang="es-ES" sz="2400" dirty="0" smtClean="0"/>
              <a:t>?</a:t>
            </a:r>
          </a:p>
          <a:p>
            <a:pPr>
              <a:spcAft>
                <a:spcPts val="600"/>
              </a:spcAft>
            </a:pPr>
            <a:r>
              <a:rPr lang="es-ES" sz="2400" dirty="0" smtClean="0"/>
              <a:t>¿Qué es el conjunto mínimo de herramientas </a:t>
            </a:r>
            <a:r>
              <a:rPr lang="es-ES" sz="2400" dirty="0"/>
              <a:t>necesario para medir cambios en la intensidad de </a:t>
            </a:r>
            <a:r>
              <a:rPr lang="es-ES" sz="2400" dirty="0" smtClean="0"/>
              <a:t>la transmisión en diferentes entornos y puntos en tiempo? 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¿</a:t>
            </a:r>
            <a:r>
              <a:rPr lang="en-GB" sz="2400" dirty="0" err="1" smtClean="0"/>
              <a:t>Qué</a:t>
            </a:r>
            <a:r>
              <a:rPr lang="en-GB" sz="2400" dirty="0" smtClean="0"/>
              <a:t> </a:t>
            </a:r>
            <a:r>
              <a:rPr lang="en-GB" sz="2400" dirty="0" err="1" smtClean="0"/>
              <a:t>aproximaciones</a:t>
            </a:r>
            <a:r>
              <a:rPr lang="en-GB" sz="2400" dirty="0" smtClean="0"/>
              <a:t> y </a:t>
            </a:r>
            <a:r>
              <a:rPr lang="en-GB" sz="2400" dirty="0" err="1" smtClean="0"/>
              <a:t>herramientas</a:t>
            </a:r>
            <a:r>
              <a:rPr lang="en-GB" sz="2400" dirty="0" smtClean="0"/>
              <a:t> son </a:t>
            </a:r>
            <a:r>
              <a:rPr lang="en-GB" sz="2400" dirty="0" err="1" smtClean="0"/>
              <a:t>necesarias</a:t>
            </a:r>
            <a:r>
              <a:rPr lang="en-GB" sz="2400" dirty="0" smtClean="0"/>
              <a:t> </a:t>
            </a:r>
            <a:r>
              <a:rPr lang="en-GB" sz="2400" dirty="0" err="1" smtClean="0"/>
              <a:t>para</a:t>
            </a:r>
            <a:r>
              <a:rPr lang="en-GB" sz="2400" dirty="0" smtClean="0"/>
              <a:t> la </a:t>
            </a:r>
            <a:r>
              <a:rPr lang="en-GB" sz="2400" dirty="0" err="1" smtClean="0"/>
              <a:t>vigilancia</a:t>
            </a:r>
            <a:r>
              <a:rPr lang="en-GB" sz="2400" dirty="0" smtClean="0"/>
              <a:t> y la </a:t>
            </a:r>
            <a:r>
              <a:rPr lang="en-GB" sz="2400" dirty="0" err="1" smtClean="0"/>
              <a:t>respuesta</a:t>
            </a:r>
            <a:r>
              <a:rPr lang="en-GB" sz="2400" dirty="0" smtClean="0"/>
              <a:t> a </a:t>
            </a:r>
            <a:r>
              <a:rPr lang="en-GB" sz="2400" dirty="0" err="1" smtClean="0"/>
              <a:t>nivel</a:t>
            </a:r>
            <a:r>
              <a:rPr lang="en-GB" sz="2400" dirty="0" smtClean="0"/>
              <a:t> local? 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DEA61-4A1B-4A4E-8E30-2FD63E2A704A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60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Áreas</a:t>
            </a:r>
            <a:r>
              <a:rPr lang="en-GB" dirty="0"/>
              <a:t> de </a:t>
            </a:r>
            <a:r>
              <a:rPr lang="en-GB" dirty="0" err="1"/>
              <a:t>investigación</a:t>
            </a:r>
            <a:r>
              <a:rPr lang="en-GB" dirty="0"/>
              <a:t> </a:t>
            </a:r>
            <a:r>
              <a:rPr lang="en-GB" dirty="0" err="1"/>
              <a:t>prioritarias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67074"/>
            <a:ext cx="8229600" cy="4968552"/>
          </a:xfrm>
          <a:noFill/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 err="1" smtClean="0"/>
              <a:t>Preguntas</a:t>
            </a:r>
            <a:r>
              <a:rPr lang="en-GB" b="1" dirty="0" smtClean="0"/>
              <a:t> de </a:t>
            </a:r>
            <a:r>
              <a:rPr lang="en-GB" b="1" dirty="0" err="1" smtClean="0"/>
              <a:t>investigación</a:t>
            </a:r>
            <a:r>
              <a:rPr lang="en-GB" b="1" dirty="0" smtClean="0"/>
              <a:t> </a:t>
            </a:r>
            <a:r>
              <a:rPr lang="en-GB" b="1" dirty="0" err="1" smtClean="0"/>
              <a:t>biológicas</a:t>
            </a:r>
            <a:r>
              <a:rPr lang="en-GB" b="1" dirty="0" smtClean="0"/>
              <a:t>:</a:t>
            </a:r>
          </a:p>
          <a:p>
            <a:pPr>
              <a:buNone/>
            </a:pPr>
            <a:endParaRPr lang="en-GB" sz="1400" dirty="0" smtClean="0"/>
          </a:p>
          <a:p>
            <a:r>
              <a:rPr lang="en-GB" sz="2600" dirty="0" err="1"/>
              <a:t>R</a:t>
            </a:r>
            <a:r>
              <a:rPr lang="en-GB" sz="2600" dirty="0" err="1" smtClean="0"/>
              <a:t>ol</a:t>
            </a:r>
            <a:r>
              <a:rPr lang="en-GB" sz="2600" dirty="0" smtClean="0"/>
              <a:t> de </a:t>
            </a:r>
            <a:r>
              <a:rPr lang="en-GB" sz="2600" dirty="0" err="1" smtClean="0"/>
              <a:t>las</a:t>
            </a:r>
            <a:r>
              <a:rPr lang="en-GB" sz="2600" dirty="0" smtClean="0"/>
              <a:t> personas </a:t>
            </a:r>
            <a:r>
              <a:rPr lang="es-ES" sz="2600" dirty="0" smtClean="0"/>
              <a:t>asintomáticas</a:t>
            </a:r>
            <a:r>
              <a:rPr lang="en-GB" sz="2600" dirty="0" smtClean="0"/>
              <a:t> en la </a:t>
            </a:r>
            <a:r>
              <a:rPr lang="en-GB" sz="2600" dirty="0" err="1" smtClean="0"/>
              <a:t>transmisión</a:t>
            </a:r>
            <a:r>
              <a:rPr lang="en-GB" sz="2600" dirty="0" smtClean="0"/>
              <a:t> de la malaria </a:t>
            </a:r>
            <a:endParaRPr lang="en-GB" sz="2600" dirty="0"/>
          </a:p>
          <a:p>
            <a:pPr lvl="1"/>
            <a:r>
              <a:rPr lang="en-GB" sz="2200" dirty="0" smtClean="0"/>
              <a:t>¿</a:t>
            </a:r>
            <a:r>
              <a:rPr lang="en-GB" sz="2200" dirty="0" err="1" smtClean="0"/>
              <a:t>Naturaleza</a:t>
            </a:r>
            <a:r>
              <a:rPr lang="en-GB" sz="2200" dirty="0" smtClean="0"/>
              <a:t> del </a:t>
            </a:r>
            <a:r>
              <a:rPr lang="en-GB" sz="2200" dirty="0" err="1" smtClean="0"/>
              <a:t>estado</a:t>
            </a:r>
            <a:r>
              <a:rPr lang="en-GB" sz="2200" dirty="0" smtClean="0"/>
              <a:t> </a:t>
            </a:r>
            <a:r>
              <a:rPr lang="en-GB" sz="2200" dirty="0" err="1" smtClean="0"/>
              <a:t>portador</a:t>
            </a:r>
            <a:r>
              <a:rPr lang="en-GB" sz="2200" dirty="0" smtClean="0"/>
              <a:t>-</a:t>
            </a:r>
            <a:r>
              <a:rPr lang="es-ES" sz="2200" dirty="0" smtClean="0"/>
              <a:t>asintomático</a:t>
            </a:r>
            <a:r>
              <a:rPr lang="en-GB" sz="2200" dirty="0" smtClean="0"/>
              <a:t> (</a:t>
            </a:r>
            <a:r>
              <a:rPr lang="en-GB" sz="2200" dirty="0" err="1" smtClean="0"/>
              <a:t>duración</a:t>
            </a:r>
            <a:r>
              <a:rPr lang="en-GB" sz="2200" dirty="0" smtClean="0"/>
              <a:t> de </a:t>
            </a:r>
            <a:r>
              <a:rPr lang="en-GB" sz="2200" dirty="0" err="1" smtClean="0"/>
              <a:t>infección</a:t>
            </a:r>
            <a:r>
              <a:rPr lang="en-GB" sz="2200" dirty="0" smtClean="0"/>
              <a:t>, </a:t>
            </a:r>
            <a:r>
              <a:rPr lang="en-GB" sz="2200" dirty="0" err="1" smtClean="0"/>
              <a:t>relación</a:t>
            </a:r>
            <a:r>
              <a:rPr lang="en-GB" sz="2200" dirty="0" smtClean="0"/>
              <a:t> con </a:t>
            </a:r>
            <a:r>
              <a:rPr lang="en-GB" sz="2200" dirty="0" err="1" smtClean="0"/>
              <a:t>cambios</a:t>
            </a:r>
            <a:r>
              <a:rPr lang="en-GB" sz="2200" dirty="0" smtClean="0"/>
              <a:t> en </a:t>
            </a:r>
            <a:r>
              <a:rPr lang="en-GB" sz="2200" dirty="0" err="1" smtClean="0"/>
              <a:t>transmisión</a:t>
            </a:r>
            <a:r>
              <a:rPr lang="en-GB" sz="2200" dirty="0" smtClean="0"/>
              <a:t>, etc.)?</a:t>
            </a:r>
          </a:p>
          <a:p>
            <a:pPr lvl="1"/>
            <a:r>
              <a:rPr lang="en-GB" sz="2200" dirty="0" smtClean="0"/>
              <a:t>¿</a:t>
            </a:r>
            <a:r>
              <a:rPr lang="en-GB" sz="2200" dirty="0" err="1" smtClean="0"/>
              <a:t>Contribución</a:t>
            </a:r>
            <a:r>
              <a:rPr lang="en-GB" sz="2200" dirty="0" smtClean="0"/>
              <a:t> a la </a:t>
            </a:r>
            <a:r>
              <a:rPr lang="en-GB" sz="2200" dirty="0" err="1" smtClean="0"/>
              <a:t>transmisión</a:t>
            </a:r>
            <a:r>
              <a:rPr lang="en-GB" sz="2200" dirty="0" smtClean="0"/>
              <a:t> hombre-a-mosquito a lo largo de </a:t>
            </a:r>
            <a:r>
              <a:rPr lang="en-GB" sz="2200" dirty="0" err="1" smtClean="0"/>
              <a:t>tiempo</a:t>
            </a:r>
            <a:r>
              <a:rPr lang="en-GB" sz="2200" dirty="0" smtClean="0"/>
              <a:t>? </a:t>
            </a:r>
          </a:p>
          <a:p>
            <a:pPr lvl="1"/>
            <a:r>
              <a:rPr lang="en-GB" sz="2200" dirty="0" err="1" smtClean="0"/>
              <a:t>Nutrir</a:t>
            </a:r>
            <a:r>
              <a:rPr lang="en-GB" sz="2200" dirty="0" smtClean="0"/>
              <a:t> </a:t>
            </a:r>
            <a:r>
              <a:rPr lang="en-GB" sz="2200" dirty="0" err="1" smtClean="0"/>
              <a:t>modelos</a:t>
            </a:r>
            <a:r>
              <a:rPr lang="en-GB" sz="2200" dirty="0" smtClean="0"/>
              <a:t>: ¿</a:t>
            </a:r>
            <a:r>
              <a:rPr lang="en-GB" sz="2200" dirty="0" err="1" smtClean="0"/>
              <a:t>Qué</a:t>
            </a:r>
            <a:r>
              <a:rPr lang="en-GB" sz="2200" dirty="0"/>
              <a:t> </a:t>
            </a:r>
            <a:r>
              <a:rPr lang="en-GB" sz="2200" dirty="0" err="1" smtClean="0"/>
              <a:t>importancia</a:t>
            </a:r>
            <a:r>
              <a:rPr lang="en-GB" sz="2200" dirty="0" smtClean="0"/>
              <a:t> </a:t>
            </a:r>
            <a:r>
              <a:rPr lang="en-GB" sz="2200" dirty="0" err="1" smtClean="0"/>
              <a:t>tiene</a:t>
            </a:r>
            <a:r>
              <a:rPr lang="en-GB" sz="2200" dirty="0" smtClean="0"/>
              <a:t> el </a:t>
            </a:r>
            <a:r>
              <a:rPr lang="en-GB" sz="2200" dirty="0" err="1" smtClean="0"/>
              <a:t>seguimiento</a:t>
            </a:r>
            <a:r>
              <a:rPr lang="en-GB" sz="2200" dirty="0" smtClean="0"/>
              <a:t> de </a:t>
            </a:r>
            <a:r>
              <a:rPr lang="en-GB" sz="2200" dirty="0" err="1" smtClean="0"/>
              <a:t>portadores</a:t>
            </a:r>
            <a:r>
              <a:rPr lang="en-GB" sz="2200" dirty="0" smtClean="0"/>
              <a:t> </a:t>
            </a:r>
            <a:r>
              <a:rPr lang="es-ES" sz="2200" dirty="0" smtClean="0"/>
              <a:t>asintomáticos</a:t>
            </a:r>
            <a:r>
              <a:rPr lang="en-GB" sz="2200" dirty="0" smtClean="0"/>
              <a:t> </a:t>
            </a:r>
            <a:r>
              <a:rPr lang="en-GB" sz="2200" dirty="0" err="1" smtClean="0"/>
              <a:t>para</a:t>
            </a:r>
            <a:r>
              <a:rPr lang="en-GB" sz="2200" dirty="0" smtClean="0"/>
              <a:t> el control y </a:t>
            </a:r>
            <a:r>
              <a:rPr lang="en-GB" sz="2200" dirty="0" err="1" smtClean="0"/>
              <a:t>monitoreo</a:t>
            </a:r>
            <a:r>
              <a:rPr lang="en-GB" sz="2200" dirty="0" smtClean="0"/>
              <a:t>? </a:t>
            </a:r>
            <a:endParaRPr lang="en-GB" sz="1500" dirty="0"/>
          </a:p>
          <a:p>
            <a:r>
              <a:rPr lang="en-GB" sz="2600" dirty="0" smtClean="0">
                <a:solidFill>
                  <a:srgbClr val="000000"/>
                </a:solidFill>
              </a:rPr>
              <a:t>Los </a:t>
            </a:r>
            <a:r>
              <a:rPr lang="en-GB" sz="2600" dirty="0" err="1" smtClean="0">
                <a:solidFill>
                  <a:srgbClr val="000000"/>
                </a:solidFill>
              </a:rPr>
              <a:t>determinantes</a:t>
            </a:r>
            <a:r>
              <a:rPr lang="en-GB" sz="2600" dirty="0" smtClean="0">
                <a:solidFill>
                  <a:srgbClr val="000000"/>
                </a:solidFill>
              </a:rPr>
              <a:t> de la </a:t>
            </a:r>
            <a:r>
              <a:rPr lang="en-GB" sz="2600" dirty="0" err="1" smtClean="0">
                <a:solidFill>
                  <a:srgbClr val="000000"/>
                </a:solidFill>
              </a:rPr>
              <a:t>infectividad</a:t>
            </a:r>
            <a:r>
              <a:rPr lang="en-GB" sz="2600" dirty="0" smtClean="0">
                <a:solidFill>
                  <a:srgbClr val="000000"/>
                </a:solidFill>
              </a:rPr>
              <a:t> al mosquito</a:t>
            </a:r>
          </a:p>
          <a:p>
            <a:pPr lvl="1"/>
            <a:r>
              <a:rPr lang="en-GB" sz="2200" dirty="0" smtClean="0">
                <a:solidFill>
                  <a:srgbClr val="000000"/>
                </a:solidFill>
              </a:rPr>
              <a:t>¿</a:t>
            </a:r>
            <a:r>
              <a:rPr lang="en-GB" sz="2200" dirty="0" err="1" smtClean="0">
                <a:solidFill>
                  <a:srgbClr val="000000"/>
                </a:solidFill>
              </a:rPr>
              <a:t>Relación</a:t>
            </a:r>
            <a:r>
              <a:rPr lang="en-GB" sz="2200" dirty="0" smtClean="0">
                <a:solidFill>
                  <a:srgbClr val="000000"/>
                </a:solidFill>
              </a:rPr>
              <a:t> entre la </a:t>
            </a:r>
            <a:r>
              <a:rPr lang="en-GB" sz="2200" dirty="0" err="1" smtClean="0">
                <a:solidFill>
                  <a:srgbClr val="000000"/>
                </a:solidFill>
              </a:rPr>
              <a:t>densidad</a:t>
            </a:r>
            <a:r>
              <a:rPr lang="en-GB" sz="2200" dirty="0" smtClean="0">
                <a:solidFill>
                  <a:srgbClr val="000000"/>
                </a:solidFill>
              </a:rPr>
              <a:t> de</a:t>
            </a:r>
            <a:r>
              <a:rPr lang="es-ES" sz="2200" dirty="0"/>
              <a:t> </a:t>
            </a:r>
            <a:r>
              <a:rPr lang="es-ES" sz="2200" dirty="0" smtClean="0"/>
              <a:t>gametocitos y ,a infectividad?</a:t>
            </a:r>
            <a:r>
              <a:rPr lang="en-GB" sz="2200" dirty="0" smtClean="0">
                <a:solidFill>
                  <a:srgbClr val="000000"/>
                </a:solidFill>
              </a:rPr>
              <a:t> </a:t>
            </a:r>
            <a:endParaRPr lang="en-GB" sz="2200" dirty="0">
              <a:solidFill>
                <a:srgbClr val="000000"/>
              </a:solidFill>
            </a:endParaRPr>
          </a:p>
          <a:p>
            <a:pPr lvl="1"/>
            <a:r>
              <a:rPr lang="en-GB" sz="2200" dirty="0" smtClean="0">
                <a:solidFill>
                  <a:srgbClr val="000000"/>
                </a:solidFill>
              </a:rPr>
              <a:t>¿</a:t>
            </a:r>
            <a:r>
              <a:rPr lang="en-GB" sz="2200" dirty="0" err="1">
                <a:solidFill>
                  <a:srgbClr val="000000"/>
                </a:solidFill>
              </a:rPr>
              <a:t>F</a:t>
            </a:r>
            <a:r>
              <a:rPr lang="en-GB" sz="2200" dirty="0" err="1" smtClean="0">
                <a:solidFill>
                  <a:srgbClr val="000000"/>
                </a:solidFill>
              </a:rPr>
              <a:t>actores</a:t>
            </a:r>
            <a:r>
              <a:rPr lang="en-GB" sz="2200" dirty="0" smtClean="0">
                <a:solidFill>
                  <a:srgbClr val="000000"/>
                </a:solidFill>
              </a:rPr>
              <a:t> del </a:t>
            </a:r>
            <a:r>
              <a:rPr lang="en-GB" sz="2200" dirty="0" err="1" smtClean="0">
                <a:solidFill>
                  <a:srgbClr val="000000"/>
                </a:solidFill>
              </a:rPr>
              <a:t>huesped</a:t>
            </a:r>
            <a:r>
              <a:rPr lang="en-GB" sz="2200" dirty="0" smtClean="0">
                <a:solidFill>
                  <a:srgbClr val="000000"/>
                </a:solidFill>
              </a:rPr>
              <a:t> y del vector </a:t>
            </a:r>
            <a:r>
              <a:rPr lang="en-GB" sz="2200" dirty="0" err="1" smtClean="0">
                <a:solidFill>
                  <a:srgbClr val="000000"/>
                </a:solidFill>
              </a:rPr>
              <a:t>que</a:t>
            </a:r>
            <a:r>
              <a:rPr lang="en-GB" sz="2200" dirty="0" smtClean="0">
                <a:solidFill>
                  <a:srgbClr val="000000"/>
                </a:solidFill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</a:rPr>
              <a:t>afectan</a:t>
            </a:r>
            <a:r>
              <a:rPr lang="en-GB" sz="2200" dirty="0" smtClean="0">
                <a:solidFill>
                  <a:srgbClr val="000000"/>
                </a:solidFill>
              </a:rPr>
              <a:t> la </a:t>
            </a:r>
            <a:r>
              <a:rPr lang="en-GB" sz="2200" dirty="0" err="1" smtClean="0">
                <a:solidFill>
                  <a:srgbClr val="000000"/>
                </a:solidFill>
              </a:rPr>
              <a:t>infectividad</a:t>
            </a:r>
            <a:r>
              <a:rPr lang="en-GB" sz="2200" dirty="0" smtClean="0">
                <a:solidFill>
                  <a:srgbClr val="000000"/>
                </a:solidFill>
              </a:rPr>
              <a:t>? </a:t>
            </a:r>
            <a:endParaRPr lang="en-GB" sz="2200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DEA61-4A1B-4A4E-8E30-2FD63E2A704A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17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Áreas</a:t>
            </a:r>
            <a:r>
              <a:rPr lang="en-GB" dirty="0"/>
              <a:t> de </a:t>
            </a:r>
            <a:r>
              <a:rPr lang="en-GB" dirty="0" err="1"/>
              <a:t>investigación</a:t>
            </a:r>
            <a:r>
              <a:rPr lang="en-GB" dirty="0"/>
              <a:t> </a:t>
            </a:r>
            <a:r>
              <a:rPr lang="en-GB" dirty="0" err="1"/>
              <a:t>prioritarias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6959"/>
            <a:ext cx="8229600" cy="4968552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 err="1"/>
              <a:t>Preguntas</a:t>
            </a:r>
            <a:r>
              <a:rPr lang="en-GB" b="1" dirty="0"/>
              <a:t> de </a:t>
            </a:r>
            <a:r>
              <a:rPr lang="en-GB" b="1" dirty="0" err="1"/>
              <a:t>investigación</a:t>
            </a:r>
            <a:r>
              <a:rPr lang="en-GB" b="1" dirty="0"/>
              <a:t> </a:t>
            </a:r>
            <a:r>
              <a:rPr lang="en-GB" b="1" dirty="0" err="1" smtClean="0"/>
              <a:t>biológicas</a:t>
            </a:r>
            <a:r>
              <a:rPr lang="en-GB" b="1" dirty="0" smtClean="0"/>
              <a:t>:</a:t>
            </a:r>
          </a:p>
          <a:p>
            <a:pPr>
              <a:buNone/>
            </a:pPr>
            <a:endParaRPr lang="en-GB" sz="1100" dirty="0" smtClean="0"/>
          </a:p>
          <a:p>
            <a:pPr lvl="1"/>
            <a:endParaRPr lang="en-GB" sz="800" dirty="0" smtClean="0"/>
          </a:p>
          <a:p>
            <a:r>
              <a:rPr lang="en-GB" sz="2600" dirty="0" err="1">
                <a:solidFill>
                  <a:srgbClr val="000000"/>
                </a:solidFill>
              </a:rPr>
              <a:t>Utilizar</a:t>
            </a:r>
            <a:r>
              <a:rPr lang="en-GB" sz="2600" dirty="0">
                <a:solidFill>
                  <a:srgbClr val="000000"/>
                </a:solidFill>
              </a:rPr>
              <a:t> la </a:t>
            </a:r>
            <a:r>
              <a:rPr lang="en-GB" sz="2600" dirty="0" err="1">
                <a:solidFill>
                  <a:srgbClr val="000000"/>
                </a:solidFill>
              </a:rPr>
              <a:t>diversidad</a:t>
            </a:r>
            <a:r>
              <a:rPr lang="en-GB" sz="2600" dirty="0">
                <a:solidFill>
                  <a:srgbClr val="000000"/>
                </a:solidFill>
              </a:rPr>
              <a:t> </a:t>
            </a:r>
            <a:r>
              <a:rPr lang="en-GB" sz="2600" dirty="0" err="1" smtClean="0">
                <a:solidFill>
                  <a:srgbClr val="000000"/>
                </a:solidFill>
              </a:rPr>
              <a:t>genética</a:t>
            </a:r>
            <a:r>
              <a:rPr lang="en-GB" sz="2600" dirty="0" smtClean="0">
                <a:solidFill>
                  <a:srgbClr val="000000"/>
                </a:solidFill>
              </a:rPr>
              <a:t> </a:t>
            </a:r>
            <a:r>
              <a:rPr lang="en-GB" sz="2600" dirty="0">
                <a:solidFill>
                  <a:srgbClr val="000000"/>
                </a:solidFill>
              </a:rPr>
              <a:t>de la </a:t>
            </a:r>
            <a:r>
              <a:rPr lang="en-GB" sz="2600" dirty="0" err="1">
                <a:solidFill>
                  <a:srgbClr val="000000"/>
                </a:solidFill>
              </a:rPr>
              <a:t>población</a:t>
            </a:r>
            <a:r>
              <a:rPr lang="en-GB" sz="2600" dirty="0">
                <a:solidFill>
                  <a:srgbClr val="000000"/>
                </a:solidFill>
              </a:rPr>
              <a:t> de </a:t>
            </a:r>
            <a:r>
              <a:rPr lang="en-GB" sz="2600" dirty="0" err="1">
                <a:solidFill>
                  <a:srgbClr val="000000"/>
                </a:solidFill>
              </a:rPr>
              <a:t>parásitos</a:t>
            </a:r>
            <a:r>
              <a:rPr lang="en-GB" sz="2600" dirty="0">
                <a:solidFill>
                  <a:srgbClr val="000000"/>
                </a:solidFill>
              </a:rPr>
              <a:t> </a:t>
            </a:r>
            <a:r>
              <a:rPr lang="en-GB" sz="2600" dirty="0" err="1">
                <a:solidFill>
                  <a:srgbClr val="000000"/>
                </a:solidFill>
              </a:rPr>
              <a:t>para</a:t>
            </a:r>
            <a:r>
              <a:rPr lang="en-GB" sz="2600" dirty="0">
                <a:solidFill>
                  <a:srgbClr val="000000"/>
                </a:solidFill>
              </a:rPr>
              <a:t> </a:t>
            </a:r>
            <a:r>
              <a:rPr lang="en-GB" sz="2600" dirty="0" err="1">
                <a:solidFill>
                  <a:srgbClr val="000000"/>
                </a:solidFill>
              </a:rPr>
              <a:t>entender</a:t>
            </a:r>
            <a:r>
              <a:rPr lang="en-GB" sz="2600" dirty="0">
                <a:solidFill>
                  <a:srgbClr val="000000"/>
                </a:solidFill>
              </a:rPr>
              <a:t> la </a:t>
            </a:r>
            <a:r>
              <a:rPr lang="en-GB" sz="2600" dirty="0" err="1">
                <a:solidFill>
                  <a:srgbClr val="000000"/>
                </a:solidFill>
              </a:rPr>
              <a:t>biología</a:t>
            </a:r>
            <a:r>
              <a:rPr lang="en-GB" sz="2600" dirty="0">
                <a:solidFill>
                  <a:srgbClr val="000000"/>
                </a:solidFill>
              </a:rPr>
              <a:t> de </a:t>
            </a:r>
            <a:r>
              <a:rPr lang="en-GB" sz="2600" dirty="0" err="1">
                <a:solidFill>
                  <a:srgbClr val="000000"/>
                </a:solidFill>
              </a:rPr>
              <a:t>transmisión</a:t>
            </a:r>
            <a:r>
              <a:rPr lang="en-GB" sz="2600" dirty="0">
                <a:solidFill>
                  <a:srgbClr val="000000"/>
                </a:solidFill>
              </a:rPr>
              <a:t> de la malaria</a:t>
            </a:r>
          </a:p>
          <a:p>
            <a:pPr lvl="1"/>
            <a:r>
              <a:rPr lang="en-GB" sz="2400" dirty="0" smtClean="0"/>
              <a:t>¿</a:t>
            </a:r>
            <a:r>
              <a:rPr lang="en-GB" sz="2400" dirty="0" err="1" smtClean="0"/>
              <a:t>Cuál</a:t>
            </a:r>
            <a:r>
              <a:rPr lang="en-GB" sz="2400" dirty="0" smtClean="0"/>
              <a:t> </a:t>
            </a:r>
            <a:r>
              <a:rPr lang="en-GB" sz="2400" dirty="0" err="1" smtClean="0"/>
              <a:t>es</a:t>
            </a:r>
            <a:r>
              <a:rPr lang="en-GB" sz="2400" dirty="0" smtClean="0"/>
              <a:t> la </a:t>
            </a:r>
            <a:r>
              <a:rPr lang="en-GB" sz="2400" dirty="0" err="1" smtClean="0"/>
              <a:t>población</a:t>
            </a:r>
            <a:r>
              <a:rPr lang="en-GB" sz="2400" dirty="0" smtClean="0"/>
              <a:t> </a:t>
            </a:r>
            <a:r>
              <a:rPr lang="en-GB" sz="2400" dirty="0"/>
              <a:t>del </a:t>
            </a:r>
            <a:r>
              <a:rPr lang="en-GB" sz="2400" dirty="0" err="1"/>
              <a:t>parásito</a:t>
            </a:r>
            <a:r>
              <a:rPr lang="en-GB" sz="2400" dirty="0"/>
              <a:t> </a:t>
            </a:r>
            <a:r>
              <a:rPr lang="en-GB" sz="2400" dirty="0" err="1"/>
              <a:t>mínima</a:t>
            </a:r>
            <a:r>
              <a:rPr lang="en-GB" sz="2400" dirty="0"/>
              <a:t> </a:t>
            </a:r>
            <a:r>
              <a:rPr lang="en-GB" sz="2400" dirty="0" err="1"/>
              <a:t>necesaria</a:t>
            </a:r>
            <a:r>
              <a:rPr lang="en-GB" sz="2400" dirty="0"/>
              <a:t> </a:t>
            </a:r>
            <a:r>
              <a:rPr lang="en-GB" sz="2400" dirty="0" err="1" smtClean="0"/>
              <a:t>para</a:t>
            </a:r>
            <a:r>
              <a:rPr lang="en-GB" sz="2400" dirty="0" smtClean="0"/>
              <a:t> </a:t>
            </a:r>
            <a:r>
              <a:rPr lang="en-GB" sz="2400" dirty="0" err="1" smtClean="0"/>
              <a:t>sostener</a:t>
            </a:r>
            <a:r>
              <a:rPr lang="en-GB" sz="2400" dirty="0" smtClean="0"/>
              <a:t> la </a:t>
            </a:r>
            <a:r>
              <a:rPr lang="en-GB" sz="2400" dirty="0" err="1" smtClean="0"/>
              <a:t>transmisión</a:t>
            </a:r>
            <a:r>
              <a:rPr lang="en-GB" sz="2400" dirty="0" smtClean="0"/>
              <a:t> de la malaria? </a:t>
            </a:r>
            <a:endParaRPr lang="en-GB" sz="1100" dirty="0" smtClean="0"/>
          </a:p>
          <a:p>
            <a:r>
              <a:rPr lang="en-GB" sz="2600" dirty="0" err="1" smtClean="0">
                <a:solidFill>
                  <a:srgbClr val="000000"/>
                </a:solidFill>
              </a:rPr>
              <a:t>Diferencias</a:t>
            </a:r>
            <a:r>
              <a:rPr lang="en-GB" sz="2600" dirty="0" smtClean="0">
                <a:solidFill>
                  <a:srgbClr val="000000"/>
                </a:solidFill>
              </a:rPr>
              <a:t> de </a:t>
            </a:r>
            <a:r>
              <a:rPr lang="en-GB" sz="2600" dirty="0" err="1" smtClean="0">
                <a:solidFill>
                  <a:srgbClr val="000000"/>
                </a:solidFill>
              </a:rPr>
              <a:t>transmisión</a:t>
            </a:r>
            <a:r>
              <a:rPr lang="en-GB" sz="2600" dirty="0" smtClean="0">
                <a:solidFill>
                  <a:srgbClr val="000000"/>
                </a:solidFill>
              </a:rPr>
              <a:t> entre </a:t>
            </a:r>
            <a:r>
              <a:rPr lang="en-GB" sz="2600" i="1" dirty="0" smtClean="0">
                <a:solidFill>
                  <a:srgbClr val="000000"/>
                </a:solidFill>
              </a:rPr>
              <a:t>P. falciparum</a:t>
            </a:r>
            <a:r>
              <a:rPr lang="en-GB" sz="2600" dirty="0" smtClean="0">
                <a:solidFill>
                  <a:srgbClr val="000000"/>
                </a:solidFill>
              </a:rPr>
              <a:t> y </a:t>
            </a:r>
            <a:r>
              <a:rPr lang="en-GB" sz="2600" i="1" dirty="0" smtClean="0">
                <a:solidFill>
                  <a:srgbClr val="000000"/>
                </a:solidFill>
              </a:rPr>
              <a:t>P. vivax</a:t>
            </a:r>
            <a:r>
              <a:rPr lang="en-GB" sz="2600" dirty="0" smtClean="0">
                <a:solidFill>
                  <a:srgbClr val="000000"/>
                </a:solidFill>
              </a:rPr>
              <a:t> </a:t>
            </a:r>
            <a:endParaRPr lang="en-GB" sz="2600" dirty="0">
              <a:solidFill>
                <a:srgbClr val="000000"/>
              </a:solidFill>
            </a:endParaRPr>
          </a:p>
          <a:p>
            <a:pPr lvl="1"/>
            <a:r>
              <a:rPr lang="en-GB" sz="2200" dirty="0" smtClean="0">
                <a:solidFill>
                  <a:srgbClr val="000000"/>
                </a:solidFill>
              </a:rPr>
              <a:t>¿</a:t>
            </a:r>
            <a:r>
              <a:rPr lang="en-GB" sz="2200" dirty="0" err="1" smtClean="0">
                <a:solidFill>
                  <a:srgbClr val="000000"/>
                </a:solidFill>
              </a:rPr>
              <a:t>Es</a:t>
            </a:r>
            <a:r>
              <a:rPr lang="en-GB" sz="2200" dirty="0" smtClean="0">
                <a:solidFill>
                  <a:srgbClr val="000000"/>
                </a:solidFill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</a:rPr>
              <a:t>más</a:t>
            </a:r>
            <a:r>
              <a:rPr lang="en-GB" sz="2200" dirty="0" smtClean="0">
                <a:solidFill>
                  <a:srgbClr val="000000"/>
                </a:solidFill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</a:rPr>
              <a:t>eficiente</a:t>
            </a:r>
            <a:r>
              <a:rPr lang="en-GB" sz="2200" dirty="0" smtClean="0">
                <a:solidFill>
                  <a:srgbClr val="000000"/>
                </a:solidFill>
              </a:rPr>
              <a:t> la </a:t>
            </a:r>
            <a:r>
              <a:rPr lang="en-GB" sz="2200" dirty="0" err="1" smtClean="0">
                <a:solidFill>
                  <a:srgbClr val="000000"/>
                </a:solidFill>
              </a:rPr>
              <a:t>transmisión</a:t>
            </a:r>
            <a:r>
              <a:rPr lang="en-GB" sz="2200" dirty="0" smtClean="0">
                <a:solidFill>
                  <a:srgbClr val="000000"/>
                </a:solidFill>
              </a:rPr>
              <a:t> de </a:t>
            </a:r>
            <a:r>
              <a:rPr lang="en-GB" sz="2200" i="1" dirty="0" smtClean="0">
                <a:solidFill>
                  <a:srgbClr val="000000"/>
                </a:solidFill>
              </a:rPr>
              <a:t>P. </a:t>
            </a:r>
            <a:r>
              <a:rPr lang="en-GB" sz="2200" i="1" dirty="0" err="1" smtClean="0">
                <a:solidFill>
                  <a:srgbClr val="000000"/>
                </a:solidFill>
              </a:rPr>
              <a:t>vivax</a:t>
            </a:r>
            <a:r>
              <a:rPr lang="en-GB" sz="2200" dirty="0" smtClean="0">
                <a:solidFill>
                  <a:srgbClr val="000000"/>
                </a:solidFill>
              </a:rPr>
              <a:t>?</a:t>
            </a:r>
            <a:endParaRPr lang="en-GB" sz="2200" dirty="0">
              <a:solidFill>
                <a:srgbClr val="000000"/>
              </a:solidFill>
            </a:endParaRPr>
          </a:p>
          <a:p>
            <a:pPr lvl="1"/>
            <a:r>
              <a:rPr lang="en-GB" sz="2200" dirty="0" smtClean="0">
                <a:solidFill>
                  <a:srgbClr val="000000"/>
                </a:solidFill>
              </a:rPr>
              <a:t>¿</a:t>
            </a:r>
            <a:r>
              <a:rPr lang="en-GB" sz="2200" dirty="0" err="1" smtClean="0">
                <a:solidFill>
                  <a:srgbClr val="000000"/>
                </a:solidFill>
              </a:rPr>
              <a:t>Cómo</a:t>
            </a:r>
            <a:r>
              <a:rPr lang="en-GB" sz="2200" dirty="0" smtClean="0">
                <a:solidFill>
                  <a:srgbClr val="000000"/>
                </a:solidFill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</a:rPr>
              <a:t>contribuyen</a:t>
            </a:r>
            <a:r>
              <a:rPr lang="en-GB" sz="2200" dirty="0" smtClean="0">
                <a:solidFill>
                  <a:srgbClr val="000000"/>
                </a:solidFill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</a:rPr>
              <a:t>las</a:t>
            </a:r>
            <a:r>
              <a:rPr lang="en-GB" sz="2200" dirty="0" smtClean="0">
                <a:solidFill>
                  <a:srgbClr val="000000"/>
                </a:solidFill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</a:rPr>
              <a:t>recidivas</a:t>
            </a:r>
            <a:r>
              <a:rPr lang="en-GB" sz="2200" smtClean="0">
                <a:solidFill>
                  <a:srgbClr val="000000"/>
                </a:solidFill>
              </a:rPr>
              <a:t> a la </a:t>
            </a:r>
            <a:r>
              <a:rPr lang="en-GB" sz="2200" dirty="0" err="1" smtClean="0">
                <a:solidFill>
                  <a:srgbClr val="000000"/>
                </a:solidFill>
              </a:rPr>
              <a:t>transmisión</a:t>
            </a:r>
            <a:r>
              <a:rPr lang="en-GB" sz="2200" dirty="0" smtClean="0">
                <a:solidFill>
                  <a:srgbClr val="000000"/>
                </a:solidFill>
              </a:rPr>
              <a:t>? 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DEA61-4A1B-4A4E-8E30-2FD63E2A704A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309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situación</a:t>
            </a:r>
            <a:r>
              <a:rPr lang="en-US" dirty="0" smtClean="0"/>
              <a:t> de ‘control’ - Zambia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72635" y="1565112"/>
            <a:ext cx="3429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Tests </a:t>
            </a:r>
            <a:r>
              <a:rPr lang="en-US" dirty="0" err="1" smtClean="0"/>
              <a:t>Rápidos</a:t>
            </a:r>
            <a:r>
              <a:rPr lang="en-US" dirty="0" smtClean="0"/>
              <a:t> de </a:t>
            </a:r>
            <a:r>
              <a:rPr lang="en-US" dirty="0" err="1" smtClean="0"/>
              <a:t>diagnóstico</a:t>
            </a:r>
            <a:r>
              <a:rPr lang="en-US" dirty="0" smtClean="0"/>
              <a:t> (RDT)</a:t>
            </a:r>
          </a:p>
          <a:p>
            <a:r>
              <a:rPr lang="en-US" dirty="0" err="1" smtClean="0"/>
              <a:t>casos</a:t>
            </a:r>
            <a:r>
              <a:rPr lang="en-US" dirty="0" smtClean="0"/>
              <a:t> </a:t>
            </a:r>
            <a:r>
              <a:rPr lang="en-US" dirty="0" err="1" smtClean="0"/>
              <a:t>positivos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82734" y="1563050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Incidencia</a:t>
            </a:r>
            <a:r>
              <a:rPr lang="en-US" dirty="0" smtClean="0"/>
              <a:t> de la malaria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05369" y="5249333"/>
            <a:ext cx="2075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Moss et al 2011, Malaria J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8911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situación</a:t>
            </a:r>
            <a:r>
              <a:rPr lang="en-US" dirty="0" smtClean="0"/>
              <a:t> de ‘control’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Islas del </a:t>
            </a:r>
            <a:r>
              <a:rPr lang="en-US" dirty="0" err="1" smtClean="0"/>
              <a:t>Pacífico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14782" y="1748555"/>
            <a:ext cx="2986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Provincia</a:t>
            </a:r>
            <a:r>
              <a:rPr lang="en-US" dirty="0" smtClean="0"/>
              <a:t> de </a:t>
            </a:r>
            <a:r>
              <a:rPr lang="en-US" dirty="0" err="1" smtClean="0"/>
              <a:t>Temotu</a:t>
            </a:r>
            <a:r>
              <a:rPr lang="en-US" dirty="0" smtClean="0"/>
              <a:t>, Vanuatu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82734" y="1746493"/>
            <a:ext cx="3012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Islas Santa Cruz, Islas </a:t>
            </a:r>
            <a:r>
              <a:rPr lang="en-US" dirty="0" err="1" smtClean="0"/>
              <a:t>Salomón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05369" y="5249333"/>
            <a:ext cx="196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PacMISC</a:t>
            </a:r>
            <a:r>
              <a:rPr lang="en-US" sz="1400" dirty="0" smtClean="0"/>
              <a:t> 2010, Malaria J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5960539"/>
            <a:ext cx="7627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Nota: la </a:t>
            </a:r>
            <a:r>
              <a:rPr lang="en-US" sz="2000" dirty="0" err="1" smtClean="0"/>
              <a:t>inmensa</a:t>
            </a:r>
            <a:r>
              <a:rPr lang="en-US" sz="2000" dirty="0" smtClean="0"/>
              <a:t> </a:t>
            </a:r>
            <a:r>
              <a:rPr lang="en-US" sz="2000" dirty="0" err="1" smtClean="0"/>
              <a:t>mayoría</a:t>
            </a:r>
            <a:r>
              <a:rPr lang="en-US" sz="2000" dirty="0" smtClean="0"/>
              <a:t> de </a:t>
            </a:r>
            <a:r>
              <a:rPr lang="en-US" sz="2000" dirty="0" err="1" smtClean="0"/>
              <a:t>todas</a:t>
            </a:r>
            <a:r>
              <a:rPr lang="en-US" sz="2000" dirty="0" smtClean="0"/>
              <a:t> </a:t>
            </a:r>
            <a:r>
              <a:rPr lang="en-US" sz="2000" dirty="0" err="1" smtClean="0"/>
              <a:t>estas</a:t>
            </a:r>
            <a:r>
              <a:rPr lang="en-US" sz="2000" dirty="0" smtClean="0"/>
              <a:t> </a:t>
            </a:r>
            <a:r>
              <a:rPr lang="en-US" sz="2000" dirty="0" err="1" smtClean="0"/>
              <a:t>infecciones</a:t>
            </a:r>
            <a:r>
              <a:rPr lang="en-US" sz="2000" dirty="0" smtClean="0"/>
              <a:t> son </a:t>
            </a:r>
            <a:r>
              <a:rPr lang="en-US" sz="2000" dirty="0" err="1" smtClean="0"/>
              <a:t>asintomáticas</a:t>
            </a:r>
            <a:r>
              <a:rPr lang="en-US" sz="2000" dirty="0" smtClean="0"/>
              <a:t>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7994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Medir</a:t>
            </a:r>
            <a:r>
              <a:rPr lang="en-US" dirty="0" smtClean="0"/>
              <a:t> la </a:t>
            </a:r>
            <a:r>
              <a:rPr lang="en-US" dirty="0" err="1" smtClean="0"/>
              <a:t>transmisión</a:t>
            </a:r>
            <a:r>
              <a:rPr lang="en-US" dirty="0" smtClean="0"/>
              <a:t> en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err="1" smtClean="0"/>
              <a:t>programas</a:t>
            </a:r>
            <a:r>
              <a:rPr lang="en-US" dirty="0" smtClean="0"/>
              <a:t> de </a:t>
            </a:r>
            <a:r>
              <a:rPr lang="en-US" dirty="0" err="1" smtClean="0"/>
              <a:t>eliminación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Características</a:t>
            </a:r>
            <a:r>
              <a:rPr lang="en-US" dirty="0" smtClean="0"/>
              <a:t> de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medida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 smtClean="0"/>
              <a:t>transmisión</a:t>
            </a:r>
            <a:r>
              <a:rPr lang="en-US" dirty="0" smtClean="0"/>
              <a:t> </a:t>
            </a:r>
            <a:r>
              <a:rPr lang="en-US" u="sng" dirty="0" err="1" smtClean="0"/>
              <a:t>óptima</a:t>
            </a:r>
            <a:r>
              <a:rPr lang="en-US" dirty="0" smtClean="0"/>
              <a:t> :</a:t>
            </a:r>
          </a:p>
          <a:p>
            <a:pPr lvl="1"/>
            <a:r>
              <a:rPr lang="en-US" dirty="0" err="1" smtClean="0"/>
              <a:t>Indica</a:t>
            </a:r>
            <a:r>
              <a:rPr lang="en-US" dirty="0" smtClean="0"/>
              <a:t> de </a:t>
            </a:r>
            <a:r>
              <a:rPr lang="en-US" dirty="0" err="1" smtClean="0"/>
              <a:t>manera</a:t>
            </a:r>
            <a:r>
              <a:rPr lang="en-US" dirty="0" smtClean="0"/>
              <a:t> </a:t>
            </a:r>
            <a:r>
              <a:rPr lang="en-US" dirty="0" err="1" smtClean="0"/>
              <a:t>precisa</a:t>
            </a:r>
            <a:r>
              <a:rPr lang="en-US" dirty="0" smtClean="0"/>
              <a:t> (o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mínimo</a:t>
            </a:r>
            <a:r>
              <a:rPr lang="en-US" dirty="0" smtClean="0"/>
              <a:t>, </a:t>
            </a:r>
            <a:r>
              <a:rPr lang="en-US" dirty="0" err="1" smtClean="0"/>
              <a:t>estima</a:t>
            </a:r>
            <a:r>
              <a:rPr lang="en-US" dirty="0" smtClean="0"/>
              <a:t> sin </a:t>
            </a:r>
            <a:r>
              <a:rPr lang="en-US" dirty="0" err="1" smtClean="0"/>
              <a:t>sesgos</a:t>
            </a:r>
            <a:r>
              <a:rPr lang="en-US" dirty="0" smtClean="0"/>
              <a:t>)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transmisiones</a:t>
            </a:r>
            <a:r>
              <a:rPr lang="en-US" dirty="0" smtClean="0"/>
              <a:t> </a:t>
            </a:r>
            <a:r>
              <a:rPr lang="en-US" u="sng" dirty="0" err="1" smtClean="0"/>
              <a:t>recientes</a:t>
            </a:r>
            <a:r>
              <a:rPr lang="en-US" u="sng" dirty="0" smtClean="0"/>
              <a:t> o en </a:t>
            </a:r>
            <a:r>
              <a:rPr lang="en-US" u="sng" dirty="0" err="1" smtClean="0"/>
              <a:t>curso</a:t>
            </a:r>
            <a:endParaRPr lang="en-US" u="sng" dirty="0" smtClean="0"/>
          </a:p>
          <a:p>
            <a:pPr lvl="1"/>
            <a:r>
              <a:rPr lang="en-US" u="sng" dirty="0" err="1"/>
              <a:t>e</a:t>
            </a:r>
            <a:r>
              <a:rPr lang="en-US" u="sng" dirty="0" err="1" smtClean="0"/>
              <a:t>s</a:t>
            </a:r>
            <a:r>
              <a:rPr lang="en-US" u="sng" dirty="0" smtClean="0"/>
              <a:t> </a:t>
            </a:r>
            <a:r>
              <a:rPr lang="en-US" u="sng" dirty="0" err="1" smtClean="0"/>
              <a:t>fácil</a:t>
            </a:r>
            <a:r>
              <a:rPr lang="en-US" u="sng" dirty="0" smtClean="0"/>
              <a:t> de </a:t>
            </a:r>
            <a:r>
              <a:rPr lang="en-US" u="sng" dirty="0" err="1" smtClean="0"/>
              <a:t>medir</a:t>
            </a:r>
            <a:endParaRPr lang="en-US" u="sng" dirty="0" smtClean="0"/>
          </a:p>
          <a:p>
            <a:pPr lvl="1"/>
            <a:r>
              <a:rPr lang="en-US" dirty="0"/>
              <a:t>s</a:t>
            </a:r>
            <a:r>
              <a:rPr lang="en-US" dirty="0" smtClean="0"/>
              <a:t>e </a:t>
            </a:r>
            <a:r>
              <a:rPr lang="en-US" dirty="0" err="1" smtClean="0"/>
              <a:t>realiza</a:t>
            </a:r>
            <a:r>
              <a:rPr lang="en-US" dirty="0" smtClean="0"/>
              <a:t> a </a:t>
            </a:r>
            <a:r>
              <a:rPr lang="en-US" u="sng" dirty="0" err="1" smtClean="0"/>
              <a:t>escala</a:t>
            </a:r>
            <a:r>
              <a:rPr lang="en-US" u="sng" dirty="0" smtClean="0"/>
              <a:t> local </a:t>
            </a:r>
            <a:r>
              <a:rPr lang="en-US" dirty="0" smtClean="0"/>
              <a:t>(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mínimo</a:t>
            </a:r>
            <a:r>
              <a:rPr lang="en-US" dirty="0" smtClean="0"/>
              <a:t> al </a:t>
            </a:r>
            <a:r>
              <a:rPr lang="en-US" dirty="0" err="1" smtClean="0"/>
              <a:t>nivel</a:t>
            </a:r>
            <a:r>
              <a:rPr lang="en-US" dirty="0" smtClean="0"/>
              <a:t> de pueblo)</a:t>
            </a:r>
          </a:p>
          <a:p>
            <a:pPr lvl="1"/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err="1" smtClean="0"/>
              <a:t>vinculada</a:t>
            </a:r>
            <a:r>
              <a:rPr lang="en-US" dirty="0" smtClean="0"/>
              <a:t> a </a:t>
            </a:r>
            <a:r>
              <a:rPr lang="en-US" dirty="0" err="1" smtClean="0"/>
              <a:t>actividades</a:t>
            </a:r>
            <a:r>
              <a:rPr lang="en-US" dirty="0" smtClean="0"/>
              <a:t> de control / </a:t>
            </a:r>
            <a:r>
              <a:rPr lang="en-US" dirty="0" err="1" smtClean="0"/>
              <a:t>eliminación</a:t>
            </a:r>
            <a:r>
              <a:rPr lang="en-US" dirty="0" smtClean="0"/>
              <a:t> (i.e. ‘</a:t>
            </a:r>
            <a:r>
              <a:rPr lang="en-US" u="sng" dirty="0" err="1" smtClean="0"/>
              <a:t>información</a:t>
            </a:r>
            <a:r>
              <a:rPr lang="en-US" u="sng" dirty="0" smtClean="0"/>
              <a:t> </a:t>
            </a:r>
            <a:r>
              <a:rPr lang="en-US" u="sng" dirty="0" err="1" smtClean="0"/>
              <a:t>que</a:t>
            </a:r>
            <a:r>
              <a:rPr lang="en-US" u="sng" dirty="0" smtClean="0"/>
              <a:t> </a:t>
            </a:r>
            <a:r>
              <a:rPr lang="en-US" u="sng" dirty="0" err="1" smtClean="0"/>
              <a:t>lleva</a:t>
            </a:r>
            <a:r>
              <a:rPr lang="en-US" u="sng" dirty="0" smtClean="0"/>
              <a:t> a la </a:t>
            </a:r>
            <a:r>
              <a:rPr lang="en-US" u="sng" dirty="0" err="1" smtClean="0"/>
              <a:t>acción</a:t>
            </a:r>
            <a:r>
              <a:rPr lang="en-US" dirty="0" smtClean="0"/>
              <a:t>’)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55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¿</a:t>
            </a:r>
            <a:r>
              <a:rPr lang="en-US" dirty="0" err="1" smtClean="0"/>
              <a:t>Cómo</a:t>
            </a:r>
            <a:r>
              <a:rPr lang="en-US" dirty="0" smtClean="0"/>
              <a:t> ‘</a:t>
            </a:r>
            <a:r>
              <a:rPr lang="en-US" dirty="0" err="1" smtClean="0"/>
              <a:t>cuadran</a:t>
            </a:r>
            <a:r>
              <a:rPr lang="en-US" dirty="0" smtClean="0"/>
              <a:t>’ con 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medidas</a:t>
            </a:r>
            <a:r>
              <a:rPr lang="en-US" dirty="0" smtClean="0"/>
              <a:t> “</a:t>
            </a:r>
            <a:r>
              <a:rPr lang="en-US" dirty="0" err="1" smtClean="0"/>
              <a:t>clásicas</a:t>
            </a:r>
            <a:r>
              <a:rPr lang="en-US" dirty="0" smtClean="0"/>
              <a:t>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Medidas</a:t>
            </a:r>
            <a:r>
              <a:rPr lang="en-US" b="1" dirty="0" smtClean="0"/>
              <a:t> </a:t>
            </a:r>
            <a:r>
              <a:rPr lang="en-US" b="1" dirty="0" err="1" smtClean="0"/>
              <a:t>entomológicas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tasa</a:t>
            </a:r>
            <a:r>
              <a:rPr lang="en-US" dirty="0" smtClean="0"/>
              <a:t> de </a:t>
            </a:r>
            <a:r>
              <a:rPr lang="en-US" dirty="0" err="1" smtClean="0"/>
              <a:t>inoculación</a:t>
            </a:r>
            <a:r>
              <a:rPr lang="en-US" dirty="0" smtClean="0"/>
              <a:t> </a:t>
            </a:r>
            <a:r>
              <a:rPr lang="en-US" dirty="0" err="1" smtClean="0"/>
              <a:t>entomológica</a:t>
            </a:r>
            <a:r>
              <a:rPr lang="en-US" dirty="0" smtClean="0"/>
              <a:t>, </a:t>
            </a:r>
            <a:r>
              <a:rPr lang="en-US" dirty="0" err="1" smtClean="0"/>
              <a:t>tasas</a:t>
            </a:r>
            <a:r>
              <a:rPr lang="en-US" dirty="0" smtClean="0"/>
              <a:t> de </a:t>
            </a:r>
            <a:r>
              <a:rPr lang="en-US" dirty="0" err="1" smtClean="0"/>
              <a:t>picaduras</a:t>
            </a:r>
            <a:r>
              <a:rPr lang="en-US" dirty="0" smtClean="0"/>
              <a:t>, etc.)</a:t>
            </a:r>
          </a:p>
          <a:p>
            <a:pPr lvl="1"/>
            <a:r>
              <a:rPr lang="es-ES" dirty="0" smtClean="0"/>
              <a:t>Difícil desde el punto de vista operativo </a:t>
            </a:r>
            <a:r>
              <a:rPr lang="en-GB" dirty="0" smtClean="0"/>
              <a:t>(</a:t>
            </a:r>
            <a:r>
              <a:rPr lang="en-GB" dirty="0" err="1" smtClean="0"/>
              <a:t>requiere</a:t>
            </a:r>
            <a:r>
              <a:rPr lang="en-GB" dirty="0" smtClean="0"/>
              <a:t> </a:t>
            </a:r>
            <a:r>
              <a:rPr lang="en-GB" dirty="0" err="1" smtClean="0"/>
              <a:t>mucha</a:t>
            </a:r>
            <a:r>
              <a:rPr lang="en-GB" dirty="0" smtClean="0"/>
              <a:t> </a:t>
            </a:r>
            <a:r>
              <a:rPr lang="en-GB" dirty="0" err="1" smtClean="0"/>
              <a:t>mano</a:t>
            </a:r>
            <a:r>
              <a:rPr lang="en-GB" dirty="0" smtClean="0"/>
              <a:t> de </a:t>
            </a:r>
            <a:r>
              <a:rPr lang="en-GB" dirty="0" err="1" smtClean="0"/>
              <a:t>obra</a:t>
            </a:r>
            <a:r>
              <a:rPr lang="en-GB" dirty="0" smtClean="0"/>
              <a:t>!)</a:t>
            </a:r>
          </a:p>
          <a:p>
            <a:pPr lvl="1"/>
            <a:r>
              <a:rPr lang="en-GB" dirty="0" err="1" smtClean="0"/>
              <a:t>Sensibilidad</a:t>
            </a:r>
            <a:r>
              <a:rPr lang="en-GB" dirty="0" smtClean="0"/>
              <a:t> </a:t>
            </a:r>
            <a:r>
              <a:rPr lang="en-GB" dirty="0" err="1" smtClean="0"/>
              <a:t>baja</a:t>
            </a:r>
            <a:r>
              <a:rPr lang="en-GB" dirty="0" smtClean="0"/>
              <a:t> a la </a:t>
            </a:r>
            <a:r>
              <a:rPr lang="en-GB" dirty="0" err="1" smtClean="0"/>
              <a:t>transmisión</a:t>
            </a:r>
            <a:r>
              <a:rPr lang="en-GB" dirty="0" smtClean="0"/>
              <a:t> de </a:t>
            </a:r>
            <a:r>
              <a:rPr lang="en-GB" dirty="0" err="1" smtClean="0"/>
              <a:t>baja</a:t>
            </a:r>
            <a:r>
              <a:rPr lang="en-GB" dirty="0" smtClean="0"/>
              <a:t> </a:t>
            </a:r>
            <a:r>
              <a:rPr lang="en-GB" dirty="0" err="1" smtClean="0"/>
              <a:t>intensidad</a:t>
            </a:r>
            <a:endParaRPr lang="en-GB" dirty="0"/>
          </a:p>
          <a:p>
            <a:pPr lvl="1"/>
            <a:r>
              <a:rPr lang="en-GB" dirty="0" err="1" smtClean="0"/>
              <a:t>Difícil</a:t>
            </a:r>
            <a:r>
              <a:rPr lang="en-GB" dirty="0" smtClean="0"/>
              <a:t> de </a:t>
            </a:r>
            <a:r>
              <a:rPr lang="en-GB" dirty="0" err="1" smtClean="0"/>
              <a:t>colectar</a:t>
            </a:r>
            <a:r>
              <a:rPr lang="en-GB" dirty="0" smtClean="0"/>
              <a:t> a </a:t>
            </a:r>
            <a:r>
              <a:rPr lang="en-GB" dirty="0" err="1" smtClean="0"/>
              <a:t>baja</a:t>
            </a:r>
            <a:r>
              <a:rPr lang="en-GB" dirty="0" smtClean="0"/>
              <a:t> </a:t>
            </a:r>
            <a:r>
              <a:rPr lang="en-GB" dirty="0" err="1" smtClean="0"/>
              <a:t>resolución</a:t>
            </a:r>
            <a:r>
              <a:rPr lang="en-GB" dirty="0" smtClean="0"/>
              <a:t> </a:t>
            </a:r>
            <a:r>
              <a:rPr lang="en-GB" dirty="0" err="1" smtClean="0"/>
              <a:t>espacial</a:t>
            </a:r>
            <a:r>
              <a:rPr lang="en-GB" dirty="0" smtClean="0"/>
              <a:t> y/o </a:t>
            </a:r>
            <a:r>
              <a:rPr lang="en-GB" dirty="0" err="1" smtClean="0"/>
              <a:t>escala</a:t>
            </a:r>
            <a:r>
              <a:rPr lang="en-GB" dirty="0" smtClean="0"/>
              <a:t> </a:t>
            </a:r>
            <a:r>
              <a:rPr lang="en-GB" dirty="0" err="1" smtClean="0"/>
              <a:t>espacial</a:t>
            </a:r>
            <a:r>
              <a:rPr lang="en-GB" dirty="0" smtClean="0"/>
              <a:t> </a:t>
            </a:r>
            <a:r>
              <a:rPr lang="en-GB" dirty="0" err="1" smtClean="0"/>
              <a:t>grande</a:t>
            </a:r>
            <a:endParaRPr lang="en-GB" dirty="0" smtClean="0"/>
          </a:p>
          <a:p>
            <a:pPr lvl="1"/>
            <a:r>
              <a:rPr lang="en-GB" dirty="0" err="1" smtClean="0"/>
              <a:t>Datos</a:t>
            </a:r>
            <a:r>
              <a:rPr lang="en-GB" dirty="0" smtClean="0"/>
              <a:t> de alto </a:t>
            </a:r>
            <a:r>
              <a:rPr lang="en-GB" dirty="0" err="1" smtClean="0"/>
              <a:t>nivel</a:t>
            </a:r>
            <a:r>
              <a:rPr lang="en-GB" dirty="0" smtClean="0"/>
              <a:t> no </a:t>
            </a:r>
            <a:r>
              <a:rPr lang="en-GB" dirty="0" err="1" smtClean="0"/>
              <a:t>reflejan</a:t>
            </a:r>
            <a:r>
              <a:rPr lang="en-GB" dirty="0" smtClean="0"/>
              <a:t> </a:t>
            </a:r>
            <a:r>
              <a:rPr lang="en-GB" dirty="0" err="1" smtClean="0"/>
              <a:t>bien</a:t>
            </a:r>
            <a:r>
              <a:rPr lang="en-GB" dirty="0" smtClean="0"/>
              <a:t> </a:t>
            </a:r>
            <a:r>
              <a:rPr lang="en-GB" dirty="0" err="1" smtClean="0"/>
              <a:t>las</a:t>
            </a:r>
            <a:r>
              <a:rPr lang="en-GB" dirty="0" smtClean="0"/>
              <a:t> </a:t>
            </a:r>
            <a:r>
              <a:rPr lang="en-GB" dirty="0" err="1" smtClean="0"/>
              <a:t>diferencias</a:t>
            </a:r>
            <a:r>
              <a:rPr lang="en-GB" dirty="0" smtClean="0"/>
              <a:t> locales de </a:t>
            </a:r>
            <a:r>
              <a:rPr lang="en-GB" dirty="0" err="1" smtClean="0"/>
              <a:t>escala</a:t>
            </a:r>
            <a:r>
              <a:rPr lang="en-GB" dirty="0" smtClean="0"/>
              <a:t> </a:t>
            </a:r>
            <a:r>
              <a:rPr lang="en-GB" dirty="0" err="1" smtClean="0"/>
              <a:t>pequeña</a:t>
            </a:r>
            <a:endParaRPr lang="en-GB" dirty="0" smtClean="0"/>
          </a:p>
          <a:p>
            <a:pPr marL="457200" lvl="1" indent="0">
              <a:buNone/>
            </a:pPr>
            <a:r>
              <a:rPr lang="en-GB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GB" dirty="0" smtClean="0">
                <a:sym typeface="Wingdings"/>
              </a:rPr>
              <a:t>A menudo hay </a:t>
            </a:r>
            <a:r>
              <a:rPr lang="en-GB" dirty="0" err="1" smtClean="0">
                <a:sym typeface="Wingdings"/>
              </a:rPr>
              <a:t>baja</a:t>
            </a:r>
            <a:r>
              <a:rPr lang="en-GB" dirty="0" smtClean="0">
                <a:sym typeface="Wingdings"/>
              </a:rPr>
              <a:t> </a:t>
            </a:r>
            <a:r>
              <a:rPr lang="en-GB" dirty="0" err="1" smtClean="0">
                <a:sym typeface="Wingdings"/>
              </a:rPr>
              <a:t>correlación</a:t>
            </a:r>
            <a:r>
              <a:rPr lang="en-GB" dirty="0" smtClean="0">
                <a:sym typeface="Wingdings"/>
              </a:rPr>
              <a:t> con el </a:t>
            </a:r>
            <a:r>
              <a:rPr lang="en-GB" dirty="0" err="1" smtClean="0">
                <a:sym typeface="Wingdings"/>
              </a:rPr>
              <a:t>riesgo</a:t>
            </a:r>
            <a:r>
              <a:rPr lang="en-GB" dirty="0" smtClean="0">
                <a:sym typeface="Wingdings"/>
              </a:rPr>
              <a:t> de </a:t>
            </a:r>
            <a:r>
              <a:rPr lang="en-GB" dirty="0" err="1" smtClean="0">
                <a:sym typeface="Wingdings"/>
              </a:rPr>
              <a:t>infección</a:t>
            </a:r>
            <a:r>
              <a:rPr lang="en-GB" dirty="0" smtClean="0">
                <a:sym typeface="Wingdings"/>
              </a:rPr>
              <a:t> y </a:t>
            </a:r>
            <a:r>
              <a:rPr lang="en-GB" dirty="0" err="1" smtClean="0">
                <a:sym typeface="Wingdings"/>
              </a:rPr>
              <a:t>enfermedad</a:t>
            </a:r>
            <a:r>
              <a:rPr lang="en-GB" dirty="0" smtClean="0">
                <a:sym typeface="Wingdings"/>
              </a:rPr>
              <a:t> en el </a:t>
            </a:r>
            <a:r>
              <a:rPr lang="en-GB" dirty="0" err="1" smtClean="0">
                <a:sym typeface="Wingdings"/>
              </a:rPr>
              <a:t>hospedero</a:t>
            </a:r>
            <a:r>
              <a:rPr lang="en-GB" dirty="0" smtClean="0">
                <a:sym typeface="Wingdings"/>
              </a:rPr>
              <a:t> </a:t>
            </a:r>
            <a:r>
              <a:rPr lang="en-GB" dirty="0" err="1" smtClean="0">
                <a:sym typeface="Wingdings"/>
              </a:rPr>
              <a:t>humano</a:t>
            </a:r>
            <a:r>
              <a:rPr lang="en-GB" dirty="0" smtClean="0">
                <a:sym typeface="Wingdings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6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¿</a:t>
            </a:r>
            <a:r>
              <a:rPr lang="en-US" dirty="0" err="1"/>
              <a:t>Cómo</a:t>
            </a:r>
            <a:r>
              <a:rPr lang="en-US" dirty="0"/>
              <a:t> ‘</a:t>
            </a:r>
            <a:r>
              <a:rPr lang="en-US" dirty="0" err="1"/>
              <a:t>cuadran</a:t>
            </a:r>
            <a:r>
              <a:rPr lang="en-US" dirty="0" smtClean="0"/>
              <a:t>’ con 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medidas</a:t>
            </a:r>
            <a:r>
              <a:rPr lang="en-US" dirty="0"/>
              <a:t> “</a:t>
            </a:r>
            <a:r>
              <a:rPr lang="en-US" dirty="0" err="1" smtClean="0"/>
              <a:t>clásicas</a:t>
            </a:r>
            <a:r>
              <a:rPr lang="en-US" dirty="0"/>
              <a:t>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 smtClean="0"/>
              <a:t>Incidencia</a:t>
            </a:r>
            <a:r>
              <a:rPr lang="en-US" b="1" dirty="0" smtClean="0"/>
              <a:t> de </a:t>
            </a:r>
            <a:r>
              <a:rPr lang="en-US" b="1" dirty="0" err="1" smtClean="0"/>
              <a:t>enfermedad</a:t>
            </a:r>
            <a:r>
              <a:rPr lang="en-US" b="1" dirty="0" smtClean="0"/>
              <a:t> </a:t>
            </a:r>
            <a:r>
              <a:rPr lang="en-US" b="1" dirty="0" err="1" smtClean="0"/>
              <a:t>clínica</a:t>
            </a:r>
            <a:endParaRPr lang="en-US" dirty="0" smtClean="0"/>
          </a:p>
          <a:p>
            <a:pPr lvl="1"/>
            <a:r>
              <a:rPr lang="en-GB" dirty="0" smtClean="0"/>
              <a:t>¿</a:t>
            </a:r>
            <a:r>
              <a:rPr lang="en-GB" dirty="0" err="1" smtClean="0"/>
              <a:t>Cómo</a:t>
            </a:r>
            <a:r>
              <a:rPr lang="en-GB" dirty="0" smtClean="0"/>
              <a:t> </a:t>
            </a:r>
            <a:r>
              <a:rPr lang="en-GB" dirty="0" err="1" smtClean="0"/>
              <a:t>definir</a:t>
            </a:r>
            <a:r>
              <a:rPr lang="en-GB" dirty="0" smtClean="0"/>
              <a:t> un </a:t>
            </a:r>
            <a:r>
              <a:rPr lang="en-GB" dirty="0" err="1" smtClean="0"/>
              <a:t>episodio</a:t>
            </a:r>
            <a:r>
              <a:rPr lang="en-GB" dirty="0" smtClean="0"/>
              <a:t> </a:t>
            </a:r>
            <a:r>
              <a:rPr lang="en-GB" dirty="0" err="1" smtClean="0"/>
              <a:t>clínico</a:t>
            </a:r>
            <a:r>
              <a:rPr lang="en-GB" dirty="0" smtClean="0"/>
              <a:t>? </a:t>
            </a:r>
          </a:p>
          <a:p>
            <a:pPr lvl="1"/>
            <a:r>
              <a:rPr lang="en-GB" dirty="0" err="1" smtClean="0"/>
              <a:t>Requiere</a:t>
            </a:r>
            <a:r>
              <a:rPr lang="en-GB" dirty="0" smtClean="0"/>
              <a:t> </a:t>
            </a:r>
            <a:r>
              <a:rPr lang="en-GB" dirty="0" err="1" smtClean="0"/>
              <a:t>datos</a:t>
            </a:r>
            <a:r>
              <a:rPr lang="en-GB" dirty="0" smtClean="0"/>
              <a:t> de </a:t>
            </a:r>
            <a:r>
              <a:rPr lang="en-GB" dirty="0" err="1" smtClean="0"/>
              <a:t>denominador</a:t>
            </a:r>
            <a:r>
              <a:rPr lang="en-GB" dirty="0" smtClean="0"/>
              <a:t> (</a:t>
            </a:r>
            <a:r>
              <a:rPr lang="en-GB" dirty="0" err="1" smtClean="0"/>
              <a:t>censo</a:t>
            </a:r>
            <a:r>
              <a:rPr lang="en-GB" dirty="0" smtClean="0"/>
              <a:t>, </a:t>
            </a:r>
            <a:r>
              <a:rPr lang="en-GB" dirty="0" err="1" smtClean="0"/>
              <a:t>zona</a:t>
            </a:r>
            <a:r>
              <a:rPr lang="en-GB" dirty="0" smtClean="0"/>
              <a:t> de </a:t>
            </a:r>
            <a:r>
              <a:rPr lang="en-GB" dirty="0" err="1" smtClean="0"/>
              <a:t>influencia</a:t>
            </a:r>
            <a:r>
              <a:rPr lang="en-GB" dirty="0" smtClean="0"/>
              <a:t> del </a:t>
            </a:r>
            <a:r>
              <a:rPr lang="en-GB" dirty="0" err="1" smtClean="0"/>
              <a:t>centro</a:t>
            </a:r>
            <a:r>
              <a:rPr lang="en-GB" dirty="0" smtClean="0"/>
              <a:t> de </a:t>
            </a:r>
            <a:r>
              <a:rPr lang="en-GB" dirty="0" err="1" smtClean="0"/>
              <a:t>salud</a:t>
            </a:r>
            <a:r>
              <a:rPr lang="en-GB" dirty="0" smtClean="0"/>
              <a:t>, etc.)</a:t>
            </a:r>
          </a:p>
          <a:p>
            <a:pPr lvl="1"/>
            <a:r>
              <a:rPr lang="en-GB" dirty="0" smtClean="0"/>
              <a:t>La </a:t>
            </a:r>
            <a:r>
              <a:rPr lang="en-GB" dirty="0" err="1" smtClean="0"/>
              <a:t>búsqueda</a:t>
            </a:r>
            <a:r>
              <a:rPr lang="en-GB" dirty="0" smtClean="0"/>
              <a:t> de </a:t>
            </a:r>
            <a:r>
              <a:rPr lang="en-GB" dirty="0" err="1" smtClean="0"/>
              <a:t>servicios</a:t>
            </a:r>
            <a:r>
              <a:rPr lang="en-GB" dirty="0" smtClean="0"/>
              <a:t> </a:t>
            </a:r>
            <a:r>
              <a:rPr lang="en-GB" dirty="0" err="1" smtClean="0"/>
              <a:t>sanitarios</a:t>
            </a:r>
            <a:r>
              <a:rPr lang="en-GB" dirty="0" smtClean="0"/>
              <a:t> </a:t>
            </a:r>
            <a:r>
              <a:rPr lang="en-GB" dirty="0" err="1" smtClean="0"/>
              <a:t>afecta</a:t>
            </a:r>
            <a:r>
              <a:rPr lang="en-GB" dirty="0" smtClean="0"/>
              <a:t> </a:t>
            </a:r>
            <a:r>
              <a:rPr lang="en-GB" dirty="0" err="1" smtClean="0"/>
              <a:t>las</a:t>
            </a:r>
            <a:r>
              <a:rPr lang="en-GB" dirty="0" smtClean="0"/>
              <a:t> </a:t>
            </a:r>
            <a:r>
              <a:rPr lang="en-GB" dirty="0" err="1" smtClean="0"/>
              <a:t>estimaciones</a:t>
            </a:r>
            <a:r>
              <a:rPr lang="en-GB" dirty="0" smtClean="0"/>
              <a:t> (</a:t>
            </a:r>
            <a:r>
              <a:rPr lang="en-GB" dirty="0" err="1" smtClean="0"/>
              <a:t>distancia</a:t>
            </a:r>
            <a:r>
              <a:rPr lang="en-GB" dirty="0" smtClean="0"/>
              <a:t> al </a:t>
            </a:r>
            <a:r>
              <a:rPr lang="en-GB" dirty="0" err="1" smtClean="0"/>
              <a:t>centro</a:t>
            </a:r>
            <a:r>
              <a:rPr lang="en-GB" dirty="0" smtClean="0"/>
              <a:t> de </a:t>
            </a:r>
            <a:r>
              <a:rPr lang="en-GB" dirty="0" err="1" smtClean="0"/>
              <a:t>salud</a:t>
            </a:r>
            <a:r>
              <a:rPr lang="en-GB" dirty="0" smtClean="0"/>
              <a:t>, </a:t>
            </a:r>
            <a:r>
              <a:rPr lang="en-GB" dirty="0" err="1" smtClean="0"/>
              <a:t>tratamiento</a:t>
            </a:r>
            <a:r>
              <a:rPr lang="en-GB" dirty="0" smtClean="0"/>
              <a:t> </a:t>
            </a:r>
            <a:r>
              <a:rPr lang="en-GB" dirty="0" err="1" smtClean="0"/>
              <a:t>doméstico</a:t>
            </a:r>
            <a:r>
              <a:rPr lang="en-GB" dirty="0" smtClean="0"/>
              <a:t>, sector </a:t>
            </a:r>
            <a:r>
              <a:rPr lang="en-GB" dirty="0" err="1" smtClean="0"/>
              <a:t>privado</a:t>
            </a:r>
            <a:r>
              <a:rPr lang="en-GB" dirty="0" smtClean="0"/>
              <a:t>) </a:t>
            </a:r>
          </a:p>
          <a:p>
            <a:pPr lvl="1"/>
            <a:r>
              <a:rPr lang="en-GB" dirty="0" err="1" smtClean="0"/>
              <a:t>Puede</a:t>
            </a:r>
            <a:r>
              <a:rPr lang="en-GB" dirty="0" smtClean="0"/>
              <a:t> </a:t>
            </a:r>
            <a:r>
              <a:rPr lang="en-GB" dirty="0" err="1" smtClean="0"/>
              <a:t>haber</a:t>
            </a:r>
            <a:r>
              <a:rPr lang="en-GB" dirty="0" smtClean="0"/>
              <a:t> </a:t>
            </a:r>
            <a:r>
              <a:rPr lang="en-GB" dirty="0" err="1" smtClean="0"/>
              <a:t>diferencia</a:t>
            </a:r>
            <a:r>
              <a:rPr lang="en-GB" dirty="0" smtClean="0"/>
              <a:t> entre el </a:t>
            </a:r>
            <a:r>
              <a:rPr lang="en-GB" dirty="0" err="1" smtClean="0"/>
              <a:t>lugar</a:t>
            </a:r>
            <a:r>
              <a:rPr lang="en-GB" dirty="0" smtClean="0"/>
              <a:t> en el </a:t>
            </a:r>
            <a:r>
              <a:rPr lang="en-GB" dirty="0" err="1" smtClean="0"/>
              <a:t>que</a:t>
            </a:r>
            <a:r>
              <a:rPr lang="en-GB" dirty="0" smtClean="0"/>
              <a:t> el </a:t>
            </a:r>
            <a:r>
              <a:rPr lang="en-GB" dirty="0" err="1" smtClean="0"/>
              <a:t>caso</a:t>
            </a:r>
            <a:r>
              <a:rPr lang="en-GB" dirty="0" smtClean="0"/>
              <a:t> se </a:t>
            </a:r>
            <a:r>
              <a:rPr lang="en-GB" dirty="0" err="1" smtClean="0"/>
              <a:t>trata</a:t>
            </a:r>
            <a:r>
              <a:rPr lang="en-GB" dirty="0" smtClean="0"/>
              <a:t> y en el </a:t>
            </a:r>
            <a:r>
              <a:rPr lang="en-GB" dirty="0" err="1" smtClean="0"/>
              <a:t>que</a:t>
            </a:r>
            <a:r>
              <a:rPr lang="en-GB" dirty="0" smtClean="0"/>
              <a:t> la </a:t>
            </a:r>
            <a:r>
              <a:rPr lang="en-GB" dirty="0" err="1" smtClean="0"/>
              <a:t>infección</a:t>
            </a:r>
            <a:r>
              <a:rPr lang="en-GB" dirty="0" smtClean="0"/>
              <a:t> </a:t>
            </a:r>
            <a:r>
              <a:rPr lang="en-GB" dirty="0" err="1" smtClean="0"/>
              <a:t>fue</a:t>
            </a:r>
            <a:r>
              <a:rPr lang="en-GB" dirty="0" smtClean="0"/>
              <a:t> </a:t>
            </a:r>
            <a:r>
              <a:rPr lang="en-GB" dirty="0" err="1" smtClean="0"/>
              <a:t>adquirida</a:t>
            </a:r>
            <a:r>
              <a:rPr lang="en-GB" dirty="0" smtClean="0"/>
              <a:t>, en particular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i="1" dirty="0" smtClean="0"/>
              <a:t>P. </a:t>
            </a:r>
            <a:r>
              <a:rPr lang="en-GB" i="1" dirty="0" err="1" smtClean="0"/>
              <a:t>vivax</a:t>
            </a:r>
            <a:r>
              <a:rPr lang="en-GB" i="1" dirty="0" smtClean="0"/>
              <a:t> </a:t>
            </a:r>
            <a:r>
              <a:rPr lang="en-GB" dirty="0" smtClean="0"/>
              <a:t>(cf. </a:t>
            </a:r>
            <a:r>
              <a:rPr lang="en-GB" dirty="0" err="1" smtClean="0"/>
              <a:t>recidivas</a:t>
            </a:r>
            <a:r>
              <a:rPr lang="en-GB" dirty="0" smtClean="0"/>
              <a:t> del </a:t>
            </a:r>
            <a:r>
              <a:rPr lang="en-GB" dirty="0" err="1" smtClean="0"/>
              <a:t>estadío</a:t>
            </a:r>
            <a:r>
              <a:rPr lang="en-GB" dirty="0" smtClean="0"/>
              <a:t> </a:t>
            </a:r>
            <a:r>
              <a:rPr lang="en-GB" dirty="0" err="1" smtClean="0"/>
              <a:t>hepático</a:t>
            </a:r>
            <a:r>
              <a:rPr lang="en-GB" dirty="0" smtClean="0"/>
              <a:t>)</a:t>
            </a:r>
            <a:endParaRPr lang="en-GB" dirty="0"/>
          </a:p>
          <a:p>
            <a:pPr marL="457200" lvl="1" indent="0">
              <a:buNone/>
            </a:pPr>
            <a:r>
              <a:rPr lang="en-GB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GB" dirty="0" err="1" smtClean="0">
                <a:sym typeface="Wingdings"/>
              </a:rPr>
              <a:t>Medida</a:t>
            </a:r>
            <a:r>
              <a:rPr lang="en-GB" dirty="0" smtClean="0">
                <a:sym typeface="Wingdings"/>
              </a:rPr>
              <a:t> </a:t>
            </a:r>
            <a:r>
              <a:rPr lang="en-GB" dirty="0" err="1" smtClean="0">
                <a:sym typeface="Wingdings"/>
              </a:rPr>
              <a:t>buena</a:t>
            </a:r>
            <a:r>
              <a:rPr lang="en-GB" dirty="0" smtClean="0">
                <a:sym typeface="Wingdings"/>
              </a:rPr>
              <a:t>, </a:t>
            </a:r>
            <a:r>
              <a:rPr lang="en-GB" dirty="0" err="1" smtClean="0">
                <a:sym typeface="Wingdings"/>
              </a:rPr>
              <a:t>comprobada</a:t>
            </a:r>
            <a:r>
              <a:rPr lang="en-GB" dirty="0" smtClean="0">
                <a:sym typeface="Wingdings"/>
              </a:rPr>
              <a:t>, </a:t>
            </a:r>
            <a:r>
              <a:rPr lang="en-GB" dirty="0" err="1" smtClean="0">
                <a:sym typeface="Wingdings"/>
              </a:rPr>
              <a:t>pero</a:t>
            </a:r>
            <a:r>
              <a:rPr lang="en-GB" dirty="0" smtClean="0">
                <a:sym typeface="Wingdings"/>
              </a:rPr>
              <a:t> </a:t>
            </a:r>
            <a:r>
              <a:rPr lang="en-GB" dirty="0" err="1" smtClean="0">
                <a:sym typeface="Wingdings"/>
              </a:rPr>
              <a:t>requiere</a:t>
            </a:r>
            <a:r>
              <a:rPr lang="en-GB" dirty="0" smtClean="0">
                <a:sym typeface="Wingdings"/>
              </a:rPr>
              <a:t> un </a:t>
            </a:r>
            <a:r>
              <a:rPr lang="en-GB" dirty="0" err="1" smtClean="0">
                <a:sym typeface="Wingdings"/>
              </a:rPr>
              <a:t>buen</a:t>
            </a:r>
            <a:r>
              <a:rPr lang="en-GB" dirty="0" smtClean="0">
                <a:sym typeface="Wingdings"/>
              </a:rPr>
              <a:t> </a:t>
            </a:r>
            <a:r>
              <a:rPr lang="en-GB" dirty="0" err="1" smtClean="0">
                <a:sym typeface="Wingdings"/>
              </a:rPr>
              <a:t>sistema</a:t>
            </a:r>
            <a:r>
              <a:rPr lang="en-GB" dirty="0" smtClean="0">
                <a:sym typeface="Wingdings"/>
              </a:rPr>
              <a:t> de </a:t>
            </a:r>
            <a:r>
              <a:rPr lang="en-GB" dirty="0" err="1" smtClean="0">
                <a:sym typeface="Wingdings"/>
              </a:rPr>
              <a:t>vigilancia</a:t>
            </a:r>
            <a:r>
              <a:rPr lang="en-GB" dirty="0" smtClean="0">
                <a:sym typeface="Wingdings"/>
              </a:rPr>
              <a:t> y </a:t>
            </a:r>
            <a:r>
              <a:rPr lang="en-GB" dirty="0" err="1" smtClean="0">
                <a:sym typeface="Wingdings"/>
              </a:rPr>
              <a:t>capacidad</a:t>
            </a:r>
            <a:r>
              <a:rPr lang="en-GB" dirty="0" smtClean="0">
                <a:sym typeface="Wingdings"/>
              </a:rPr>
              <a:t> de </a:t>
            </a:r>
            <a:r>
              <a:rPr lang="en-GB" dirty="0" err="1" smtClean="0">
                <a:sym typeface="Wingdings"/>
              </a:rPr>
              <a:t>análisis</a:t>
            </a:r>
            <a:r>
              <a:rPr lang="en-GB" dirty="0" smtClean="0">
                <a:sym typeface="Wingdings"/>
              </a:rPr>
              <a:t> </a:t>
            </a:r>
            <a:r>
              <a:rPr lang="en-GB" dirty="0" err="1" smtClean="0">
                <a:sym typeface="Wingdings"/>
              </a:rPr>
              <a:t>epidemiológico</a:t>
            </a:r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9744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15201</TotalTime>
  <Words>2326</Words>
  <Application>Microsoft Office PowerPoint</Application>
  <PresentationFormat>Presentación en pantalla (4:3)</PresentationFormat>
  <Paragraphs>328</Paragraphs>
  <Slides>42</Slides>
  <Notes>1</Notes>
  <HiddenSlides>0</HiddenSlides>
  <MMClips>0</MMClips>
  <ScaleCrop>false</ScaleCrop>
  <HeadingPairs>
    <vt:vector size="8" baseType="variant">
      <vt:variant>
        <vt:lpstr>Tema</vt:lpstr>
      </vt:variant>
      <vt:variant>
        <vt:i4>1</vt:i4>
      </vt:variant>
      <vt:variant>
        <vt:lpstr>Vínculos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42</vt:i4>
      </vt:variant>
    </vt:vector>
  </HeadingPairs>
  <TitlesOfParts>
    <vt:vector size="46" baseType="lpstr">
      <vt:lpstr>Office Theme</vt:lpstr>
      <vt:lpstr>\\localhost\Users\ivomueller\Documents\Macintosh HD:Users:Cristian:Desktop:Pv population genetics paper:P. vivax population genetics DRAFT.doc!OLE_LINK1</vt:lpstr>
      <vt:lpstr>Ecuación</vt:lpstr>
      <vt:lpstr>Photo Editor Photo</vt:lpstr>
      <vt:lpstr>Detrás de la bestia: Medición de la transmisión de la malaria y herramientas modernas para su vigilancia  Retos, nuevos enfoques y lagunas en el conocimiento </vt:lpstr>
      <vt:lpstr>Las dos fases en la transmisión</vt:lpstr>
      <vt:lpstr>Determinantes de la transmisión</vt:lpstr>
      <vt:lpstr>¿Por qué medir la transmisión?</vt:lpstr>
      <vt:lpstr>La situación de ‘control’ - Zambia</vt:lpstr>
      <vt:lpstr>La situación de ‘control’  Islas del Pacífico</vt:lpstr>
      <vt:lpstr>Medir la transmisión en  programas de eliminación </vt:lpstr>
      <vt:lpstr>¿Cómo ‘cuadran’ con esto las medidas “clásicas”?</vt:lpstr>
      <vt:lpstr>¿Cómo ‘cuadran’ con esto las medidas “clásicas”?</vt:lpstr>
      <vt:lpstr>¿Cómo ‘cuadran’ con esto las medidas “clásicas”?</vt:lpstr>
      <vt:lpstr>El estándar de referencia para la transmisión “Vector a hombre”: Fuerza de infección</vt:lpstr>
      <vt:lpstr>Fuerza de infección - Malaria</vt:lpstr>
      <vt:lpstr>Medir la FOI</vt:lpstr>
      <vt:lpstr>Tiempo hasta 1ª re-infección</vt:lpstr>
      <vt:lpstr>Fuerza de infección molecular</vt:lpstr>
      <vt:lpstr>FOI de P. falciparum, molFOI, molFOB</vt:lpstr>
      <vt:lpstr>Fuerza de infección molecular  de P. falciparum (molFOI)</vt:lpstr>
      <vt:lpstr>FOI de P. vivax, molFOI, molFOB</vt:lpstr>
      <vt:lpstr>P. vivax - Fuerza de infección</vt:lpstr>
      <vt:lpstr>Estudio de cohorte en Ilaita</vt:lpstr>
      <vt:lpstr>Medidas “clasicas”</vt:lpstr>
      <vt:lpstr>Genotipación de P. falciparum </vt:lpstr>
      <vt:lpstr>Diversidad genética de P. vivax</vt:lpstr>
      <vt:lpstr>Medidas ‘moleculares’</vt:lpstr>
      <vt:lpstr>Medidas de asociación con edad</vt:lpstr>
      <vt:lpstr>Medidas de asociación con estación</vt:lpstr>
      <vt:lpstr>Asociación con el uso de redes mosquiteras impregnadas con insecticida</vt:lpstr>
      <vt:lpstr>El estándar de referencia - FOI</vt:lpstr>
      <vt:lpstr>Aproximaciones novedosas:  marcadores serológicos</vt:lpstr>
      <vt:lpstr>Marcadores serológios: aproximaciones actuales</vt:lpstr>
      <vt:lpstr>Marcadors serológicos– Estudios de caso: Isla de Tanna, Vanuatu</vt:lpstr>
      <vt:lpstr>Marcadors serológicos– Estudios de caso: Isla de Tanna, Vanuatu</vt:lpstr>
      <vt:lpstr>Marcadors serológicos– Estudios de caso:Tjibouti</vt:lpstr>
      <vt:lpstr>Marcadors serológicos– Estudios de caso: Northern Tanzania</vt:lpstr>
      <vt:lpstr>Marcadores serológios: aproximaciones actuales</vt:lpstr>
      <vt:lpstr>Medir la transmisión hombre-a-vector</vt:lpstr>
      <vt:lpstr>Portación de gametocitos  de P. falciparum</vt:lpstr>
      <vt:lpstr>Densidad e infectividad de gametocitos de Pf</vt:lpstr>
      <vt:lpstr>Los estudios TransEPI</vt:lpstr>
      <vt:lpstr>Áreas de investigación prioritarias</vt:lpstr>
      <vt:lpstr>Áreas de investigación prioritarias</vt:lpstr>
      <vt:lpstr>Áreas de investigación prioritarias</vt:lpstr>
    </vt:vector>
  </TitlesOfParts>
  <Company>Walter &amp; Eliza Hall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Transmission  Challenges  &amp; new methods</dc:title>
  <dc:creator>Ivo Mueller</dc:creator>
  <cp:lastModifiedBy>Matiana González</cp:lastModifiedBy>
  <cp:revision>123</cp:revision>
  <dcterms:created xsi:type="dcterms:W3CDTF">2012-05-31T10:36:58Z</dcterms:created>
  <dcterms:modified xsi:type="dcterms:W3CDTF">2014-02-19T01:33:12Z</dcterms:modified>
</cp:coreProperties>
</file>