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686" r:id="rId4"/>
  </p:sldMasterIdLst>
  <p:notesMasterIdLst>
    <p:notesMasterId r:id="rId51"/>
  </p:notesMasterIdLst>
  <p:sldIdLst>
    <p:sldId id="393" r:id="rId5"/>
    <p:sldId id="274" r:id="rId6"/>
    <p:sldId id="275" r:id="rId7"/>
    <p:sldId id="276" r:id="rId8"/>
    <p:sldId id="277" r:id="rId9"/>
    <p:sldId id="407" r:id="rId10"/>
    <p:sldId id="279" r:id="rId11"/>
    <p:sldId id="280" r:id="rId12"/>
    <p:sldId id="288" r:id="rId13"/>
    <p:sldId id="290" r:id="rId14"/>
    <p:sldId id="403" r:id="rId15"/>
    <p:sldId id="328" r:id="rId16"/>
    <p:sldId id="394" r:id="rId17"/>
    <p:sldId id="395" r:id="rId18"/>
    <p:sldId id="293" r:id="rId19"/>
    <p:sldId id="303" r:id="rId20"/>
    <p:sldId id="304" r:id="rId21"/>
    <p:sldId id="305" r:id="rId22"/>
    <p:sldId id="319" r:id="rId23"/>
    <p:sldId id="306" r:id="rId24"/>
    <p:sldId id="406" r:id="rId25"/>
    <p:sldId id="405" r:id="rId26"/>
    <p:sldId id="343" r:id="rId27"/>
    <p:sldId id="258" r:id="rId28"/>
    <p:sldId id="380" r:id="rId29"/>
    <p:sldId id="383" r:id="rId30"/>
    <p:sldId id="385" r:id="rId31"/>
    <p:sldId id="391" r:id="rId32"/>
    <p:sldId id="399" r:id="rId33"/>
    <p:sldId id="362" r:id="rId34"/>
    <p:sldId id="363" r:id="rId35"/>
    <p:sldId id="364" r:id="rId36"/>
    <p:sldId id="365" r:id="rId37"/>
    <p:sldId id="366" r:id="rId38"/>
    <p:sldId id="367" r:id="rId39"/>
    <p:sldId id="368" r:id="rId40"/>
    <p:sldId id="370" r:id="rId41"/>
    <p:sldId id="372" r:id="rId42"/>
    <p:sldId id="374" r:id="rId43"/>
    <p:sldId id="375" r:id="rId44"/>
    <p:sldId id="376" r:id="rId45"/>
    <p:sldId id="377" r:id="rId46"/>
    <p:sldId id="402" r:id="rId47"/>
    <p:sldId id="398" r:id="rId48"/>
    <p:sldId id="378" r:id="rId49"/>
    <p:sldId id="379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cohen\My%20Documents\Resurgence\Resurgence_IncidenceData%20110810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Justin%20Cohen\My%20Documents\Projects\Malaria\Elimination%20-%20Zanzibar\Numinfected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Justin%20Cohen\Local%20Settings\Temporary%20Internet%20Files\Content.Outlook\RTB1Y0DZ\Zanzibar%20Graphs.xls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Taryn%20Barker\My%20Documents\My%20Dropbox\Malaria%20Elimination%20-%20Haiti\Outputs\Scenario%201%20MDA_French.xlsx" TargetMode="External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Taryn%20Barker\My%20Documents\My%20Dropbox\Malaria%20Elimination%20-%20Haiti\Outputs\Scenario%202%20MDA%20MSAT_French.xlsx" TargetMode="External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Taryn%20Barker\My%20Documents\My%20Dropbox\Malaria%20Elimination%20-%20Haiti\Outputs\Scenario%202%20MDA%20MSAT_French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3025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28</c:v>
                </c:pt>
                <c:pt idx="1">
                  <c:v>39</c:v>
                </c:pt>
                <c:pt idx="2">
                  <c:v>47</c:v>
                </c:pt>
                <c:pt idx="3">
                  <c:v>52</c:v>
                </c:pt>
                <c:pt idx="4">
                  <c:v>58</c:v>
                </c:pt>
                <c:pt idx="5">
                  <c:v>59</c:v>
                </c:pt>
                <c:pt idx="6">
                  <c:v>60</c:v>
                </c:pt>
                <c:pt idx="7">
                  <c:v>58</c:v>
                </c:pt>
                <c:pt idx="8">
                  <c:v>59</c:v>
                </c:pt>
                <c:pt idx="9">
                  <c:v>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069888"/>
        <c:axId val="5832704"/>
      </c:barChart>
      <c:catAx>
        <c:axId val="96069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itchFamily="34" charset="0"/>
              </a:defRPr>
            </a:pPr>
            <a:endParaRPr lang="en-US"/>
          </a:p>
        </c:txPr>
        <c:crossAx val="5832704"/>
        <c:crosses val="autoZero"/>
        <c:auto val="1"/>
        <c:lblAlgn val="ctr"/>
        <c:lblOffset val="100"/>
        <c:noMultiLvlLbl val="0"/>
      </c:catAx>
      <c:valAx>
        <c:axId val="58327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>
                    <a:latin typeface="Calibri" pitchFamily="34" charset="0"/>
                  </a:defRPr>
                </a:pPr>
                <a:r>
                  <a:rPr lang="en-US" dirty="0" smtClean="0">
                    <a:latin typeface="Calibri" pitchFamily="34" charset="0"/>
                  </a:rPr>
                  <a:t>Fraction</a:t>
                </a:r>
                <a:r>
                  <a:rPr lang="en-US" baseline="0" dirty="0" smtClean="0">
                    <a:latin typeface="Calibri" pitchFamily="34" charset="0"/>
                  </a:rPr>
                  <a:t> of population in need</a:t>
                </a:r>
                <a:endParaRPr lang="en-US" dirty="0">
                  <a:latin typeface="Calibri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itchFamily="34" charset="0"/>
              </a:defRPr>
            </a:pPr>
            <a:endParaRPr lang="en-US"/>
          </a:p>
        </c:txPr>
        <c:crossAx val="96069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3025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28</c:v>
                </c:pt>
                <c:pt idx="1">
                  <c:v>39</c:v>
                </c:pt>
                <c:pt idx="2">
                  <c:v>47</c:v>
                </c:pt>
                <c:pt idx="3">
                  <c:v>52</c:v>
                </c:pt>
                <c:pt idx="4">
                  <c:v>58</c:v>
                </c:pt>
                <c:pt idx="5">
                  <c:v>59</c:v>
                </c:pt>
                <c:pt idx="6">
                  <c:v>60</c:v>
                </c:pt>
                <c:pt idx="7">
                  <c:v>58</c:v>
                </c:pt>
                <c:pt idx="8">
                  <c:v>59</c:v>
                </c:pt>
                <c:pt idx="9">
                  <c:v>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95296"/>
        <c:axId val="5896832"/>
      </c:barChart>
      <c:catAx>
        <c:axId val="5895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itchFamily="34" charset="0"/>
              </a:defRPr>
            </a:pPr>
            <a:endParaRPr lang="en-US"/>
          </a:p>
        </c:txPr>
        <c:crossAx val="5896832"/>
        <c:crosses val="autoZero"/>
        <c:auto val="1"/>
        <c:lblAlgn val="ctr"/>
        <c:lblOffset val="100"/>
        <c:noMultiLvlLbl val="0"/>
      </c:catAx>
      <c:valAx>
        <c:axId val="589683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>
                    <a:latin typeface="Calibri" pitchFamily="34" charset="0"/>
                  </a:defRPr>
                </a:pPr>
                <a:r>
                  <a:rPr lang="en-US" dirty="0" smtClean="0">
                    <a:latin typeface="Calibri" pitchFamily="34" charset="0"/>
                  </a:rPr>
                  <a:t>Fraction</a:t>
                </a:r>
                <a:r>
                  <a:rPr lang="en-US" baseline="0" dirty="0" smtClean="0">
                    <a:latin typeface="Calibri" pitchFamily="34" charset="0"/>
                  </a:rPr>
                  <a:t> of population in need</a:t>
                </a:r>
                <a:endParaRPr lang="en-US" dirty="0">
                  <a:latin typeface="Calibri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itchFamily="34" charset="0"/>
              </a:defRPr>
            </a:pPr>
            <a:endParaRPr lang="en-US"/>
          </a:p>
        </c:txPr>
        <c:crossAx val="5895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7477268466441697E-2"/>
          <c:y val="3.8775376720082591E-2"/>
          <c:w val="0.79551005343082115"/>
          <c:h val="0.78173832104852703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rgbClr val="C0504D">
                <a:lumMod val="40000"/>
                <a:lumOff val="60000"/>
                <a:alpha val="80000"/>
              </a:srgbClr>
            </a:solidFill>
            <a:ln w="38100"/>
          </c:spPr>
          <c:invertIfNegative val="0"/>
          <c:cat>
            <c:numRef>
              <c:f>Sheet2!$A$25:$A$74</c:f>
              <c:numCache>
                <c:formatCode>General</c:formatCode>
                <c:ptCount val="50"/>
                <c:pt idx="0">
                  <c:v>1959</c:v>
                </c:pt>
                <c:pt idx="1">
                  <c:v>1960</c:v>
                </c:pt>
                <c:pt idx="2">
                  <c:v>1961</c:v>
                </c:pt>
                <c:pt idx="3">
                  <c:v>1962</c:v>
                </c:pt>
                <c:pt idx="4">
                  <c:v>1963</c:v>
                </c:pt>
                <c:pt idx="5">
                  <c:v>1964</c:v>
                </c:pt>
                <c:pt idx="6">
                  <c:v>1965</c:v>
                </c:pt>
                <c:pt idx="7">
                  <c:v>1966</c:v>
                </c:pt>
                <c:pt idx="8">
                  <c:v>1967</c:v>
                </c:pt>
                <c:pt idx="9">
                  <c:v>1968</c:v>
                </c:pt>
                <c:pt idx="10">
                  <c:v>1969</c:v>
                </c:pt>
                <c:pt idx="11">
                  <c:v>1970</c:v>
                </c:pt>
                <c:pt idx="12">
                  <c:v>1971</c:v>
                </c:pt>
                <c:pt idx="13">
                  <c:v>1972</c:v>
                </c:pt>
                <c:pt idx="14">
                  <c:v>1973</c:v>
                </c:pt>
                <c:pt idx="15">
                  <c:v>1974</c:v>
                </c:pt>
                <c:pt idx="16">
                  <c:v>1975</c:v>
                </c:pt>
                <c:pt idx="17">
                  <c:v>1976</c:v>
                </c:pt>
                <c:pt idx="18">
                  <c:v>1977</c:v>
                </c:pt>
                <c:pt idx="19">
                  <c:v>1978</c:v>
                </c:pt>
                <c:pt idx="20">
                  <c:v>1979</c:v>
                </c:pt>
                <c:pt idx="21">
                  <c:v>1980</c:v>
                </c:pt>
                <c:pt idx="22">
                  <c:v>1981</c:v>
                </c:pt>
                <c:pt idx="23">
                  <c:v>1982</c:v>
                </c:pt>
                <c:pt idx="24">
                  <c:v>1983</c:v>
                </c:pt>
                <c:pt idx="25">
                  <c:v>1984</c:v>
                </c:pt>
                <c:pt idx="26">
                  <c:v>1985</c:v>
                </c:pt>
                <c:pt idx="27">
                  <c:v>1986</c:v>
                </c:pt>
                <c:pt idx="28">
                  <c:v>1987</c:v>
                </c:pt>
                <c:pt idx="29">
                  <c:v>1988</c:v>
                </c:pt>
                <c:pt idx="30">
                  <c:v>1989</c:v>
                </c:pt>
                <c:pt idx="31">
                  <c:v>1990</c:v>
                </c:pt>
                <c:pt idx="32">
                  <c:v>1991</c:v>
                </c:pt>
                <c:pt idx="33">
                  <c:v>1992</c:v>
                </c:pt>
                <c:pt idx="34">
                  <c:v>1993</c:v>
                </c:pt>
                <c:pt idx="35">
                  <c:v>1994</c:v>
                </c:pt>
                <c:pt idx="36">
                  <c:v>1995</c:v>
                </c:pt>
                <c:pt idx="37">
                  <c:v>1996</c:v>
                </c:pt>
                <c:pt idx="38">
                  <c:v>1997</c:v>
                </c:pt>
                <c:pt idx="39">
                  <c:v>1998</c:v>
                </c:pt>
                <c:pt idx="40">
                  <c:v>1999</c:v>
                </c:pt>
                <c:pt idx="41">
                  <c:v>2000</c:v>
                </c:pt>
                <c:pt idx="42">
                  <c:v>2001</c:v>
                </c:pt>
                <c:pt idx="43">
                  <c:v>2002</c:v>
                </c:pt>
                <c:pt idx="44">
                  <c:v>2003</c:v>
                </c:pt>
                <c:pt idx="45">
                  <c:v>2004</c:v>
                </c:pt>
                <c:pt idx="46">
                  <c:v>2005</c:v>
                </c:pt>
                <c:pt idx="47">
                  <c:v>2006</c:v>
                </c:pt>
                <c:pt idx="48">
                  <c:v>2007</c:v>
                </c:pt>
                <c:pt idx="49">
                  <c:v>2008</c:v>
                </c:pt>
              </c:numCache>
            </c:numRef>
          </c:cat>
          <c:val>
            <c:numRef>
              <c:f>Sheet2!$NV$25:$NV$74</c:f>
              <c:numCache>
                <c:formatCode>#,##0</c:formatCode>
                <c:ptCount val="50"/>
                <c:pt idx="0">
                  <c:v>79.189712805390485</c:v>
                </c:pt>
                <c:pt idx="1">
                  <c:v>77.781795980393596</c:v>
                </c:pt>
                <c:pt idx="2">
                  <c:v>56.944158197256954</c:v>
                </c:pt>
                <c:pt idx="3">
                  <c:v>74.357457690907992</c:v>
                </c:pt>
                <c:pt idx="4">
                  <c:v>77.61939295827041</c:v>
                </c:pt>
                <c:pt idx="5">
                  <c:v>77.010029747931327</c:v>
                </c:pt>
                <c:pt idx="6">
                  <c:v>60.189004085045795</c:v>
                </c:pt>
                <c:pt idx="7">
                  <c:v>57.24987877746117</c:v>
                </c:pt>
                <c:pt idx="8">
                  <c:v>59.267316617746751</c:v>
                </c:pt>
                <c:pt idx="9">
                  <c:v>65.223685592022051</c:v>
                </c:pt>
                <c:pt idx="10">
                  <c:v>62.539277382271351</c:v>
                </c:pt>
                <c:pt idx="11">
                  <c:v>70.092912832783981</c:v>
                </c:pt>
                <c:pt idx="12">
                  <c:v>66.67674612498945</c:v>
                </c:pt>
                <c:pt idx="13">
                  <c:v>73.588688363073288</c:v>
                </c:pt>
                <c:pt idx="14">
                  <c:v>65.582273001837024</c:v>
                </c:pt>
                <c:pt idx="15">
                  <c:v>54.854895333420394</c:v>
                </c:pt>
                <c:pt idx="16">
                  <c:v>50.50108010489852</c:v>
                </c:pt>
                <c:pt idx="17">
                  <c:v>41.855554753488491</c:v>
                </c:pt>
                <c:pt idx="18">
                  <c:v>36.352458503305577</c:v>
                </c:pt>
                <c:pt idx="19">
                  <c:v>34.165044833607837</c:v>
                </c:pt>
                <c:pt idx="20">
                  <c:v>33.677090736353456</c:v>
                </c:pt>
                <c:pt idx="21">
                  <c:v>31.226335824159282</c:v>
                </c:pt>
                <c:pt idx="22">
                  <c:v>26.826558662179028</c:v>
                </c:pt>
                <c:pt idx="23">
                  <c:v>17.966148422433484</c:v>
                </c:pt>
                <c:pt idx="24">
                  <c:v>15.108421129798732</c:v>
                </c:pt>
                <c:pt idx="25">
                  <c:v>13.358199979222556</c:v>
                </c:pt>
                <c:pt idx="26">
                  <c:v>14.230190070467224</c:v>
                </c:pt>
                <c:pt idx="27">
                  <c:v>13.398946862105989</c:v>
                </c:pt>
                <c:pt idx="28">
                  <c:v>13.989910726607919</c:v>
                </c:pt>
                <c:pt idx="29">
                  <c:v>15.460517400002423</c:v>
                </c:pt>
                <c:pt idx="30">
                  <c:v>15.519871444120882</c:v>
                </c:pt>
                <c:pt idx="31">
                  <c:v>13.135752501040979</c:v>
                </c:pt>
                <c:pt idx="32">
                  <c:v>11.882802703951244</c:v>
                </c:pt>
                <c:pt idx="33">
                  <c:v>11.379145029908837</c:v>
                </c:pt>
                <c:pt idx="34">
                  <c:v>6.6219336944360707</c:v>
                </c:pt>
                <c:pt idx="35">
                  <c:v>7.0615584180809297</c:v>
                </c:pt>
                <c:pt idx="36">
                  <c:v>6.7375979793120759</c:v>
                </c:pt>
                <c:pt idx="37">
                  <c:v>3.4818474838973934</c:v>
                </c:pt>
                <c:pt idx="38">
                  <c:v>3.7142542532800231</c:v>
                </c:pt>
                <c:pt idx="39">
                  <c:v>2.8025009715107561</c:v>
                </c:pt>
                <c:pt idx="40">
                  <c:v>3.9141559161013477</c:v>
                </c:pt>
                <c:pt idx="41">
                  <c:v>1.4486947236889818</c:v>
                </c:pt>
                <c:pt idx="42">
                  <c:v>3.0312580464502128</c:v>
                </c:pt>
                <c:pt idx="43">
                  <c:v>3.7729398587679497</c:v>
                </c:pt>
                <c:pt idx="44">
                  <c:v>1.0845791930045314</c:v>
                </c:pt>
                <c:pt idx="45">
                  <c:v>0.67258856554953161</c:v>
                </c:pt>
                <c:pt idx="46">
                  <c:v>7.5643765556349392</c:v>
                </c:pt>
                <c:pt idx="47">
                  <c:v>0.53656672264604566</c:v>
                </c:pt>
                <c:pt idx="48">
                  <c:v>1.9538603844330689</c:v>
                </c:pt>
                <c:pt idx="49">
                  <c:v>6.3057473537504487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88074496"/>
        <c:axId val="93134848"/>
      </c:barChart>
      <c:lineChart>
        <c:grouping val="standard"/>
        <c:varyColors val="0"/>
        <c:ser>
          <c:idx val="0"/>
          <c:order val="1"/>
          <c:spPr>
            <a:ln w="38100">
              <a:solidFill>
                <a:schemeClr val="tx2"/>
              </a:solidFill>
            </a:ln>
          </c:spPr>
          <c:marker>
            <c:symbol val="none"/>
          </c:marker>
          <c:cat>
            <c:numRef>
              <c:f>Sheet2!$A$25:$A$74</c:f>
              <c:numCache>
                <c:formatCode>General</c:formatCode>
                <c:ptCount val="50"/>
                <c:pt idx="0">
                  <c:v>1959</c:v>
                </c:pt>
                <c:pt idx="1">
                  <c:v>1960</c:v>
                </c:pt>
                <c:pt idx="2">
                  <c:v>1961</c:v>
                </c:pt>
                <c:pt idx="3">
                  <c:v>1962</c:v>
                </c:pt>
                <c:pt idx="4">
                  <c:v>1963</c:v>
                </c:pt>
                <c:pt idx="5">
                  <c:v>1964</c:v>
                </c:pt>
                <c:pt idx="6">
                  <c:v>1965</c:v>
                </c:pt>
                <c:pt idx="7">
                  <c:v>1966</c:v>
                </c:pt>
                <c:pt idx="8">
                  <c:v>1967</c:v>
                </c:pt>
                <c:pt idx="9">
                  <c:v>1968</c:v>
                </c:pt>
                <c:pt idx="10">
                  <c:v>1969</c:v>
                </c:pt>
                <c:pt idx="11">
                  <c:v>1970</c:v>
                </c:pt>
                <c:pt idx="12">
                  <c:v>1971</c:v>
                </c:pt>
                <c:pt idx="13">
                  <c:v>1972</c:v>
                </c:pt>
                <c:pt idx="14">
                  <c:v>1973</c:v>
                </c:pt>
                <c:pt idx="15">
                  <c:v>1974</c:v>
                </c:pt>
                <c:pt idx="16">
                  <c:v>1975</c:v>
                </c:pt>
                <c:pt idx="17">
                  <c:v>1976</c:v>
                </c:pt>
                <c:pt idx="18">
                  <c:v>1977</c:v>
                </c:pt>
                <c:pt idx="19">
                  <c:v>1978</c:v>
                </c:pt>
                <c:pt idx="20">
                  <c:v>1979</c:v>
                </c:pt>
                <c:pt idx="21">
                  <c:v>1980</c:v>
                </c:pt>
                <c:pt idx="22">
                  <c:v>1981</c:v>
                </c:pt>
                <c:pt idx="23">
                  <c:v>1982</c:v>
                </c:pt>
                <c:pt idx="24">
                  <c:v>1983</c:v>
                </c:pt>
                <c:pt idx="25">
                  <c:v>1984</c:v>
                </c:pt>
                <c:pt idx="26">
                  <c:v>1985</c:v>
                </c:pt>
                <c:pt idx="27">
                  <c:v>1986</c:v>
                </c:pt>
                <c:pt idx="28">
                  <c:v>1987</c:v>
                </c:pt>
                <c:pt idx="29">
                  <c:v>1988</c:v>
                </c:pt>
                <c:pt idx="30">
                  <c:v>1989</c:v>
                </c:pt>
                <c:pt idx="31">
                  <c:v>1990</c:v>
                </c:pt>
                <c:pt idx="32">
                  <c:v>1991</c:v>
                </c:pt>
                <c:pt idx="33">
                  <c:v>1992</c:v>
                </c:pt>
                <c:pt idx="34">
                  <c:v>1993</c:v>
                </c:pt>
                <c:pt idx="35">
                  <c:v>1994</c:v>
                </c:pt>
                <c:pt idx="36">
                  <c:v>1995</c:v>
                </c:pt>
                <c:pt idx="37">
                  <c:v>1996</c:v>
                </c:pt>
                <c:pt idx="38">
                  <c:v>1997</c:v>
                </c:pt>
                <c:pt idx="39">
                  <c:v>1998</c:v>
                </c:pt>
                <c:pt idx="40">
                  <c:v>1999</c:v>
                </c:pt>
                <c:pt idx="41">
                  <c:v>2000</c:v>
                </c:pt>
                <c:pt idx="42">
                  <c:v>2001</c:v>
                </c:pt>
                <c:pt idx="43">
                  <c:v>2002</c:v>
                </c:pt>
                <c:pt idx="44">
                  <c:v>2003</c:v>
                </c:pt>
                <c:pt idx="45">
                  <c:v>2004</c:v>
                </c:pt>
                <c:pt idx="46">
                  <c:v>2005</c:v>
                </c:pt>
                <c:pt idx="47">
                  <c:v>2006</c:v>
                </c:pt>
                <c:pt idx="48">
                  <c:v>2007</c:v>
                </c:pt>
                <c:pt idx="49">
                  <c:v>2008</c:v>
                </c:pt>
              </c:numCache>
            </c:numRef>
          </c:cat>
          <c:val>
            <c:numRef>
              <c:f>Sheet2!$NS$25:$NS$74</c:f>
              <c:numCache>
                <c:formatCode>0%</c:formatCode>
                <c:ptCount val="50"/>
                <c:pt idx="0">
                  <c:v>2.7913318654276386E-2</c:v>
                </c:pt>
                <c:pt idx="1">
                  <c:v>3.1024737444115363E-2</c:v>
                </c:pt>
                <c:pt idx="2">
                  <c:v>2.6350212807367105E-2</c:v>
                </c:pt>
                <c:pt idx="3">
                  <c:v>2.5775609839492786E-2</c:v>
                </c:pt>
                <c:pt idx="4">
                  <c:v>3.1135239674828528E-2</c:v>
                </c:pt>
                <c:pt idx="5">
                  <c:v>3.3646624153983749E-2</c:v>
                </c:pt>
                <c:pt idx="6">
                  <c:v>2.869774333753583E-2</c:v>
                </c:pt>
                <c:pt idx="7">
                  <c:v>3.1169051968283342E-2</c:v>
                </c:pt>
                <c:pt idx="8">
                  <c:v>3.5581108987320212E-2</c:v>
                </c:pt>
                <c:pt idx="9">
                  <c:v>2.4462880598010012E-2</c:v>
                </c:pt>
                <c:pt idx="10">
                  <c:v>2.6385363197740413E-2</c:v>
                </c:pt>
                <c:pt idx="11">
                  <c:v>3.6906268223178253E-2</c:v>
                </c:pt>
                <c:pt idx="12">
                  <c:v>3.5763042595637291E-2</c:v>
                </c:pt>
                <c:pt idx="13">
                  <c:v>3.1707923221105203E-2</c:v>
                </c:pt>
                <c:pt idx="14">
                  <c:v>3.018898388986236E-2</c:v>
                </c:pt>
                <c:pt idx="15">
                  <c:v>3.1867025131746142E-2</c:v>
                </c:pt>
                <c:pt idx="16">
                  <c:v>4.0420804786942113E-2</c:v>
                </c:pt>
                <c:pt idx="17">
                  <c:v>4.2280592440650897E-2</c:v>
                </c:pt>
                <c:pt idx="18">
                  <c:v>4.4785157283398339E-2</c:v>
                </c:pt>
                <c:pt idx="19">
                  <c:v>5.0924137797736191E-2</c:v>
                </c:pt>
                <c:pt idx="20">
                  <c:v>6.2340655182278895E-2</c:v>
                </c:pt>
                <c:pt idx="21">
                  <c:v>6.9460379265856922E-2</c:v>
                </c:pt>
                <c:pt idx="22">
                  <c:v>7.3005653443637353E-2</c:v>
                </c:pt>
                <c:pt idx="23">
                  <c:v>8.4910170486887745E-2</c:v>
                </c:pt>
                <c:pt idx="24">
                  <c:v>9.2705981234500717E-2</c:v>
                </c:pt>
                <c:pt idx="25">
                  <c:v>0.10348060519388125</c:v>
                </c:pt>
                <c:pt idx="26">
                  <c:v>0.10373318428533189</c:v>
                </c:pt>
                <c:pt idx="27">
                  <c:v>0.10680099122672691</c:v>
                </c:pt>
                <c:pt idx="28">
                  <c:v>0.11725437358654041</c:v>
                </c:pt>
                <c:pt idx="29">
                  <c:v>0.12457374390666585</c:v>
                </c:pt>
                <c:pt idx="30">
                  <c:v>0.12757041676413619</c:v>
                </c:pt>
                <c:pt idx="31">
                  <c:v>0.12109480625637047</c:v>
                </c:pt>
                <c:pt idx="32">
                  <c:v>0.13321381510973149</c:v>
                </c:pt>
                <c:pt idx="33">
                  <c:v>0.13195225771559774</c:v>
                </c:pt>
                <c:pt idx="34">
                  <c:v>0.12030782401956966</c:v>
                </c:pt>
                <c:pt idx="35">
                  <c:v>0.13576065628967188</c:v>
                </c:pt>
                <c:pt idx="36">
                  <c:v>0.13949681041947778</c:v>
                </c:pt>
                <c:pt idx="37">
                  <c:v>0.13383507655219895</c:v>
                </c:pt>
                <c:pt idx="38">
                  <c:v>0.12392577125498619</c:v>
                </c:pt>
                <c:pt idx="39">
                  <c:v>0.14026405188429458</c:v>
                </c:pt>
                <c:pt idx="40">
                  <c:v>0.12670536476558361</c:v>
                </c:pt>
                <c:pt idx="41">
                  <c:v>0.12082726500921542</c:v>
                </c:pt>
                <c:pt idx="42">
                  <c:v>0.1068008079875139</c:v>
                </c:pt>
                <c:pt idx="43">
                  <c:v>9.998039948020053E-2</c:v>
                </c:pt>
                <c:pt idx="44">
                  <c:v>0.106326248880127</c:v>
                </c:pt>
                <c:pt idx="45">
                  <c:v>0.10873035651249711</c:v>
                </c:pt>
                <c:pt idx="46">
                  <c:v>8.2780642547924208E-2</c:v>
                </c:pt>
                <c:pt idx="47">
                  <c:v>9.9293089692882641E-2</c:v>
                </c:pt>
                <c:pt idx="48">
                  <c:v>8.2984911968381952E-2</c:v>
                </c:pt>
                <c:pt idx="49">
                  <c:v>6.8805775756518292E-2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066688"/>
        <c:axId val="88072576"/>
      </c:lineChart>
      <c:catAx>
        <c:axId val="88066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8072576"/>
        <c:crosses val="autoZero"/>
        <c:auto val="1"/>
        <c:lblAlgn val="ctr"/>
        <c:lblOffset val="100"/>
        <c:noMultiLvlLbl val="0"/>
      </c:catAx>
      <c:valAx>
        <c:axId val="88072576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85000"/>
                </a:sys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>
                    <a:latin typeface="Calibri" pitchFamily="34" charset="0"/>
                  </a:defRPr>
                </a:pPr>
                <a:r>
                  <a:rPr lang="en-US" sz="1400">
                    <a:latin typeface="Calibri" pitchFamily="34" charset="0"/>
                  </a:rPr>
                  <a:t>Slide positivity</a:t>
                </a:r>
              </a:p>
            </c:rich>
          </c:tx>
          <c:layout>
            <c:manualLayout>
              <c:xMode val="edge"/>
              <c:yMode val="edge"/>
              <c:x val="2.6637489172414435E-3"/>
              <c:y val="0.28783410060962838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8066688"/>
        <c:crosses val="autoZero"/>
        <c:crossBetween val="between"/>
      </c:valAx>
      <c:catAx>
        <c:axId val="880744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93134848"/>
        <c:crosses val="autoZero"/>
        <c:auto val="1"/>
        <c:lblAlgn val="ctr"/>
        <c:lblOffset val="100"/>
        <c:noMultiLvlLbl val="0"/>
      </c:catAx>
      <c:valAx>
        <c:axId val="93134848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Houses sprayed per 1,000</a:t>
                </a:r>
              </a:p>
            </c:rich>
          </c:tx>
          <c:layout>
            <c:manualLayout>
              <c:xMode val="edge"/>
              <c:yMode val="edge"/>
              <c:x val="0.9472585529786447"/>
              <c:y val="0.1943303732400862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8074496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107556867891474"/>
          <c:y val="9.4172672271898267E-2"/>
          <c:w val="0.75428630796150453"/>
          <c:h val="0.70397341316857753"/>
        </c:manualLayout>
      </c:layout>
      <c:lineChart>
        <c:grouping val="standard"/>
        <c:varyColors val="0"/>
        <c:ser>
          <c:idx val="0"/>
          <c:order val="0"/>
          <c:tx>
            <c:strRef>
              <c:f>Sheet1!$C$30</c:f>
              <c:strCache>
                <c:ptCount val="1"/>
                <c:pt idx="0">
                  <c:v>100% effective coverage (Rc=0)</c:v>
                </c:pt>
              </c:strCache>
            </c:strRef>
          </c:tx>
          <c:spPr>
            <a:ln w="63500">
              <a:solidFill>
                <a:srgbClr val="C00000"/>
              </a:solidFill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Sheet1!$A$32:$A$252</c:f>
              <c:numCache>
                <c:formatCode>General</c:formatCode>
                <c:ptCount val="221"/>
                <c:pt idx="0">
                  <c:v>2009</c:v>
                </c:pt>
                <c:pt idx="10">
                  <c:v>2010</c:v>
                </c:pt>
                <c:pt idx="20">
                  <c:v>2011</c:v>
                </c:pt>
                <c:pt idx="30">
                  <c:v>2012</c:v>
                </c:pt>
                <c:pt idx="40">
                  <c:v>2013</c:v>
                </c:pt>
                <c:pt idx="50">
                  <c:v>2014</c:v>
                </c:pt>
                <c:pt idx="60">
                  <c:v>2015</c:v>
                </c:pt>
                <c:pt idx="70">
                  <c:v>2016</c:v>
                </c:pt>
                <c:pt idx="80">
                  <c:v>2017</c:v>
                </c:pt>
                <c:pt idx="90">
                  <c:v>2018</c:v>
                </c:pt>
                <c:pt idx="100">
                  <c:v>2019</c:v>
                </c:pt>
                <c:pt idx="110">
                  <c:v>2020</c:v>
                </c:pt>
                <c:pt idx="120">
                  <c:v>2021</c:v>
                </c:pt>
                <c:pt idx="130">
                  <c:v>2022</c:v>
                </c:pt>
                <c:pt idx="140">
                  <c:v>2023</c:v>
                </c:pt>
                <c:pt idx="150">
                  <c:v>2024</c:v>
                </c:pt>
                <c:pt idx="160">
                  <c:v>2025</c:v>
                </c:pt>
                <c:pt idx="170">
                  <c:v>2026</c:v>
                </c:pt>
                <c:pt idx="180">
                  <c:v>2027</c:v>
                </c:pt>
                <c:pt idx="190">
                  <c:v>2028</c:v>
                </c:pt>
                <c:pt idx="200">
                  <c:v>2029</c:v>
                </c:pt>
                <c:pt idx="210">
                  <c:v>2030</c:v>
                </c:pt>
                <c:pt idx="220">
                  <c:v>2031</c:v>
                </c:pt>
              </c:numCache>
            </c:numRef>
          </c:cat>
          <c:val>
            <c:numRef>
              <c:f>Sheet1!$C$32:$C$252</c:f>
              <c:numCache>
                <c:formatCode>_(* #,##0_);_(* \(#,##0\);_(* "-"??_);_(@_)</c:formatCode>
                <c:ptCount val="221"/>
                <c:pt idx="0">
                  <c:v>9000</c:v>
                </c:pt>
                <c:pt idx="1">
                  <c:v>7498.6617953549739</c:v>
                </c:pt>
                <c:pt idx="2">
                  <c:v>6247.7698579018097</c:v>
                </c:pt>
                <c:pt idx="3">
                  <c:v>5205.5459044020754</c:v>
                </c:pt>
                <c:pt idx="4">
                  <c:v>4337.1809108118223</c:v>
                </c:pt>
                <c:pt idx="5">
                  <c:v>3613.6725328275106</c:v>
                </c:pt>
                <c:pt idx="6">
                  <c:v>3010.8564625374793</c:v>
                </c:pt>
                <c:pt idx="7">
                  <c:v>2508.5993696585942</c:v>
                </c:pt>
                <c:pt idx="8">
                  <c:v>2090.1264725678288</c:v>
                </c:pt>
                <c:pt idx="9">
                  <c:v>1741.461280811604</c:v>
                </c:pt>
                <c:pt idx="10">
                  <c:v>1450.9587971679962</c:v>
                </c:pt>
                <c:pt idx="11">
                  <c:v>1208.9165887730974</c:v>
                </c:pt>
                <c:pt idx="12">
                  <c:v>1007.2507375559605</c:v>
                </c:pt>
                <c:pt idx="13">
                  <c:v>839.2258471171134</c:v>
                </c:pt>
                <c:pt idx="14">
                  <c:v>699.23008860572122</c:v>
                </c:pt>
                <c:pt idx="15">
                  <c:v>582.587772398933</c:v>
                </c:pt>
                <c:pt idx="16">
                  <c:v>485.40318570320363</c:v>
                </c:pt>
                <c:pt idx="17">
                  <c:v>404.43048044180125</c:v>
                </c:pt>
                <c:pt idx="18">
                  <c:v>336.96526584066589</c:v>
                </c:pt>
                <c:pt idx="19">
                  <c:v>280.7542850356707</c:v>
                </c:pt>
                <c:pt idx="20">
                  <c:v>233.92015900879821</c:v>
                </c:pt>
                <c:pt idx="21">
                  <c:v>194.898684391404</c:v>
                </c:pt>
                <c:pt idx="22">
                  <c:v>162.386590956752</c:v>
                </c:pt>
                <c:pt idx="23">
                  <c:v>135.2980139650368</c:v>
                </c:pt>
                <c:pt idx="24">
                  <c:v>112.7282275896695</c:v>
                </c:pt>
                <c:pt idx="25">
                  <c:v>93.923428164970545</c:v>
                </c:pt>
                <c:pt idx="26">
                  <c:v>78.255558052158534</c:v>
                </c:pt>
                <c:pt idx="27">
                  <c:v>65.201329271101315</c:v>
                </c:pt>
                <c:pt idx="28">
                  <c:v>54.324746312396044</c:v>
                </c:pt>
                <c:pt idx="29">
                  <c:v>45.262544412790596</c:v>
                </c:pt>
                <c:pt idx="30">
                  <c:v>37.712056949861349</c:v>
                </c:pt>
                <c:pt idx="31">
                  <c:v>31.421106741574953</c:v>
                </c:pt>
                <c:pt idx="32">
                  <c:v>26.179583632313189</c:v>
                </c:pt>
                <c:pt idx="33">
                  <c:v>21.81242706688089</c:v>
                </c:pt>
                <c:pt idx="34">
                  <c:v>18.173779278931669</c:v>
                </c:pt>
                <c:pt idx="35">
                  <c:v>15.14211381734887</c:v>
                </c:pt>
                <c:pt idx="36">
                  <c:v>12.616176709230068</c:v>
                </c:pt>
                <c:pt idx="37">
                  <c:v>10.51160469921675</c:v>
                </c:pt>
                <c:pt idx="38">
                  <c:v>8.7581076184322804</c:v>
                </c:pt>
                <c:pt idx="39">
                  <c:v>7.2971207775494706</c:v>
                </c:pt>
                <c:pt idx="40">
                  <c:v>6.0798489767446124</c:v>
                </c:pt>
                <c:pt idx="41">
                  <c:v>5.0656368048269655</c:v>
                </c:pt>
                <c:pt idx="42">
                  <c:v>4.2206107975000062</c:v>
                </c:pt>
                <c:pt idx="43">
                  <c:v>3.5165481044750893</c:v>
                </c:pt>
                <c:pt idx="44">
                  <c:v>2.9299338802839432</c:v>
                </c:pt>
                <c:pt idx="45">
                  <c:v>2.441175916777925</c:v>
                </c:pt>
                <c:pt idx="46">
                  <c:v>2.0339502869870412</c:v>
                </c:pt>
                <c:pt idx="47">
                  <c:v>1.6946561456312232</c:v>
                </c:pt>
                <c:pt idx="48">
                  <c:v>1.411961477278693</c:v>
                </c:pt>
                <c:pt idx="49">
                  <c:v>1.1764246206869731</c:v>
                </c:pt>
                <c:pt idx="50">
                  <c:v>0.98017892869559864</c:v>
                </c:pt>
                <c:pt idx="51">
                  <c:v>0.81667003169129715</c:v>
                </c:pt>
                <c:pt idx="52">
                  <c:v>0.68043692956164648</c:v>
                </c:pt>
                <c:pt idx="53">
                  <c:v>0.56692960087251065</c:v>
                </c:pt>
                <c:pt idx="54">
                  <c:v>0.472357037635392</c:v>
                </c:pt>
                <c:pt idx="55">
                  <c:v>0.39356063020928667</c:v>
                </c:pt>
                <c:pt idx="56">
                  <c:v>0.32790867354513326</c:v>
                </c:pt>
                <c:pt idx="57">
                  <c:v>0.27320847140871302</c:v>
                </c:pt>
                <c:pt idx="58">
                  <c:v>0.22763310296887102</c:v>
                </c:pt>
                <c:pt idx="59">
                  <c:v>0.18966040584342095</c:v>
                </c:pt>
                <c:pt idx="60">
                  <c:v>0.15802213770995321</c:v>
                </c:pt>
                <c:pt idx="61">
                  <c:v>0.131661618540661</c:v>
                </c:pt>
                <c:pt idx="62">
                  <c:v>0.109698438762828</c:v>
                </c:pt>
                <c:pt idx="63">
                  <c:v>9.139905464010048E-2</c:v>
                </c:pt>
                <c:pt idx="64">
                  <c:v>7.6152288795698311E-2</c:v>
                </c:pt>
                <c:pt idx="65">
                  <c:v>6.344891762457118E-2</c:v>
                </c:pt>
                <c:pt idx="66">
                  <c:v>5.2864663838666823E-2</c:v>
                </c:pt>
                <c:pt idx="67">
                  <c:v>4.4046026116810411E-2</c:v>
                </c:pt>
                <c:pt idx="68">
                  <c:v>3.6698472586592402E-2</c:v>
                </c:pt>
                <c:pt idx="69">
                  <c:v>3.0576603814773687E-2</c:v>
                </c:pt>
                <c:pt idx="70">
                  <c:v>2.5475956761949813E-2</c:v>
                </c:pt>
                <c:pt idx="71">
                  <c:v>2.1226175963438607E-2</c:v>
                </c:pt>
                <c:pt idx="72">
                  <c:v>1.7685323862057723E-2</c:v>
                </c:pt>
                <c:pt idx="73">
                  <c:v>1.4735140264765821E-2</c:v>
                </c:pt>
                <c:pt idx="74">
                  <c:v>1.2277092594732798E-2</c:v>
                </c:pt>
                <c:pt idx="75">
                  <c:v>1.0229085022017644E-2</c:v>
                </c:pt>
                <c:pt idx="76">
                  <c:v>8.5227165617824466E-3</c:v>
                </c:pt>
                <c:pt idx="77">
                  <c:v>7.1009965638307426E-3</c:v>
                </c:pt>
                <c:pt idx="78">
                  <c:v>5.916441293571671E-3</c:v>
                </c:pt>
                <c:pt idx="79">
                  <c:v>4.9294880325073424E-3</c:v>
                </c:pt>
                <c:pt idx="80">
                  <c:v>4.1071737311136024E-3</c:v>
                </c:pt>
                <c:pt idx="81">
                  <c:v>3.4220340827096816E-3</c:v>
                </c:pt>
                <c:pt idx="82">
                  <c:v>2.8511862487130809E-3</c:v>
                </c:pt>
                <c:pt idx="83">
                  <c:v>2.3755645994073594E-3</c:v>
                </c:pt>
                <c:pt idx="84">
                  <c:v>1.9792839448859686E-3</c:v>
                </c:pt>
                <c:pt idx="85">
                  <c:v>1.6491089888528744E-3</c:v>
                </c:pt>
                <c:pt idx="86">
                  <c:v>1.3740122856763953E-3</c:v>
                </c:pt>
                <c:pt idx="87">
                  <c:v>1.1448059369944363E-3</c:v>
                </c:pt>
                <c:pt idx="88">
                  <c:v>9.5383472698174626E-4</c:v>
                </c:pt>
                <c:pt idx="89">
                  <c:v>7.9472044736676533E-4</c:v>
                </c:pt>
                <c:pt idx="90">
                  <c:v>6.6214887296183822E-4</c:v>
                </c:pt>
                <c:pt idx="91">
                  <c:v>5.516922729462574E-4</c:v>
                </c:pt>
                <c:pt idx="92">
                  <c:v>4.5966152999273832E-4</c:v>
                </c:pt>
                <c:pt idx="93">
                  <c:v>3.829829281945513E-4</c:v>
                </c:pt>
                <c:pt idx="94">
                  <c:v>3.190954946584065E-4</c:v>
                </c:pt>
                <c:pt idx="95">
                  <c:v>2.6586546609609895E-4</c:v>
                </c:pt>
                <c:pt idx="96">
                  <c:v>2.2151502370211797E-4</c:v>
                </c:pt>
                <c:pt idx="97">
                  <c:v>1.8456291614802481E-4</c:v>
                </c:pt>
                <c:pt idx="98">
                  <c:v>1.5377498757316603E-4</c:v>
                </c:pt>
                <c:pt idx="99">
                  <c:v>1.2812295826623206E-4</c:v>
                </c:pt>
                <c:pt idx="100">
                  <c:v>1.0675008136209407E-4</c:v>
                </c:pt>
                <c:pt idx="101">
                  <c:v>8.8942528528997643E-5</c:v>
                </c:pt>
                <c:pt idx="102">
                  <c:v>7.4105548962517923E-5</c:v>
                </c:pt>
                <c:pt idx="103">
                  <c:v>6.1743605425449216E-5</c:v>
                </c:pt>
                <c:pt idx="104">
                  <c:v>5.1443823901253911E-5</c:v>
                </c:pt>
                <c:pt idx="105">
                  <c:v>4.286220409947837E-5</c:v>
                </c:pt>
                <c:pt idx="106">
                  <c:v>3.5712130260607056E-5</c:v>
                </c:pt>
                <c:pt idx="107">
                  <c:v>2.9754798535106051E-5</c:v>
                </c:pt>
                <c:pt idx="108">
                  <c:v>2.4791241222631605E-5</c:v>
                </c:pt>
                <c:pt idx="109">
                  <c:v>2.0655681490619685E-5</c:v>
                </c:pt>
                <c:pt idx="110">
                  <c:v>1.7209996627858905E-5</c:v>
                </c:pt>
                <c:pt idx="111">
                  <c:v>1.4339104912390403E-5</c:v>
                </c:pt>
                <c:pt idx="112">
                  <c:v>1.1947122020680961E-5</c:v>
                </c:pt>
                <c:pt idx="113">
                  <c:v>9.9541586067694535E-6</c:v>
                </c:pt>
                <c:pt idx="114">
                  <c:v>8.2936520943873329E-6</c:v>
                </c:pt>
                <c:pt idx="115">
                  <c:v>6.9101435671275101E-6</c:v>
                </c:pt>
                <c:pt idx="116">
                  <c:v>5.7574255074707746E-6</c:v>
                </c:pt>
                <c:pt idx="117">
                  <c:v>4.7969985213859379E-6</c:v>
                </c:pt>
                <c:pt idx="118">
                  <c:v>3.9967855049656645E-6</c:v>
                </c:pt>
                <c:pt idx="119">
                  <c:v>3.3300603078127338E-6</c:v>
                </c:pt>
                <c:pt idx="120">
                  <c:v>2.7745551118248195E-6</c:v>
                </c:pt>
                <c:pt idx="121">
                  <c:v>2.3117167129052892E-6</c:v>
                </c:pt>
                <c:pt idx="122">
                  <c:v>1.9260868663051725E-6</c:v>
                </c:pt>
                <c:pt idx="123">
                  <c:v>1.6047859998775128E-6</c:v>
                </c:pt>
                <c:pt idx="124">
                  <c:v>1.3370830518891058E-6</c:v>
                </c:pt>
                <c:pt idx="125">
                  <c:v>1.1140370664908417E-6</c:v>
                </c:pt>
                <c:pt idx="126">
                  <c:v>9.2819857656712263E-7</c:v>
                </c:pt>
                <c:pt idx="127">
                  <c:v>7.7336080051187141E-7</c:v>
                </c:pt>
                <c:pt idx="128">
                  <c:v>6.443523432026098E-7</c:v>
                </c:pt>
                <c:pt idx="129">
                  <c:v>5.3686447763564623E-7</c:v>
                </c:pt>
                <c:pt idx="130">
                  <c:v>4.4730723863662868E-7</c:v>
                </c:pt>
                <c:pt idx="131">
                  <c:v>3.7268952235002355E-7</c:v>
                </c:pt>
                <c:pt idx="132">
                  <c:v>3.1051918697502446E-7</c:v>
                </c:pt>
                <c:pt idx="133">
                  <c:v>2.5871981823270145E-7</c:v>
                </c:pt>
                <c:pt idx="134">
                  <c:v>2.15561379631415E-7</c:v>
                </c:pt>
                <c:pt idx="135">
                  <c:v>1.796024313328997E-7</c:v>
                </c:pt>
                <c:pt idx="136">
                  <c:v>1.4964198779876471E-7</c:v>
                </c:pt>
                <c:pt idx="137">
                  <c:v>1.2467940632084048E-7</c:v>
                </c:pt>
                <c:pt idx="138">
                  <c:v>1.0388096676062559E-7</c:v>
                </c:pt>
                <c:pt idx="139">
                  <c:v>8.6552026301383264E-8</c:v>
                </c:pt>
                <c:pt idx="140">
                  <c:v>7.2113819215193086E-8</c:v>
                </c:pt>
                <c:pt idx="141">
                  <c:v>6.0084126785122519E-8</c:v>
                </c:pt>
                <c:pt idx="142">
                  <c:v>5.0061171781207131E-8</c:v>
                </c:pt>
                <c:pt idx="143">
                  <c:v>4.1710199585159822E-8</c:v>
                </c:pt>
                <c:pt idx="144">
                  <c:v>3.4752297789541047E-8</c:v>
                </c:pt>
                <c:pt idx="145">
                  <c:v>2.8955080859470179E-8</c:v>
                </c:pt>
                <c:pt idx="146">
                  <c:v>2.4124928735813643E-8</c:v>
                </c:pt>
                <c:pt idx="147">
                  <c:v>2.01005201585452E-8</c:v>
                </c:pt>
                <c:pt idx="148">
                  <c:v>1.6747444731071705E-8</c:v>
                </c:pt>
                <c:pt idx="149">
                  <c:v>1.3953713774967399E-8</c:v>
                </c:pt>
                <c:pt idx="150">
                  <c:v>1.1626020043074099E-8</c:v>
                </c:pt>
                <c:pt idx="151">
                  <c:v>9.6866213698922828E-9</c:v>
                </c:pt>
                <c:pt idx="152">
                  <c:v>8.0707441769423267E-9</c:v>
                </c:pt>
                <c:pt idx="153">
                  <c:v>6.7244201133022987E-9</c:v>
                </c:pt>
                <c:pt idx="154">
                  <c:v>5.6026835777262461E-9</c:v>
                </c:pt>
                <c:pt idx="155">
                  <c:v>4.6680699217509673E-9</c:v>
                </c:pt>
                <c:pt idx="156">
                  <c:v>3.8893641755866299E-9</c:v>
                </c:pt>
                <c:pt idx="157">
                  <c:v>3.2405585057437533E-9</c:v>
                </c:pt>
                <c:pt idx="158">
                  <c:v>2.6999835847370357E-9</c:v>
                </c:pt>
                <c:pt idx="159">
                  <c:v>2.2495848616614921E-9</c:v>
                </c:pt>
                <c:pt idx="160">
                  <c:v>1.8743195619499682E-9</c:v>
                </c:pt>
                <c:pt idx="161">
                  <c:v>1.5616542768311804E-9</c:v>
                </c:pt>
                <c:pt idx="162">
                  <c:v>1.3011463625807503E-9</c:v>
                </c:pt>
                <c:pt idx="163">
                  <c:v>1.0840951688054799E-9</c:v>
                </c:pt>
                <c:pt idx="164">
                  <c:v>9.0325144720562084E-10</c:v>
                </c:pt>
                <c:pt idx="165">
                  <c:v>7.5257523541776268E-10</c:v>
                </c:pt>
                <c:pt idx="166">
                  <c:v>6.2703412955083126E-10</c:v>
                </c:pt>
                <c:pt idx="167">
                  <c:v>5.2243520796071728E-10</c:v>
                </c:pt>
                <c:pt idx="168">
                  <c:v>4.3528499272037294E-10</c:v>
                </c:pt>
                <c:pt idx="169">
                  <c:v>3.6267277166707172E-10</c:v>
                </c:pt>
                <c:pt idx="170">
                  <c:v>3.0217338412393119E-10</c:v>
                </c:pt>
                <c:pt idx="171">
                  <c:v>2.517662234559131E-10</c:v>
                </c:pt>
                <c:pt idx="172">
                  <c:v>2.0976775124329875E-10</c:v>
                </c:pt>
                <c:pt idx="173">
                  <c:v>1.7477526912729221E-10</c:v>
                </c:pt>
                <c:pt idx="174">
                  <c:v>1.4562007037530134E-10</c:v>
                </c:pt>
                <c:pt idx="175">
                  <c:v>1.2132840648446397E-10</c:v>
                </c:pt>
                <c:pt idx="176">
                  <c:v>1.0108896515514959E-10</c:v>
                </c:pt>
                <c:pt idx="177">
                  <c:v>8.4225773437877323E-11</c:v>
                </c:pt>
                <c:pt idx="178">
                  <c:v>7.0175621051426073E-11</c:v>
                </c:pt>
                <c:pt idx="179">
                  <c:v>5.8469249838181978E-11</c:v>
                </c:pt>
                <c:pt idx="180">
                  <c:v>4.8715681107182124E-11</c:v>
                </c:pt>
                <c:pt idx="181">
                  <c:v>4.058915741701339E-11</c:v>
                </c:pt>
                <c:pt idx="182">
                  <c:v>3.3818262669845339E-11</c:v>
                </c:pt>
                <c:pt idx="183">
                  <c:v>2.8176857140849812E-11</c:v>
                </c:pt>
                <c:pt idx="184">
                  <c:v>2.3476524683918361E-11</c:v>
                </c:pt>
                <c:pt idx="185">
                  <c:v>1.9560279859445213E-11</c:v>
                </c:pt>
                <c:pt idx="186">
                  <c:v>1.6297324809830355E-11</c:v>
                </c:pt>
                <c:pt idx="187">
                  <c:v>1.357868076866294E-11</c:v>
                </c:pt>
                <c:pt idx="188">
                  <c:v>1.131354830125479E-11</c:v>
                </c:pt>
                <c:pt idx="189">
                  <c:v>9.4262747129470114E-12</c:v>
                </c:pt>
                <c:pt idx="190">
                  <c:v>7.8538273402773837E-12</c:v>
                </c:pt>
                <c:pt idx="191">
                  <c:v>6.5436883359835924E-12</c:v>
                </c:pt>
                <c:pt idx="192">
                  <c:v>5.4521006361944442E-12</c:v>
                </c:pt>
                <c:pt idx="193">
                  <c:v>4.5426065272290952E-12</c:v>
                </c:pt>
                <c:pt idx="194">
                  <c:v>3.7848300018958933E-12</c:v>
                </c:pt>
                <c:pt idx="195">
                  <c:v>3.1534622374588767E-12</c:v>
                </c:pt>
                <c:pt idx="196">
                  <c:v>2.6274163114586071E-12</c:v>
                </c:pt>
                <c:pt idx="197">
                  <c:v>2.1891229239141283E-12</c:v>
                </c:pt>
                <c:pt idx="198">
                  <c:v>1.8239436038767484E-12</c:v>
                </c:pt>
                <c:pt idx="199">
                  <c:v>1.5196818021413926E-12</c:v>
                </c:pt>
                <c:pt idx="200">
                  <c:v>1.2661755412015474E-12</c:v>
                </c:pt>
                <c:pt idx="201">
                  <c:v>1.0549580174467717E-12</c:v>
                </c:pt>
                <c:pt idx="202">
                  <c:v>8.7897482012572515E-13</c:v>
                </c:pt>
                <c:pt idx="203">
                  <c:v>7.3234832252842285E-13</c:v>
                </c:pt>
                <c:pt idx="204">
                  <c:v>6.101813763373572E-13</c:v>
                </c:pt>
                <c:pt idx="205">
                  <c:v>5.0839375277533581E-13</c:v>
                </c:pt>
                <c:pt idx="206">
                  <c:v>4.2358586788150635E-13</c:v>
                </c:pt>
                <c:pt idx="207">
                  <c:v>3.5292524050392267E-13</c:v>
                </c:pt>
                <c:pt idx="208">
                  <c:v>2.9405189084258412E-13</c:v>
                </c:pt>
                <c:pt idx="209">
                  <c:v>2.4499951996812977E-13</c:v>
                </c:pt>
                <c:pt idx="210">
                  <c:v>2.0412983780725866E-13</c:v>
                </c:pt>
                <c:pt idx="211">
                  <c:v>1.7007784622858878E-13</c:v>
                </c:pt>
                <c:pt idx="212">
                  <c:v>1.4170624975006402E-13</c:v>
                </c:pt>
                <c:pt idx="213">
                  <c:v>1.1806747124042502E-13</c:v>
                </c:pt>
                <c:pt idx="214">
                  <c:v>9.8372003984973279E-14</c:v>
                </c:pt>
                <c:pt idx="215">
                  <c:v>8.1962043112736191E-14</c:v>
                </c:pt>
                <c:pt idx="216">
                  <c:v>6.8289515706523035E-14</c:v>
                </c:pt>
                <c:pt idx="217">
                  <c:v>5.6897775827978036E-14</c:v>
                </c:pt>
                <c:pt idx="218">
                  <c:v>4.740635309354797E-14</c:v>
                </c:pt>
                <c:pt idx="219">
                  <c:v>3.9498245422188299E-14</c:v>
                </c:pt>
                <c:pt idx="220">
                  <c:v>3.2909331547879994E-14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Sheet1!$D$30</c:f>
              <c:strCache>
                <c:ptCount val="1"/>
                <c:pt idx="0">
                  <c:v>75% effective coverage (Rc=0.5)</c:v>
                </c:pt>
              </c:strCache>
            </c:strRef>
          </c:tx>
          <c:spPr>
            <a:ln w="63500">
              <a:solidFill>
                <a:schemeClr val="accent2"/>
              </a:solidFill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Sheet1!$A$32:$A$252</c:f>
              <c:numCache>
                <c:formatCode>General</c:formatCode>
                <c:ptCount val="221"/>
                <c:pt idx="0">
                  <c:v>2009</c:v>
                </c:pt>
                <c:pt idx="10">
                  <c:v>2010</c:v>
                </c:pt>
                <c:pt idx="20">
                  <c:v>2011</c:v>
                </c:pt>
                <c:pt idx="30">
                  <c:v>2012</c:v>
                </c:pt>
                <c:pt idx="40">
                  <c:v>2013</c:v>
                </c:pt>
                <c:pt idx="50">
                  <c:v>2014</c:v>
                </c:pt>
                <c:pt idx="60">
                  <c:v>2015</c:v>
                </c:pt>
                <c:pt idx="70">
                  <c:v>2016</c:v>
                </c:pt>
                <c:pt idx="80">
                  <c:v>2017</c:v>
                </c:pt>
                <c:pt idx="90">
                  <c:v>2018</c:v>
                </c:pt>
                <c:pt idx="100">
                  <c:v>2019</c:v>
                </c:pt>
                <c:pt idx="110">
                  <c:v>2020</c:v>
                </c:pt>
                <c:pt idx="120">
                  <c:v>2021</c:v>
                </c:pt>
                <c:pt idx="130">
                  <c:v>2022</c:v>
                </c:pt>
                <c:pt idx="140">
                  <c:v>2023</c:v>
                </c:pt>
                <c:pt idx="150">
                  <c:v>2024</c:v>
                </c:pt>
                <c:pt idx="160">
                  <c:v>2025</c:v>
                </c:pt>
                <c:pt idx="170">
                  <c:v>2026</c:v>
                </c:pt>
                <c:pt idx="180">
                  <c:v>2027</c:v>
                </c:pt>
                <c:pt idx="190">
                  <c:v>2028</c:v>
                </c:pt>
                <c:pt idx="200">
                  <c:v>2029</c:v>
                </c:pt>
                <c:pt idx="210">
                  <c:v>2030</c:v>
                </c:pt>
                <c:pt idx="220">
                  <c:v>2031</c:v>
                </c:pt>
              </c:numCache>
            </c:numRef>
          </c:cat>
          <c:val>
            <c:numRef>
              <c:f>Sheet1!$D$32:$D$252</c:f>
              <c:numCache>
                <c:formatCode>_(* #,##0_);_(* \(#,##0\);_(* "-"??_);_(@_)</c:formatCode>
                <c:ptCount val="221"/>
                <c:pt idx="0">
                  <c:v>9000</c:v>
                </c:pt>
                <c:pt idx="1">
                  <c:v>8215.1053650087015</c:v>
                </c:pt>
                <c:pt idx="2">
                  <c:v>7498.6617953549739</c:v>
                </c:pt>
                <c:pt idx="3">
                  <c:v>6844.6996383784954</c:v>
                </c:pt>
                <c:pt idx="4">
                  <c:v>6247.7698579018097</c:v>
                </c:pt>
                <c:pt idx="5">
                  <c:v>5702.8986309987604</c:v>
                </c:pt>
                <c:pt idx="6">
                  <c:v>5205.5459044020754</c:v>
                </c:pt>
                <c:pt idx="7">
                  <c:v>4751.5675652280615</c:v>
                </c:pt>
                <c:pt idx="8">
                  <c:v>4337.1809108118223</c:v>
                </c:pt>
                <c:pt idx="9">
                  <c:v>3958.9331299359574</c:v>
                </c:pt>
                <c:pt idx="10">
                  <c:v>3613.6725328275106</c:v>
                </c:pt>
                <c:pt idx="11">
                  <c:v>3298.522290201754</c:v>
                </c:pt>
                <c:pt idx="12">
                  <c:v>3010.8564625374793</c:v>
                </c:pt>
                <c:pt idx="13">
                  <c:v>2748.2781198514112</c:v>
                </c:pt>
                <c:pt idx="14">
                  <c:v>2508.5993696585942</c:v>
                </c:pt>
                <c:pt idx="15">
                  <c:v>2289.8231267044325</c:v>
                </c:pt>
                <c:pt idx="16">
                  <c:v>2090.1264725678288</c:v>
                </c:pt>
                <c:pt idx="17">
                  <c:v>1907.8454664820781</c:v>
                </c:pt>
                <c:pt idx="18">
                  <c:v>1741.461280811604</c:v>
                </c:pt>
                <c:pt idx="19">
                  <c:v>1589.5875456611511</c:v>
                </c:pt>
                <c:pt idx="20">
                  <c:v>1450.9587971679962</c:v>
                </c:pt>
                <c:pt idx="21">
                  <c:v>1324.419933224593</c:v>
                </c:pt>
                <c:pt idx="22">
                  <c:v>1208.9165887730974</c:v>
                </c:pt>
                <c:pt idx="23">
                  <c:v>1103.4863504753159</c:v>
                </c:pt>
                <c:pt idx="24">
                  <c:v>1007.2507375559605</c:v>
                </c:pt>
                <c:pt idx="25">
                  <c:v>919.4078820005484</c:v>
                </c:pt>
                <c:pt idx="26">
                  <c:v>839.2258471171134</c:v>
                </c:pt>
                <c:pt idx="27">
                  <c:v>766.03652878952403</c:v>
                </c:pt>
                <c:pt idx="28">
                  <c:v>699.23008860572122</c:v>
                </c:pt>
                <c:pt idx="29">
                  <c:v>638.24987247559852</c:v>
                </c:pt>
                <c:pt idx="30">
                  <c:v>582.587772398933</c:v>
                </c:pt>
                <c:pt idx="31">
                  <c:v>531.77999273588352</c:v>
                </c:pt>
                <c:pt idx="32">
                  <c:v>485.40318570320363</c:v>
                </c:pt>
                <c:pt idx="33">
                  <c:v>443.07092389585762</c:v>
                </c:pt>
                <c:pt idx="34">
                  <c:v>404.43048044180125</c:v>
                </c:pt>
                <c:pt idx="35">
                  <c:v>369.15988996116687</c:v>
                </c:pt>
                <c:pt idx="36">
                  <c:v>336.96526584066589</c:v>
                </c:pt>
                <c:pt idx="37">
                  <c:v>307.57835146991385</c:v>
                </c:pt>
                <c:pt idx="38">
                  <c:v>280.7542850356707</c:v>
                </c:pt>
                <c:pt idx="39">
                  <c:v>256.26955924952364</c:v>
                </c:pt>
                <c:pt idx="40">
                  <c:v>233.92015900879821</c:v>
                </c:pt>
                <c:pt idx="41">
                  <c:v>213.5198614729851</c:v>
                </c:pt>
                <c:pt idx="42">
                  <c:v>194.898684391404</c:v>
                </c:pt>
                <c:pt idx="43">
                  <c:v>177.90146975299629</c:v>
                </c:pt>
                <c:pt idx="44">
                  <c:v>162.386590956752</c:v>
                </c:pt>
                <c:pt idx="45">
                  <c:v>148.22477273047568</c:v>
                </c:pt>
                <c:pt idx="46">
                  <c:v>135.2980139650368</c:v>
                </c:pt>
                <c:pt idx="47">
                  <c:v>123.49860448879981</c:v>
                </c:pt>
                <c:pt idx="48">
                  <c:v>112.7282275896695</c:v>
                </c:pt>
                <c:pt idx="49">
                  <c:v>102.89714080664608</c:v>
                </c:pt>
                <c:pt idx="50">
                  <c:v>93.923428164970545</c:v>
                </c:pt>
                <c:pt idx="51">
                  <c:v>85.732317624228813</c:v>
                </c:pt>
                <c:pt idx="52">
                  <c:v>78.255558052158534</c:v>
                </c:pt>
                <c:pt idx="53">
                  <c:v>71.430850532893459</c:v>
                </c:pt>
                <c:pt idx="54">
                  <c:v>65.201329271101315</c:v>
                </c:pt>
                <c:pt idx="55">
                  <c:v>59.515087766746376</c:v>
                </c:pt>
                <c:pt idx="56">
                  <c:v>54.324746312396044</c:v>
                </c:pt>
                <c:pt idx="57">
                  <c:v>49.587057209300021</c:v>
                </c:pt>
                <c:pt idx="58">
                  <c:v>45.262544412790596</c:v>
                </c:pt>
                <c:pt idx="59">
                  <c:v>41.315174604384495</c:v>
                </c:pt>
                <c:pt idx="60">
                  <c:v>37.712056949861349</c:v>
                </c:pt>
                <c:pt idx="61">
                  <c:v>34.423169041590953</c:v>
                </c:pt>
                <c:pt idx="62">
                  <c:v>31.421106741574953</c:v>
                </c:pt>
                <c:pt idx="63">
                  <c:v>28.680855840802735</c:v>
                </c:pt>
                <c:pt idx="64">
                  <c:v>26.179583632313189</c:v>
                </c:pt>
                <c:pt idx="65">
                  <c:v>23.896448661278949</c:v>
                </c:pt>
                <c:pt idx="66">
                  <c:v>21.81242706688089</c:v>
                </c:pt>
                <c:pt idx="67">
                  <c:v>19.910154068999351</c:v>
                </c:pt>
                <c:pt idx="68">
                  <c:v>18.173779278931669</c:v>
                </c:pt>
                <c:pt idx="69">
                  <c:v>16.58883462853742</c:v>
                </c:pt>
                <c:pt idx="70">
                  <c:v>15.14211381734887</c:v>
                </c:pt>
                <c:pt idx="71">
                  <c:v>13.821562273163956</c:v>
                </c:pt>
                <c:pt idx="72">
                  <c:v>12.616176709230068</c:v>
                </c:pt>
                <c:pt idx="73">
                  <c:v>11.515913441099308</c:v>
                </c:pt>
                <c:pt idx="74">
                  <c:v>10.51160469921675</c:v>
                </c:pt>
                <c:pt idx="75">
                  <c:v>9.5948822399318061</c:v>
                </c:pt>
                <c:pt idx="76">
                  <c:v>8.7581076184322804</c:v>
                </c:pt>
                <c:pt idx="77">
                  <c:v>7.9943085426118428</c:v>
                </c:pt>
                <c:pt idx="78">
                  <c:v>7.2971207775494706</c:v>
                </c:pt>
                <c:pt idx="79">
                  <c:v>6.660735116529227</c:v>
                </c:pt>
                <c:pt idx="80">
                  <c:v>6.0798489767446124</c:v>
                </c:pt>
                <c:pt idx="81">
                  <c:v>5.5496222163663562</c:v>
                </c:pt>
                <c:pt idx="82">
                  <c:v>5.0656368048269655</c:v>
                </c:pt>
                <c:pt idx="83">
                  <c:v>4.6238600102799445</c:v>
                </c:pt>
                <c:pt idx="84">
                  <c:v>4.2206107975000062</c:v>
                </c:pt>
                <c:pt idx="85">
                  <c:v>3.8525291562395529</c:v>
                </c:pt>
                <c:pt idx="86">
                  <c:v>3.5165481044750893</c:v>
                </c:pt>
                <c:pt idx="87">
                  <c:v>3.209868133264949</c:v>
                </c:pt>
                <c:pt idx="88">
                  <c:v>2.9299338802839432</c:v>
                </c:pt>
                <c:pt idx="89">
                  <c:v>2.6744128376712597</c:v>
                </c:pt>
                <c:pt idx="90">
                  <c:v>2.441175916777925</c:v>
                </c:pt>
                <c:pt idx="91">
                  <c:v>2.2282797078725016</c:v>
                </c:pt>
                <c:pt idx="92">
                  <c:v>2.0339502869870412</c:v>
                </c:pt>
                <c:pt idx="93">
                  <c:v>1.8565684349764664</c:v>
                </c:pt>
                <c:pt idx="94">
                  <c:v>1.6946561456312232</c:v>
                </c:pt>
                <c:pt idx="95">
                  <c:v>1.5468643104244333</c:v>
                </c:pt>
                <c:pt idx="96">
                  <c:v>1.411961477278693</c:v>
                </c:pt>
                <c:pt idx="97">
                  <c:v>1.28882358968643</c:v>
                </c:pt>
                <c:pt idx="98">
                  <c:v>1.1764246206869731</c:v>
                </c:pt>
                <c:pt idx="99">
                  <c:v>1.0738280236593218</c:v>
                </c:pt>
                <c:pt idx="100">
                  <c:v>0.98017892869559864</c:v>
                </c:pt>
                <c:pt idx="101">
                  <c:v>0.89469701953285563</c:v>
                </c:pt>
                <c:pt idx="102">
                  <c:v>0.81667003169129715</c:v>
                </c:pt>
                <c:pt idx="103">
                  <c:v>0.74544781764322421</c:v>
                </c:pt>
                <c:pt idx="104">
                  <c:v>0.68043692956164648</c:v>
                </c:pt>
                <c:pt idx="105">
                  <c:v>0.62109567451022063</c:v>
                </c:pt>
                <c:pt idx="106">
                  <c:v>0.56692960087251065</c:v>
                </c:pt>
                <c:pt idx="107">
                  <c:v>0.51748737841221748</c:v>
                </c:pt>
                <c:pt idx="108">
                  <c:v>0.472357037635392</c:v>
                </c:pt>
                <c:pt idx="109">
                  <c:v>0.43116253711979308</c:v>
                </c:pt>
                <c:pt idx="110">
                  <c:v>0.39356063020928667</c:v>
                </c:pt>
                <c:pt idx="111">
                  <c:v>0.35923800496538899</c:v>
                </c:pt>
                <c:pt idx="112">
                  <c:v>0.32790867354513326</c:v>
                </c:pt>
                <c:pt idx="113">
                  <c:v>0.29931158925261409</c:v>
                </c:pt>
                <c:pt idx="114">
                  <c:v>0.27320847140871302</c:v>
                </c:pt>
                <c:pt idx="115">
                  <c:v>0.24938181991506</c:v>
                </c:pt>
                <c:pt idx="116">
                  <c:v>0.22763310296887102</c:v>
                </c:pt>
                <c:pt idx="117">
                  <c:v>0.2077811028281295</c:v>
                </c:pt>
                <c:pt idx="118">
                  <c:v>0.18966040584342095</c:v>
                </c:pt>
                <c:pt idx="119">
                  <c:v>0.17312002417489</c:v>
                </c:pt>
                <c:pt idx="120">
                  <c:v>0.15802213770995321</c:v>
                </c:pt>
                <c:pt idx="121">
                  <c:v>0.14424094569902068</c:v>
                </c:pt>
                <c:pt idx="122">
                  <c:v>0.131661618540661</c:v>
                </c:pt>
                <c:pt idx="123">
                  <c:v>0.12017934098212323</c:v>
                </c:pt>
                <c:pt idx="124">
                  <c:v>0.109698438762828</c:v>
                </c:pt>
                <c:pt idx="125">
                  <c:v>0.10013158142373223</c:v>
                </c:pt>
                <c:pt idx="126">
                  <c:v>9.139905464010048E-2</c:v>
                </c:pt>
                <c:pt idx="127">
                  <c:v>8.3428096014512704E-2</c:v>
                </c:pt>
                <c:pt idx="128">
                  <c:v>7.6152288795698311E-2</c:v>
                </c:pt>
                <c:pt idx="129">
                  <c:v>6.951100847147032E-2</c:v>
                </c:pt>
                <c:pt idx="130">
                  <c:v>6.344891762457118E-2</c:v>
                </c:pt>
                <c:pt idx="131">
                  <c:v>5.7915504842401502E-2</c:v>
                </c:pt>
                <c:pt idx="132">
                  <c:v>5.2864663838666823E-2</c:v>
                </c:pt>
                <c:pt idx="133">
                  <c:v>4.8254309280045475E-2</c:v>
                </c:pt>
                <c:pt idx="134">
                  <c:v>4.4046026116810411E-2</c:v>
                </c:pt>
                <c:pt idx="135">
                  <c:v>4.0204749495502207E-2</c:v>
                </c:pt>
                <c:pt idx="136">
                  <c:v>3.6698472586592402E-2</c:v>
                </c:pt>
                <c:pt idx="137">
                  <c:v>3.3497979892637697E-2</c:v>
                </c:pt>
                <c:pt idx="138">
                  <c:v>3.0576603814773687E-2</c:v>
                </c:pt>
                <c:pt idx="139">
                  <c:v>2.7910002449165892E-2</c:v>
                </c:pt>
                <c:pt idx="140">
                  <c:v>2.5475956761949813E-2</c:v>
                </c:pt>
                <c:pt idx="141">
                  <c:v>2.3254185452647007E-2</c:v>
                </c:pt>
                <c:pt idx="142">
                  <c:v>2.1226175963438607E-2</c:v>
                </c:pt>
                <c:pt idx="143">
                  <c:v>1.9375030226207169E-2</c:v>
                </c:pt>
                <c:pt idx="144">
                  <c:v>1.7685323862057723E-2</c:v>
                </c:pt>
                <c:pt idx="145">
                  <c:v>1.6142977660123056E-2</c:v>
                </c:pt>
                <c:pt idx="146">
                  <c:v>1.4735140264765821E-2</c:v>
                </c:pt>
                <c:pt idx="147">
                  <c:v>1.3450081093692536E-2</c:v>
                </c:pt>
                <c:pt idx="148">
                  <c:v>1.2277092594732798E-2</c:v>
                </c:pt>
                <c:pt idx="149">
                  <c:v>1.1206401026855448E-2</c:v>
                </c:pt>
                <c:pt idx="150">
                  <c:v>1.0229085022017644E-2</c:v>
                </c:pt>
                <c:pt idx="151">
                  <c:v>9.3370012492785866E-3</c:v>
                </c:pt>
                <c:pt idx="152">
                  <c:v>8.5227165617824466E-3</c:v>
                </c:pt>
                <c:pt idx="153">
                  <c:v>7.7794460612385895E-3</c:v>
                </c:pt>
                <c:pt idx="154">
                  <c:v>7.1009965638307426E-3</c:v>
                </c:pt>
                <c:pt idx="155">
                  <c:v>6.4817149964927134E-3</c:v>
                </c:pt>
                <c:pt idx="156">
                  <c:v>5.916441293571671E-3</c:v>
                </c:pt>
                <c:pt idx="157">
                  <c:v>5.4004654013977121E-3</c:v>
                </c:pt>
                <c:pt idx="158">
                  <c:v>4.9294880325073424E-3</c:v>
                </c:pt>
                <c:pt idx="159">
                  <c:v>4.4995848425108112E-3</c:v>
                </c:pt>
                <c:pt idx="160">
                  <c:v>4.1071737311136024E-3</c:v>
                </c:pt>
                <c:pt idx="161">
                  <c:v>3.7489849948326944E-3</c:v>
                </c:pt>
                <c:pt idx="162">
                  <c:v>3.4220340827096816E-3</c:v>
                </c:pt>
                <c:pt idx="163">
                  <c:v>3.1235967280123455E-3</c:v>
                </c:pt>
                <c:pt idx="164">
                  <c:v>2.8511862487130809E-3</c:v>
                </c:pt>
                <c:pt idx="165">
                  <c:v>2.6025328276046466E-3</c:v>
                </c:pt>
                <c:pt idx="166">
                  <c:v>2.3755645994073594E-3</c:v>
                </c:pt>
                <c:pt idx="167">
                  <c:v>2.1683903872795852E-3</c:v>
                </c:pt>
                <c:pt idx="168">
                  <c:v>1.9792839448859686E-3</c:v>
                </c:pt>
                <c:pt idx="169">
                  <c:v>1.8066695727231401E-3</c:v>
                </c:pt>
                <c:pt idx="170">
                  <c:v>1.6491089888528744E-3</c:v>
                </c:pt>
                <c:pt idx="171">
                  <c:v>1.5052893446454805E-3</c:v>
                </c:pt>
                <c:pt idx="172">
                  <c:v>1.3740122856763953E-3</c:v>
                </c:pt>
                <c:pt idx="173">
                  <c:v>1.254183966627558E-3</c:v>
                </c:pt>
                <c:pt idx="174">
                  <c:v>1.1448059369944363E-3</c:v>
                </c:pt>
                <c:pt idx="175">
                  <c:v>1.0449668216552048E-3</c:v>
                </c:pt>
                <c:pt idx="176">
                  <c:v>9.5383472698174626E-4</c:v>
                </c:pt>
                <c:pt idx="177">
                  <c:v>8.7065030921770726E-4</c:v>
                </c:pt>
                <c:pt idx="178">
                  <c:v>7.9472044736676533E-4</c:v>
                </c:pt>
                <c:pt idx="179">
                  <c:v>7.2541246787164479E-4</c:v>
                </c:pt>
                <c:pt idx="180">
                  <c:v>6.6214887296183822E-4</c:v>
                </c:pt>
                <c:pt idx="181">
                  <c:v>6.0440252874480811E-4</c:v>
                </c:pt>
                <c:pt idx="182">
                  <c:v>5.516922729462574E-4</c:v>
                </c:pt>
                <c:pt idx="183">
                  <c:v>5.0357890570162489E-4</c:v>
                </c:pt>
                <c:pt idx="184">
                  <c:v>4.5966152999273832E-4</c:v>
                </c:pt>
                <c:pt idx="185">
                  <c:v>4.1957421123682803E-4</c:v>
                </c:pt>
                <c:pt idx="186">
                  <c:v>3.829829281945513E-4</c:v>
                </c:pt>
                <c:pt idx="187">
                  <c:v>3.4958278979086652E-4</c:v>
                </c:pt>
                <c:pt idx="188">
                  <c:v>3.190954946584065E-4</c:v>
                </c:pt>
                <c:pt idx="189">
                  <c:v>2.912670122353751E-4</c:v>
                </c:pt>
                <c:pt idx="190">
                  <c:v>2.6586546609609895E-4</c:v>
                </c:pt>
                <c:pt idx="191">
                  <c:v>2.4267920187740006E-4</c:v>
                </c:pt>
                <c:pt idx="192">
                  <c:v>2.2151502370211797E-4</c:v>
                </c:pt>
                <c:pt idx="193">
                  <c:v>2.0219658440503413E-4</c:v>
                </c:pt>
                <c:pt idx="194">
                  <c:v>1.8456291614802481E-4</c:v>
                </c:pt>
                <c:pt idx="195">
                  <c:v>1.6846708918103286E-4</c:v>
                </c:pt>
                <c:pt idx="196">
                  <c:v>1.5377498757316603E-4</c:v>
                </c:pt>
                <c:pt idx="197">
                  <c:v>1.4036419171293998E-4</c:v>
                </c:pt>
                <c:pt idx="198">
                  <c:v>1.2812295826623206E-4</c:v>
                </c:pt>
                <c:pt idx="199">
                  <c:v>1.169492890926345E-4</c:v>
                </c:pt>
                <c:pt idx="200">
                  <c:v>1.0675008136209407E-4</c:v>
                </c:pt>
                <c:pt idx="201">
                  <c:v>9.7440351790317717E-5</c:v>
                </c:pt>
                <c:pt idx="202">
                  <c:v>8.8942528528997643E-5</c:v>
                </c:pt>
                <c:pt idx="203">
                  <c:v>8.1185804810667223E-5</c:v>
                </c:pt>
                <c:pt idx="204">
                  <c:v>7.4105548962517923E-5</c:v>
                </c:pt>
                <c:pt idx="205">
                  <c:v>6.7642765873210853E-5</c:v>
                </c:pt>
                <c:pt idx="206">
                  <c:v>6.1743605425449216E-5</c:v>
                </c:pt>
                <c:pt idx="207">
                  <c:v>5.6358913798398534E-5</c:v>
                </c:pt>
                <c:pt idx="208">
                  <c:v>5.1443823901253911E-5</c:v>
                </c:pt>
                <c:pt idx="209">
                  <c:v>4.6957381525306327E-5</c:v>
                </c:pt>
                <c:pt idx="210">
                  <c:v>4.286220409947837E-5</c:v>
                </c:pt>
                <c:pt idx="211">
                  <c:v>3.912416920596881E-5</c:v>
                </c:pt>
                <c:pt idx="212">
                  <c:v>3.5712130260607056E-5</c:v>
                </c:pt>
                <c:pt idx="213">
                  <c:v>3.259765698886705E-5</c:v>
                </c:pt>
                <c:pt idx="214">
                  <c:v>2.9754798535106051E-5</c:v>
                </c:pt>
                <c:pt idx="215">
                  <c:v>2.7159867231167086E-5</c:v>
                </c:pt>
                <c:pt idx="216">
                  <c:v>2.4791241222631605E-5</c:v>
                </c:pt>
                <c:pt idx="217">
                  <c:v>2.2629184308140516E-5</c:v>
                </c:pt>
                <c:pt idx="218">
                  <c:v>2.0655681490619685E-5</c:v>
                </c:pt>
                <c:pt idx="219">
                  <c:v>1.8854288870166654E-5</c:v>
                </c:pt>
                <c:pt idx="220">
                  <c:v>1.7209996627858905E-5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Sheet1!$E$30</c:f>
              <c:strCache>
                <c:ptCount val="1"/>
                <c:pt idx="0">
                  <c:v>65% effective coverage (Rc=0.75)</c:v>
                </c:pt>
              </c:strCache>
            </c:strRef>
          </c:tx>
          <c:spPr>
            <a:ln w="63500">
              <a:solidFill>
                <a:srgbClr val="009900"/>
              </a:solidFill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Sheet1!$A$32:$A$252</c:f>
              <c:numCache>
                <c:formatCode>General</c:formatCode>
                <c:ptCount val="221"/>
                <c:pt idx="0">
                  <c:v>2009</c:v>
                </c:pt>
                <c:pt idx="10">
                  <c:v>2010</c:v>
                </c:pt>
                <c:pt idx="20">
                  <c:v>2011</c:v>
                </c:pt>
                <c:pt idx="30">
                  <c:v>2012</c:v>
                </c:pt>
                <c:pt idx="40">
                  <c:v>2013</c:v>
                </c:pt>
                <c:pt idx="50">
                  <c:v>2014</c:v>
                </c:pt>
                <c:pt idx="60">
                  <c:v>2015</c:v>
                </c:pt>
                <c:pt idx="70">
                  <c:v>2016</c:v>
                </c:pt>
                <c:pt idx="80">
                  <c:v>2017</c:v>
                </c:pt>
                <c:pt idx="90">
                  <c:v>2018</c:v>
                </c:pt>
                <c:pt idx="100">
                  <c:v>2019</c:v>
                </c:pt>
                <c:pt idx="110">
                  <c:v>2020</c:v>
                </c:pt>
                <c:pt idx="120">
                  <c:v>2021</c:v>
                </c:pt>
                <c:pt idx="130">
                  <c:v>2022</c:v>
                </c:pt>
                <c:pt idx="140">
                  <c:v>2023</c:v>
                </c:pt>
                <c:pt idx="150">
                  <c:v>2024</c:v>
                </c:pt>
                <c:pt idx="160">
                  <c:v>2025</c:v>
                </c:pt>
                <c:pt idx="170">
                  <c:v>2026</c:v>
                </c:pt>
                <c:pt idx="180">
                  <c:v>2027</c:v>
                </c:pt>
                <c:pt idx="190">
                  <c:v>2028</c:v>
                </c:pt>
                <c:pt idx="200">
                  <c:v>2029</c:v>
                </c:pt>
                <c:pt idx="210">
                  <c:v>2030</c:v>
                </c:pt>
                <c:pt idx="220">
                  <c:v>2031</c:v>
                </c:pt>
              </c:numCache>
            </c:numRef>
          </c:cat>
          <c:val>
            <c:numRef>
              <c:f>Sheet1!$E$32:$E$252</c:f>
              <c:numCache>
                <c:formatCode>_(* #,##0_);_(* \(#,##0\);_(* "-"??_);_(@_)</c:formatCode>
                <c:ptCount val="221"/>
                <c:pt idx="0">
                  <c:v>9000</c:v>
                </c:pt>
                <c:pt idx="1">
                  <c:v>8598.6015307768703</c:v>
                </c:pt>
                <c:pt idx="2">
                  <c:v>8215.1053650087015</c:v>
                </c:pt>
                <c:pt idx="3">
                  <c:v>7848.7130630063448</c:v>
                </c:pt>
                <c:pt idx="4">
                  <c:v>7498.6617953549739</c:v>
                </c:pt>
                <c:pt idx="5">
                  <c:v>7164.2227547019429</c:v>
                </c:pt>
                <c:pt idx="6">
                  <c:v>6844.6996383784954</c:v>
                </c:pt>
                <c:pt idx="7">
                  <c:v>6539.4271986965814</c:v>
                </c:pt>
                <c:pt idx="8">
                  <c:v>6247.7698579018097</c:v>
                </c:pt>
                <c:pt idx="9">
                  <c:v>5969.1203848995865</c:v>
                </c:pt>
                <c:pt idx="10">
                  <c:v>5702.8986309987604</c:v>
                </c:pt>
                <c:pt idx="11">
                  <c:v>5448.5503220412484</c:v>
                </c:pt>
                <c:pt idx="12">
                  <c:v>5205.5459044020754</c:v>
                </c:pt>
                <c:pt idx="13">
                  <c:v>4973.3794424579</c:v>
                </c:pt>
                <c:pt idx="14">
                  <c:v>4751.5675652280615</c:v>
                </c:pt>
                <c:pt idx="15">
                  <c:v>4539.6484599955274</c:v>
                </c:pt>
                <c:pt idx="16">
                  <c:v>4337.1809108118223</c:v>
                </c:pt>
                <c:pt idx="17">
                  <c:v>4143.7433798847496</c:v>
                </c:pt>
                <c:pt idx="18">
                  <c:v>3958.9331299359574</c:v>
                </c:pt>
                <c:pt idx="19">
                  <c:v>3782.3653857011668</c:v>
                </c:pt>
                <c:pt idx="20">
                  <c:v>3613.6725328275106</c:v>
                </c:pt>
                <c:pt idx="21">
                  <c:v>3452.503352499652</c:v>
                </c:pt>
                <c:pt idx="22">
                  <c:v>3298.522290201754</c:v>
                </c:pt>
                <c:pt idx="23">
                  <c:v>3151.4087570922702</c:v>
                </c:pt>
                <c:pt idx="24">
                  <c:v>3010.8564625374793</c:v>
                </c:pt>
                <c:pt idx="25">
                  <c:v>2876.5727764137901</c:v>
                </c:pt>
                <c:pt idx="26">
                  <c:v>2748.2781198514112</c:v>
                </c:pt>
                <c:pt idx="27">
                  <c:v>2625.705383150545</c:v>
                </c:pt>
                <c:pt idx="28">
                  <c:v>2508.5993696585942</c:v>
                </c:pt>
                <c:pt idx="29">
                  <c:v>2396.7162644502487</c:v>
                </c:pt>
                <c:pt idx="30">
                  <c:v>2289.8231267044325</c:v>
                </c:pt>
                <c:pt idx="31">
                  <c:v>2187.6974047209847</c:v>
                </c:pt>
                <c:pt idx="32">
                  <c:v>2090.1264725678288</c:v>
                </c:pt>
                <c:pt idx="33">
                  <c:v>1996.9071873932269</c:v>
                </c:pt>
                <c:pt idx="34">
                  <c:v>1907.8454664820781</c:v>
                </c:pt>
                <c:pt idx="35">
                  <c:v>1822.7558831753911</c:v>
                </c:pt>
                <c:pt idx="36">
                  <c:v>1741.461280811604</c:v>
                </c:pt>
                <c:pt idx="37">
                  <c:v>1663.7924038861449</c:v>
                </c:pt>
                <c:pt idx="38">
                  <c:v>1589.5875456611511</c:v>
                </c:pt>
                <c:pt idx="39">
                  <c:v>1518.6922114917559</c:v>
                </c:pt>
                <c:pt idx="40">
                  <c:v>1450.9587971679962</c:v>
                </c:pt>
                <c:pt idx="41">
                  <c:v>1386.2462816025411</c:v>
                </c:pt>
                <c:pt idx="42">
                  <c:v>1324.419933224593</c:v>
                </c:pt>
                <c:pt idx="43">
                  <c:v>1265.351029468487</c:v>
                </c:pt>
                <c:pt idx="44">
                  <c:v>1208.9165887730974</c:v>
                </c:pt>
                <c:pt idx="45">
                  <c:v>1154.9991145339798</c:v>
                </c:pt>
                <c:pt idx="46">
                  <c:v>1103.4863504753159</c:v>
                </c:pt>
                <c:pt idx="47">
                  <c:v>1054.2710469320448</c:v>
                </c:pt>
                <c:pt idx="48">
                  <c:v>1007.2507375559605</c:v>
                </c:pt>
                <c:pt idx="49">
                  <c:v>962.3275259805298</c:v>
                </c:pt>
                <c:pt idx="50">
                  <c:v>919.4078820005484</c:v>
                </c:pt>
                <c:pt idx="51">
                  <c:v>878.40244684202639</c:v>
                </c:pt>
                <c:pt idx="52">
                  <c:v>839.2258471171134</c:v>
                </c:pt>
                <c:pt idx="53">
                  <c:v>801.79651707652351</c:v>
                </c:pt>
                <c:pt idx="54">
                  <c:v>766.03652878952403</c:v>
                </c:pt>
                <c:pt idx="55">
                  <c:v>731.87142989784786</c:v>
                </c:pt>
                <c:pt idx="56">
                  <c:v>699.23008860572122</c:v>
                </c:pt>
                <c:pt idx="57">
                  <c:v>668.04454558337795</c:v>
                </c:pt>
                <c:pt idx="58">
                  <c:v>638.24987247559852</c:v>
                </c:pt>
                <c:pt idx="59">
                  <c:v>609.78403672075854</c:v>
                </c:pt>
                <c:pt idx="60">
                  <c:v>582.587772398933</c:v>
                </c:pt>
                <c:pt idx="61">
                  <c:v>556.60445684015053</c:v>
                </c:pt>
                <c:pt idx="62">
                  <c:v>531.77999273588352</c:v>
                </c:pt>
                <c:pt idx="63">
                  <c:v>508.06269550836402</c:v>
                </c:pt>
                <c:pt idx="64">
                  <c:v>485.40318570320363</c:v>
                </c:pt>
                <c:pt idx="65">
                  <c:v>463.75428618128211</c:v>
                </c:pt>
                <c:pt idx="66">
                  <c:v>443.07092389585762</c:v>
                </c:pt>
                <c:pt idx="67">
                  <c:v>423.31003605040365</c:v>
                </c:pt>
                <c:pt idx="68">
                  <c:v>404.43048044180125</c:v>
                </c:pt>
                <c:pt idx="69">
                  <c:v>386.39294980218824</c:v>
                </c:pt>
                <c:pt idx="70">
                  <c:v>369.15988996116687</c:v>
                </c:pt>
                <c:pt idx="71">
                  <c:v>352.69542165794428</c:v>
                </c:pt>
                <c:pt idx="72">
                  <c:v>336.96526584066589</c:v>
                </c:pt>
                <c:pt idx="73">
                  <c:v>321.93667229735365</c:v>
                </c:pt>
                <c:pt idx="74">
                  <c:v>307.57835146991385</c:v>
                </c:pt>
                <c:pt idx="75">
                  <c:v>293.86040930922672</c:v>
                </c:pt>
                <c:pt idx="76">
                  <c:v>280.7542850356707</c:v>
                </c:pt>
                <c:pt idx="77">
                  <c:v>268.23269167554241</c:v>
                </c:pt>
                <c:pt idx="78">
                  <c:v>256.26955924952364</c:v>
                </c:pt>
                <c:pt idx="79">
                  <c:v>244.83998049494079</c:v>
                </c:pt>
                <c:pt idx="80">
                  <c:v>233.92015900879821</c:v>
                </c:pt>
                <c:pt idx="81">
                  <c:v>223.48735970362512</c:v>
                </c:pt>
                <c:pt idx="82">
                  <c:v>213.5198614729851</c:v>
                </c:pt>
                <c:pt idx="83">
                  <c:v>203.99691196809721</c:v>
                </c:pt>
                <c:pt idx="84">
                  <c:v>194.898684391404</c:v>
                </c:pt>
                <c:pt idx="85">
                  <c:v>186.20623621714711</c:v>
                </c:pt>
                <c:pt idx="86">
                  <c:v>177.90146975299629</c:v>
                </c:pt>
                <c:pt idx="87">
                  <c:v>169.96709446061811</c:v>
                </c:pt>
                <c:pt idx="88">
                  <c:v>162.386590956752</c:v>
                </c:pt>
                <c:pt idx="89">
                  <c:v>155.1441766198175</c:v>
                </c:pt>
                <c:pt idx="90">
                  <c:v>148.22477273047568</c:v>
                </c:pt>
                <c:pt idx="91">
                  <c:v>141.6139730777021</c:v>
                </c:pt>
                <c:pt idx="92">
                  <c:v>135.2980139650368</c:v>
                </c:pt>
                <c:pt idx="93">
                  <c:v>129.26374555453668</c:v>
                </c:pt>
                <c:pt idx="94">
                  <c:v>123.49860448879981</c:v>
                </c:pt>
                <c:pt idx="95">
                  <c:v>117.9905877340222</c:v>
                </c:pt>
                <c:pt idx="96">
                  <c:v>112.7282275896695</c:v>
                </c:pt>
                <c:pt idx="97">
                  <c:v>107.70056781269894</c:v>
                </c:pt>
                <c:pt idx="98">
                  <c:v>102.89714080664608</c:v>
                </c:pt>
                <c:pt idx="99">
                  <c:v>98.307945828065684</c:v>
                </c:pt>
                <c:pt idx="100">
                  <c:v>93.923428164970545</c:v>
                </c:pt>
                <c:pt idx="101">
                  <c:v>89.734459243903316</c:v>
                </c:pt>
                <c:pt idx="102">
                  <c:v>85.732317624228813</c:v>
                </c:pt>
                <c:pt idx="103">
                  <c:v>81.908670840082479</c:v>
                </c:pt>
                <c:pt idx="104">
                  <c:v>78.255558052158534</c:v>
                </c:pt>
                <c:pt idx="105">
                  <c:v>74.765373473232586</c:v>
                </c:pt>
                <c:pt idx="106">
                  <c:v>71.430850532893459</c:v>
                </c:pt>
                <c:pt idx="107">
                  <c:v>68.24504674853695</c:v>
                </c:pt>
                <c:pt idx="108">
                  <c:v>65.201329271101315</c:v>
                </c:pt>
                <c:pt idx="109">
                  <c:v>62.293361075463977</c:v>
                </c:pt>
                <c:pt idx="110">
                  <c:v>59.515087766746376</c:v>
                </c:pt>
                <c:pt idx="111">
                  <c:v>56.860724975051994</c:v>
                </c:pt>
                <c:pt idx="112">
                  <c:v>54.324746312396044</c:v>
                </c:pt>
                <c:pt idx="113">
                  <c:v>51.901871866759294</c:v>
                </c:pt>
                <c:pt idx="114">
                  <c:v>49.587057209300021</c:v>
                </c:pt>
                <c:pt idx="115">
                  <c:v>47.375482891845394</c:v>
                </c:pt>
                <c:pt idx="116">
                  <c:v>45.262544412790596</c:v>
                </c:pt>
                <c:pt idx="117">
                  <c:v>43.243842630519886</c:v>
                </c:pt>
                <c:pt idx="118">
                  <c:v>41.315174604384495</c:v>
                </c:pt>
                <c:pt idx="119">
                  <c:v>39.472524844175219</c:v>
                </c:pt>
                <c:pt idx="120">
                  <c:v>37.712056949861349</c:v>
                </c:pt>
                <c:pt idx="121">
                  <c:v>36.030105624202342</c:v>
                </c:pt>
                <c:pt idx="122">
                  <c:v>34.423169041590953</c:v>
                </c:pt>
                <c:pt idx="123">
                  <c:v>32.88790155724562</c:v>
                </c:pt>
                <c:pt idx="124">
                  <c:v>31.421106741574953</c:v>
                </c:pt>
                <c:pt idx="125">
                  <c:v>30.01973072520116</c:v>
                </c:pt>
                <c:pt idx="126">
                  <c:v>28.680855840802735</c:v>
                </c:pt>
                <c:pt idx="127">
                  <c:v>27.401694548524006</c:v>
                </c:pt>
                <c:pt idx="128">
                  <c:v>26.179583632313189</c:v>
                </c:pt>
                <c:pt idx="129">
                  <c:v>25.011978655101135</c:v>
                </c:pt>
                <c:pt idx="130">
                  <c:v>23.896448661278949</c:v>
                </c:pt>
                <c:pt idx="131">
                  <c:v>22.830671115444986</c:v>
                </c:pt>
                <c:pt idx="132">
                  <c:v>21.81242706688089</c:v>
                </c:pt>
                <c:pt idx="133">
                  <c:v>20.839596529693431</c:v>
                </c:pt>
                <c:pt idx="134">
                  <c:v>19.910154068999351</c:v>
                </c:pt>
                <c:pt idx="135">
                  <c:v>19.022164583966706</c:v>
                </c:pt>
                <c:pt idx="136">
                  <c:v>18.173779278931669</c:v>
                </c:pt>
                <c:pt idx="137">
                  <c:v>17.36323181420266</c:v>
                </c:pt>
                <c:pt idx="138">
                  <c:v>16.58883462853742</c:v>
                </c:pt>
                <c:pt idx="139">
                  <c:v>15.848975425638409</c:v>
                </c:pt>
                <c:pt idx="140">
                  <c:v>15.14211381734887</c:v>
                </c:pt>
                <c:pt idx="141">
                  <c:v>14.4667781165615</c:v>
                </c:pt>
                <c:pt idx="142">
                  <c:v>13.821562273163956</c:v>
                </c:pt>
                <c:pt idx="143">
                  <c:v>13.20512294663944</c:v>
                </c:pt>
                <c:pt idx="144">
                  <c:v>12.616176709230068</c:v>
                </c:pt>
                <c:pt idx="145">
                  <c:v>12.053497373837498</c:v>
                </c:pt>
                <c:pt idx="146">
                  <c:v>11.515913441099308</c:v>
                </c:pt>
                <c:pt idx="147">
                  <c:v>11.002305660325614</c:v>
                </c:pt>
                <c:pt idx="148">
                  <c:v>10.51160469921675</c:v>
                </c:pt>
                <c:pt idx="149">
                  <c:v>10.042788917511842</c:v>
                </c:pt>
                <c:pt idx="150">
                  <c:v>9.5948822399318061</c:v>
                </c:pt>
                <c:pt idx="151">
                  <c:v>9.1669521239890468</c:v>
                </c:pt>
                <c:pt idx="152">
                  <c:v>8.7581076184322804</c:v>
                </c:pt>
                <c:pt idx="153">
                  <c:v>8.3674975082845364</c:v>
                </c:pt>
                <c:pt idx="154">
                  <c:v>7.9943085426118428</c:v>
                </c:pt>
                <c:pt idx="155">
                  <c:v>7.6377637413338881</c:v>
                </c:pt>
                <c:pt idx="156">
                  <c:v>7.2971207775494706</c:v>
                </c:pt>
                <c:pt idx="157">
                  <c:v>6.9716704320112317</c:v>
                </c:pt>
                <c:pt idx="158">
                  <c:v>6.660735116529227</c:v>
                </c:pt>
                <c:pt idx="159">
                  <c:v>6.3636674632319732</c:v>
                </c:pt>
                <c:pt idx="160">
                  <c:v>6.0798489767446124</c:v>
                </c:pt>
                <c:pt idx="161">
                  <c:v>5.8086887464809207</c:v>
                </c:pt>
                <c:pt idx="162">
                  <c:v>5.5496222163663562</c:v>
                </c:pt>
                <c:pt idx="163">
                  <c:v>5.3021100094312255</c:v>
                </c:pt>
                <c:pt idx="164">
                  <c:v>5.0656368048269655</c:v>
                </c:pt>
                <c:pt idx="165">
                  <c:v>4.8397102649272048</c:v>
                </c:pt>
                <c:pt idx="166">
                  <c:v>4.6238600102799445</c:v>
                </c:pt>
                <c:pt idx="167">
                  <c:v>4.4176366402767773</c:v>
                </c:pt>
                <c:pt idx="168">
                  <c:v>4.2206107975000062</c:v>
                </c:pt>
                <c:pt idx="169">
                  <c:v>4.0323722737996714</c:v>
                </c:pt>
                <c:pt idx="170">
                  <c:v>3.8525291562395529</c:v>
                </c:pt>
                <c:pt idx="171">
                  <c:v>3.6807070111337712</c:v>
                </c:pt>
                <c:pt idx="172">
                  <c:v>3.5165481044750893</c:v>
                </c:pt>
                <c:pt idx="173">
                  <c:v>3.3597106571322408</c:v>
                </c:pt>
                <c:pt idx="174">
                  <c:v>3.209868133264949</c:v>
                </c:pt>
                <c:pt idx="175">
                  <c:v>3.066708560476</c:v>
                </c:pt>
                <c:pt idx="176">
                  <c:v>2.9299338802839432</c:v>
                </c:pt>
                <c:pt idx="177">
                  <c:v>2.7992593275649429</c:v>
                </c:pt>
                <c:pt idx="178">
                  <c:v>2.6744128376712597</c:v>
                </c:pt>
                <c:pt idx="179">
                  <c:v>2.55513447999216</c:v>
                </c:pt>
                <c:pt idx="180">
                  <c:v>2.441175916777925</c:v>
                </c:pt>
                <c:pt idx="181">
                  <c:v>2.3322998861002473</c:v>
                </c:pt>
                <c:pt idx="182">
                  <c:v>2.2282797078725016</c:v>
                </c:pt>
                <c:pt idx="183">
                  <c:v>2.1288988119012662</c:v>
                </c:pt>
                <c:pt idx="184">
                  <c:v>2.0339502869870412</c:v>
                </c:pt>
                <c:pt idx="185">
                  <c:v>1.9432364501345238</c:v>
                </c:pt>
                <c:pt idx="186">
                  <c:v>1.8565684349764664</c:v>
                </c:pt>
                <c:pt idx="187">
                  <c:v>1.7737657985533994</c:v>
                </c:pt>
                <c:pt idx="188">
                  <c:v>1.6946561456312232</c:v>
                </c:pt>
                <c:pt idx="189">
                  <c:v>1.6190747697738901</c:v>
                </c:pt>
                <c:pt idx="190">
                  <c:v>1.5468643104244333</c:v>
                </c:pt>
                <c:pt idx="191">
                  <c:v>1.47787442527996</c:v>
                </c:pt>
                <c:pt idx="192">
                  <c:v>1.411961477278693</c:v>
                </c:pt>
                <c:pt idx="193">
                  <c:v>1.3489882355474019</c:v>
                </c:pt>
                <c:pt idx="194">
                  <c:v>1.28882358968643</c:v>
                </c:pt>
                <c:pt idx="195">
                  <c:v>1.2313422767976758</c:v>
                </c:pt>
                <c:pt idx="196">
                  <c:v>1.1764246206869731</c:v>
                </c:pt>
                <c:pt idx="197">
                  <c:v>1.1239562826980678</c:v>
                </c:pt>
                <c:pt idx="198">
                  <c:v>1.0738280236593218</c:v>
                </c:pt>
                <c:pt idx="199">
                  <c:v>1.0259354764475699</c:v>
                </c:pt>
                <c:pt idx="200">
                  <c:v>0.98017892869559864</c:v>
                </c:pt>
                <c:pt idx="201">
                  <c:v>0.9364631151907995</c:v>
                </c:pt>
                <c:pt idx="202">
                  <c:v>0.89469701953285563</c:v>
                </c:pt>
                <c:pt idx="203">
                  <c:v>0.8547936846374139</c:v>
                </c:pt>
                <c:pt idx="204">
                  <c:v>0.81667003169129715</c:v>
                </c:pt>
                <c:pt idx="205">
                  <c:v>0.78024668718225909</c:v>
                </c:pt>
                <c:pt idx="206">
                  <c:v>0.74544781764322421</c:v>
                </c:pt>
                <c:pt idx="207">
                  <c:v>0.71220097176680697</c:v>
                </c:pt>
                <c:pt idx="208">
                  <c:v>0.68043692956164648</c:v>
                </c:pt>
                <c:pt idx="209">
                  <c:v>0.65008955823621362</c:v>
                </c:pt>
                <c:pt idx="210">
                  <c:v>0.62109567451022063</c:v>
                </c:pt>
                <c:pt idx="211">
                  <c:v>0.59339491306693759</c:v>
                </c:pt>
                <c:pt idx="212">
                  <c:v>0.56692960087251065</c:v>
                </c:pt>
                <c:pt idx="213">
                  <c:v>0.54164463710056798</c:v>
                </c:pt>
                <c:pt idx="214">
                  <c:v>0.51748737841221748</c:v>
                </c:pt>
                <c:pt idx="215">
                  <c:v>0.49440752935256155</c:v>
                </c:pt>
                <c:pt idx="216">
                  <c:v>0.472357037635392</c:v>
                </c:pt>
                <c:pt idx="217">
                  <c:v>0.45128999409832299</c:v>
                </c:pt>
                <c:pt idx="218">
                  <c:v>0.43116253711979308</c:v>
                </c:pt>
                <c:pt idx="219">
                  <c:v>0.41193276129909989</c:v>
                </c:pt>
                <c:pt idx="220">
                  <c:v>0.39356063020928667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3182592"/>
        <c:axId val="93188480"/>
      </c:lineChart>
      <c:catAx>
        <c:axId val="9318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400"/>
            </a:pPr>
            <a:endParaRPr lang="en-US"/>
          </a:p>
        </c:txPr>
        <c:crossAx val="93188480"/>
        <c:crosses val="autoZero"/>
        <c:auto val="1"/>
        <c:lblAlgn val="ctr"/>
        <c:lblOffset val="100"/>
        <c:tickLblSkip val="1"/>
        <c:tickMarkSkip val="10"/>
        <c:noMultiLvlLbl val="0"/>
      </c:catAx>
      <c:valAx>
        <c:axId val="9318848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Thousands of infected individuals</a:t>
                </a:r>
              </a:p>
            </c:rich>
          </c:tx>
          <c:layout>
            <c:manualLayout>
              <c:xMode val="edge"/>
              <c:yMode val="edge"/>
              <c:x val="4.7077537182852153E-2"/>
              <c:y val="9.6910077639833794E-2"/>
            </c:manualLayout>
          </c:layout>
          <c:overlay val="0"/>
        </c:title>
        <c:numFmt formatCode="_(* #,##0_);_(* \(#,##0\);_(* &quot;-&quot;??_);_(@_)" sourceLinked="1"/>
        <c:majorTickMark val="out"/>
        <c:minorTickMark val="none"/>
        <c:tickLblPos val="nextTo"/>
        <c:spPr>
          <a:ln>
            <a:solidFill>
              <a:schemeClr val="accent1"/>
            </a:solidFill>
          </a:ln>
        </c:spPr>
        <c:txPr>
          <a:bodyPr/>
          <a:lstStyle/>
          <a:p>
            <a:pPr>
              <a:defRPr sz="2000"/>
            </a:pPr>
            <a:endParaRPr lang="en-US"/>
          </a:p>
        </c:txPr>
        <c:crossAx val="93182592"/>
        <c:crosses val="autoZero"/>
        <c:crossBetween val="between"/>
        <c:dispUnits>
          <c:builtInUnit val="thousands"/>
        </c:dispUnits>
      </c:valAx>
    </c:plotArea>
    <c:legend>
      <c:legendPos val="r"/>
      <c:layout>
        <c:manualLayout>
          <c:xMode val="edge"/>
          <c:yMode val="edge"/>
          <c:x val="0.30075269374223107"/>
          <c:y val="0.22712441515462703"/>
          <c:w val="0.43608941152092895"/>
          <c:h val="0.33703012666894938"/>
        </c:manualLayout>
      </c:layout>
      <c:overlay val="1"/>
      <c:spPr>
        <a:noFill/>
        <a:ln>
          <a:noFill/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800">
          <a:solidFill>
            <a:schemeClr val="tx1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2523122456529842E-2"/>
          <c:y val="3.9151712887438801E-2"/>
          <c:w val="0.86903440621531969"/>
          <c:h val="0.66608462136677371"/>
        </c:manualLayout>
      </c:layout>
      <c:lineChart>
        <c:grouping val="standard"/>
        <c:varyColors val="0"/>
        <c:ser>
          <c:idx val="0"/>
          <c:order val="0"/>
          <c:tx>
            <c:v> </c:v>
          </c:tx>
          <c:spPr>
            <a:ln>
              <a:solidFill>
                <a:srgbClr val="E3740E"/>
              </a:solidFill>
            </a:ln>
          </c:spPr>
          <c:marker>
            <c:symbol val="none"/>
          </c:marker>
          <c:cat>
            <c:numRef>
              <c:f>'C:\Users\brunomoonen\Desktop\[Costing Zanzibar Final 16Oct.xls]Totals'!$E$2:$AA$2</c:f>
              <c:numCache>
                <c:formatCode>General</c:formatCode>
                <c:ptCount val="2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</c:numCache>
            </c:numRef>
          </c:cat>
          <c:val>
            <c:numRef>
              <c:f>'C:\Users\brunomoonen\Desktop\[Costing Zanzibar Final 16Oct.xls]Totals'!$E$45:$AA$45</c:f>
              <c:numCache>
                <c:formatCode>General</c:formatCode>
                <c:ptCount val="23"/>
                <c:pt idx="0">
                  <c:v>0.43943992489958505</c:v>
                </c:pt>
                <c:pt idx="1">
                  <c:v>0.66363275966184565</c:v>
                </c:pt>
                <c:pt idx="2">
                  <c:v>0.89364552852190204</c:v>
                </c:pt>
                <c:pt idx="3">
                  <c:v>0.87170191066616676</c:v>
                </c:pt>
                <c:pt idx="4">
                  <c:v>0.8826786643122545</c:v>
                </c:pt>
                <c:pt idx="5">
                  <c:v>0.85055506264386482</c:v>
                </c:pt>
                <c:pt idx="6">
                  <c:v>0.80825196546184896</c:v>
                </c:pt>
                <c:pt idx="7">
                  <c:v>0.72928555570144349</c:v>
                </c:pt>
                <c:pt idx="8">
                  <c:v>0.62105538152316164</c:v>
                </c:pt>
                <c:pt idx="9">
                  <c:v>0.49671546819204687</c:v>
                </c:pt>
                <c:pt idx="10">
                  <c:v>0.51841003078751757</c:v>
                </c:pt>
                <c:pt idx="11">
                  <c:v>0.50218530657089611</c:v>
                </c:pt>
                <c:pt idx="12">
                  <c:v>0.48501808267442087</c:v>
                </c:pt>
                <c:pt idx="13">
                  <c:v>0.50957822038567702</c:v>
                </c:pt>
                <c:pt idx="14">
                  <c:v>0.49117349158099238</c:v>
                </c:pt>
                <c:pt idx="15">
                  <c:v>0.43164814908008431</c:v>
                </c:pt>
                <c:pt idx="16">
                  <c:v>0.45675640742480605</c:v>
                </c:pt>
                <c:pt idx="17">
                  <c:v>0.43557613554661317</c:v>
                </c:pt>
                <c:pt idx="18">
                  <c:v>0.41297629662314905</c:v>
                </c:pt>
                <c:pt idx="19">
                  <c:v>0.44483215986365832</c:v>
                </c:pt>
                <c:pt idx="20">
                  <c:v>0.40324640620421931</c:v>
                </c:pt>
                <c:pt idx="21">
                  <c:v>0.38799568326444317</c:v>
                </c:pt>
                <c:pt idx="22">
                  <c:v>0.37291446291716546</c:v>
                </c:pt>
              </c:numCache>
            </c:numRef>
          </c:val>
          <c:smooth val="0"/>
        </c:ser>
        <c:ser>
          <c:idx val="1"/>
          <c:order val="1"/>
          <c:tx>
            <c:v> </c:v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'C:\Users\brunomoonen\Desktop\[Costing Zanzibar Final 16Oct.xls]Totals'!$E$2:$AA$2</c:f>
              <c:numCache>
                <c:formatCode>General</c:formatCode>
                <c:ptCount val="2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</c:numCache>
            </c:numRef>
          </c:cat>
          <c:val>
            <c:numRef>
              <c:f>'C:\Users\brunomoonen\Desktop\[Costing Zanzibar Final 16Oct.xls]Totals'!$E$46:$AA$46</c:f>
              <c:numCache>
                <c:formatCode>General</c:formatCode>
                <c:ptCount val="23"/>
                <c:pt idx="0">
                  <c:v>0.43943992489958505</c:v>
                </c:pt>
                <c:pt idx="1">
                  <c:v>0.66363275966184565</c:v>
                </c:pt>
                <c:pt idx="2">
                  <c:v>0.89364552852190204</c:v>
                </c:pt>
                <c:pt idx="3">
                  <c:v>0.87170191066616676</c:v>
                </c:pt>
                <c:pt idx="4">
                  <c:v>0.8826786643122545</c:v>
                </c:pt>
                <c:pt idx="5">
                  <c:v>0.85055506264386482</c:v>
                </c:pt>
                <c:pt idx="6">
                  <c:v>0.80825196546184896</c:v>
                </c:pt>
                <c:pt idx="7">
                  <c:v>0.72928555570144349</c:v>
                </c:pt>
                <c:pt idx="8">
                  <c:v>0.62105538152316164</c:v>
                </c:pt>
                <c:pt idx="9">
                  <c:v>0.49671546819204687</c:v>
                </c:pt>
                <c:pt idx="10">
                  <c:v>0.29776569976730632</c:v>
                </c:pt>
                <c:pt idx="11">
                  <c:v>0.28401488382635487</c:v>
                </c:pt>
                <c:pt idx="12">
                  <c:v>0.26929260096086532</c:v>
                </c:pt>
                <c:pt idx="13">
                  <c:v>0.19811089583992544</c:v>
                </c:pt>
                <c:pt idx="14">
                  <c:v>0.18368535445148076</c:v>
                </c:pt>
                <c:pt idx="15">
                  <c:v>0.16834877330512021</c:v>
                </c:pt>
                <c:pt idx="16">
                  <c:v>8.6523622730054456E-2</c:v>
                </c:pt>
                <c:pt idx="17">
                  <c:v>7.0409169241903699E-2</c:v>
                </c:pt>
                <c:pt idx="18">
                  <c:v>5.2833925716694104E-2</c:v>
                </c:pt>
                <c:pt idx="19">
                  <c:v>0.11060219124531602</c:v>
                </c:pt>
                <c:pt idx="20">
                  <c:v>5.8755479932966134E-2</c:v>
                </c:pt>
                <c:pt idx="21">
                  <c:v>4.9682325637931526E-2</c:v>
                </c:pt>
                <c:pt idx="22">
                  <c:v>4.0748270958222199E-2</c:v>
                </c:pt>
              </c:numCache>
            </c:numRef>
          </c:val>
          <c:smooth val="0"/>
        </c:ser>
        <c:ser>
          <c:idx val="2"/>
          <c:order val="2"/>
          <c:tx>
            <c:v> </c:v>
          </c:tx>
          <c:spPr>
            <a:ln>
              <a:solidFill>
                <a:srgbClr val="1F497D"/>
              </a:solidFill>
              <a:prstDash val="solid"/>
            </a:ln>
          </c:spPr>
          <c:marker>
            <c:symbol val="none"/>
          </c:marker>
          <c:val>
            <c:numRef>
              <c:f>'C:\Users\brunomoonen\Desktop\[Costing Zanzibar Final 16Oct.xls]Totals'!$E$47:$AA$47</c:f>
              <c:numCache>
                <c:formatCode>General</c:formatCode>
                <c:ptCount val="23"/>
                <c:pt idx="0">
                  <c:v>0.43943992489958505</c:v>
                </c:pt>
                <c:pt idx="1">
                  <c:v>0.66363275966184565</c:v>
                </c:pt>
                <c:pt idx="2">
                  <c:v>0.89364552852190204</c:v>
                </c:pt>
                <c:pt idx="3">
                  <c:v>0.87170191066616676</c:v>
                </c:pt>
                <c:pt idx="4">
                  <c:v>0.8826786643122545</c:v>
                </c:pt>
                <c:pt idx="5">
                  <c:v>0.85055506264386482</c:v>
                </c:pt>
                <c:pt idx="6">
                  <c:v>0.80825196546184896</c:v>
                </c:pt>
                <c:pt idx="7">
                  <c:v>0.72928555570144349</c:v>
                </c:pt>
                <c:pt idx="8">
                  <c:v>0.62105538152316164</c:v>
                </c:pt>
                <c:pt idx="9">
                  <c:v>0.49671546819204687</c:v>
                </c:pt>
                <c:pt idx="10">
                  <c:v>0.29776569976730632</c:v>
                </c:pt>
                <c:pt idx="11">
                  <c:v>0.28401488382635487</c:v>
                </c:pt>
                <c:pt idx="12">
                  <c:v>0.26929260096086532</c:v>
                </c:pt>
                <c:pt idx="13">
                  <c:v>0.19811089583992544</c:v>
                </c:pt>
                <c:pt idx="14">
                  <c:v>0.18368535445148076</c:v>
                </c:pt>
                <c:pt idx="15">
                  <c:v>0.16834877330512021</c:v>
                </c:pt>
                <c:pt idx="16">
                  <c:v>8.6523622730054456E-2</c:v>
                </c:pt>
                <c:pt idx="17">
                  <c:v>7.0409169241903699E-2</c:v>
                </c:pt>
                <c:pt idx="18">
                  <c:v>5.2833925716694104E-2</c:v>
                </c:pt>
                <c:pt idx="19">
                  <c:v>-0.13793215938822462</c:v>
                </c:pt>
                <c:pt idx="20">
                  <c:v>-0.17159541548754362</c:v>
                </c:pt>
                <c:pt idx="21">
                  <c:v>-0.17653781230736376</c:v>
                </c:pt>
                <c:pt idx="22">
                  <c:v>-0.18136143908364621</c:v>
                </c:pt>
              </c:numCache>
            </c:numRef>
          </c:val>
          <c:smooth val="0"/>
        </c:ser>
        <c:ser>
          <c:idx val="3"/>
          <c:order val="3"/>
          <c:tx>
            <c:v> </c:v>
          </c:tx>
          <c:spPr>
            <a:ln>
              <a:solidFill>
                <a:schemeClr val="accent3"/>
              </a:solidFill>
              <a:prstDash val="dash"/>
            </a:ln>
          </c:spPr>
          <c:marker>
            <c:symbol val="none"/>
          </c:marker>
          <c:val>
            <c:numRef>
              <c:f>'C:\Users\brunomoonen\Desktop\[Costing Zanzibar Final 16Oct.xls]Totals'!$E$48:$AA$48</c:f>
              <c:numCache>
                <c:formatCode>General</c:formatCode>
                <c:ptCount val="2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592832"/>
        <c:axId val="95594368"/>
      </c:lineChart>
      <c:catAx>
        <c:axId val="95592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5400000" vert="horz" anchor="b" anchorCtr="0"/>
          <a:lstStyle/>
          <a:p>
            <a:pPr>
              <a:defRPr/>
            </a:pPr>
            <a:endParaRPr lang="en-US"/>
          </a:p>
        </c:txPr>
        <c:crossAx val="95594368"/>
        <c:crossesAt val="-10"/>
        <c:auto val="1"/>
        <c:lblAlgn val="ctr"/>
        <c:lblOffset val="100"/>
        <c:tickLblSkip val="1"/>
        <c:tickMarkSkip val="1"/>
        <c:noMultiLvlLbl val="0"/>
      </c:catAx>
      <c:valAx>
        <c:axId val="95594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95592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121779916399359"/>
          <c:y val="0.16733235313412928"/>
          <c:w val="0.70860795178380553"/>
          <c:h val="0.67346493803189544"/>
        </c:manualLayout>
      </c:layout>
      <c:areaChart>
        <c:grouping val="stacked"/>
        <c:varyColors val="0"/>
        <c:ser>
          <c:idx val="9"/>
          <c:order val="0"/>
          <c:tx>
            <c:strRef>
              <c:f>Totals!$A$124</c:f>
              <c:strCache>
                <c:ptCount val="1"/>
                <c:pt idx="0">
                  <c:v>Programme national</c:v>
                </c:pt>
              </c:strCache>
            </c:strRef>
          </c:tx>
          <c:spPr>
            <a:ln w="25400">
              <a:noFill/>
            </a:ln>
          </c:spPr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Totals!$G$124:$M$124</c:f>
              <c:numCache>
                <c:formatCode>_("$"* #,##0_);_("$"* \(#,##0\);_("$"* "-"??_);_(@_)</c:formatCode>
                <c:ptCount val="7"/>
                <c:pt idx="0">
                  <c:v>1447770.8741258741</c:v>
                </c:pt>
                <c:pt idx="1">
                  <c:v>936247.06323501805</c:v>
                </c:pt>
                <c:pt idx="2">
                  <c:v>925128.047535324</c:v>
                </c:pt>
                <c:pt idx="3">
                  <c:v>925241.89190207748</c:v>
                </c:pt>
                <c:pt idx="4">
                  <c:v>925599.23932806111</c:v>
                </c:pt>
                <c:pt idx="5">
                  <c:v>879966.1923076919</c:v>
                </c:pt>
                <c:pt idx="6">
                  <c:v>874966.1923076919</c:v>
                </c:pt>
              </c:numCache>
            </c:numRef>
          </c:val>
        </c:ser>
        <c:ser>
          <c:idx val="8"/>
          <c:order val="1"/>
          <c:tx>
            <c:strRef>
              <c:f>Totals!$A$111</c:f>
              <c:strCache>
                <c:ptCount val="1"/>
                <c:pt idx="0">
                  <c:v>Gouvernance</c:v>
                </c:pt>
              </c:strCache>
            </c:strRef>
          </c:tx>
          <c:spPr>
            <a:ln w="25400">
              <a:noFill/>
            </a:ln>
          </c:spPr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Totals!$G$111:$M$111</c:f>
              <c:numCache>
                <c:formatCode>_("$"* #,##0_);_("$"* \(#,##0\);_("$"* "-"??_);_(@_)</c:formatCode>
                <c:ptCount val="7"/>
                <c:pt idx="0">
                  <c:v>522121.4681818182</c:v>
                </c:pt>
                <c:pt idx="1">
                  <c:v>220561.68477732068</c:v>
                </c:pt>
                <c:pt idx="2">
                  <c:v>218608.57106479869</c:v>
                </c:pt>
                <c:pt idx="3">
                  <c:v>161009.80952667337</c:v>
                </c:pt>
                <c:pt idx="4">
                  <c:v>161310.68504098788</c:v>
                </c:pt>
                <c:pt idx="5">
                  <c:v>161679.53638689342</c:v>
                </c:pt>
                <c:pt idx="6">
                  <c:v>124052.97333333334</c:v>
                </c:pt>
              </c:numCache>
            </c:numRef>
          </c:val>
        </c:ser>
        <c:ser>
          <c:idx val="7"/>
          <c:order val="2"/>
          <c:tx>
            <c:strRef>
              <c:f>Totals!$A$98</c:f>
              <c:strCache>
                <c:ptCount val="1"/>
                <c:pt idx="0">
                  <c:v>S-E &amp; Recherche</c:v>
                </c:pt>
              </c:strCache>
            </c:strRef>
          </c:tx>
          <c:spPr>
            <a:ln w="25400">
              <a:noFill/>
            </a:ln>
          </c:spPr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Totals!$G$98:$M$98</c:f>
              <c:numCache>
                <c:formatCode>_("$"* #,##0_);_("$"* \(#,##0\);_("$"* "-"??_);_(@_)</c:formatCode>
                <c:ptCount val="7"/>
                <c:pt idx="0">
                  <c:v>385243.875</c:v>
                </c:pt>
                <c:pt idx="1">
                  <c:v>100470</c:v>
                </c:pt>
                <c:pt idx="2">
                  <c:v>372241.875</c:v>
                </c:pt>
                <c:pt idx="3">
                  <c:v>86922</c:v>
                </c:pt>
                <c:pt idx="4">
                  <c:v>358693.875</c:v>
                </c:pt>
                <c:pt idx="5">
                  <c:v>86922</c:v>
                </c:pt>
                <c:pt idx="6">
                  <c:v>358693.875</c:v>
                </c:pt>
              </c:numCache>
            </c:numRef>
          </c:val>
        </c:ser>
        <c:ser>
          <c:idx val="6"/>
          <c:order val="3"/>
          <c:tx>
            <c:strRef>
              <c:f>Totals!$A$85</c:f>
              <c:strCache>
                <c:ptCount val="1"/>
                <c:pt idx="0">
                  <c:v>Communication</c:v>
                </c:pt>
              </c:strCache>
            </c:strRef>
          </c:tx>
          <c:spPr>
            <a:ln w="25400">
              <a:noFill/>
            </a:ln>
          </c:spPr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Totals!$G$85:$M$85</c:f>
              <c:numCache>
                <c:formatCode>_("$"* #,##0_);_("$"* \(#,##0\);_("$"* "-"??_);_(@_)</c:formatCode>
                <c:ptCount val="7"/>
                <c:pt idx="0">
                  <c:v>37600</c:v>
                </c:pt>
                <c:pt idx="1">
                  <c:v>37600</c:v>
                </c:pt>
                <c:pt idx="2">
                  <c:v>37600</c:v>
                </c:pt>
                <c:pt idx="3">
                  <c:v>37600</c:v>
                </c:pt>
                <c:pt idx="4">
                  <c:v>37600</c:v>
                </c:pt>
                <c:pt idx="5">
                  <c:v>37600</c:v>
                </c:pt>
                <c:pt idx="6">
                  <c:v>37600</c:v>
                </c:pt>
              </c:numCache>
            </c:numRef>
          </c:val>
        </c:ser>
        <c:ser>
          <c:idx val="3"/>
          <c:order val="4"/>
          <c:tx>
            <c:strRef>
              <c:f>Totals!$A$46</c:f>
              <c:strCache>
                <c:ptCount val="1"/>
                <c:pt idx="0">
                  <c:v>Surveillance passive et traitement des cas</c:v>
                </c:pt>
              </c:strCache>
            </c:strRef>
          </c:tx>
          <c:spPr>
            <a:ln w="25400">
              <a:noFill/>
            </a:ln>
          </c:spPr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Totals!$G$46:$M$46</c:f>
              <c:numCache>
                <c:formatCode>_("$"* #,##0_);_("$"* \(#,##0\);_("$"* "-"??_);_(@_)</c:formatCode>
                <c:ptCount val="7"/>
                <c:pt idx="0">
                  <c:v>1363512.09708</c:v>
                </c:pt>
                <c:pt idx="1">
                  <c:v>1441016.1538741684</c:v>
                </c:pt>
                <c:pt idx="2">
                  <c:v>1576222.5271051086</c:v>
                </c:pt>
                <c:pt idx="3">
                  <c:v>1717019.6520331951</c:v>
                </c:pt>
                <c:pt idx="4">
                  <c:v>1860810.7331541516</c:v>
                </c:pt>
                <c:pt idx="5">
                  <c:v>2007487.7293367682</c:v>
                </c:pt>
                <c:pt idx="6">
                  <c:v>2157030.7590142479</c:v>
                </c:pt>
              </c:numCache>
            </c:numRef>
          </c:val>
        </c:ser>
        <c:ser>
          <c:idx val="4"/>
          <c:order val="5"/>
          <c:tx>
            <c:strRef>
              <c:f>Totals!$A$59</c:f>
              <c:strCache>
                <c:ptCount val="1"/>
                <c:pt idx="0">
                  <c:v>Detection re-active des cas</c:v>
                </c:pt>
              </c:strCache>
            </c:strRef>
          </c:tx>
          <c:spPr>
            <a:ln w="25400">
              <a:noFill/>
            </a:ln>
          </c:spPr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Totals!$G$59:$M$59</c:f>
              <c:numCache>
                <c:formatCode>_("$"* #,##0_);_("$"* \(#,##0\);_("$"* "-"??_);_(@_)</c:formatCode>
                <c:ptCount val="7"/>
                <c:pt idx="0">
                  <c:v>1924378.5072329999</c:v>
                </c:pt>
                <c:pt idx="1">
                  <c:v>208495.59073793751</c:v>
                </c:pt>
                <c:pt idx="2">
                  <c:v>121578.4984920682</c:v>
                </c:pt>
                <c:pt idx="3">
                  <c:v>107729.53418495574</c:v>
                </c:pt>
                <c:pt idx="4">
                  <c:v>97399.604685141501</c:v>
                </c:pt>
                <c:pt idx="5">
                  <c:v>90550.206518675273</c:v>
                </c:pt>
                <c:pt idx="6">
                  <c:v>83748.166166267023</c:v>
                </c:pt>
              </c:numCache>
            </c:numRef>
          </c:val>
        </c:ser>
        <c:ser>
          <c:idx val="1"/>
          <c:order val="6"/>
          <c:tx>
            <c:strRef>
              <c:f>Totals!$A$33</c:f>
              <c:strCache>
                <c:ptCount val="1"/>
                <c:pt idx="0">
                  <c:v>Screening des travailleurs migrants</c:v>
                </c:pt>
              </c:strCache>
            </c:strRef>
          </c:tx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Totals!$G$33:$M$33</c:f>
              <c:numCache>
                <c:formatCode>_("$"* #,##0_);_("$"* \(#,##0\);_("$"* "-"??_);_(@_)</c:formatCode>
                <c:ptCount val="7"/>
                <c:pt idx="0">
                  <c:v>55227.575199999999</c:v>
                </c:pt>
                <c:pt idx="1">
                  <c:v>55026.988800000043</c:v>
                </c:pt>
                <c:pt idx="2">
                  <c:v>54822.308800000013</c:v>
                </c:pt>
                <c:pt idx="3">
                  <c:v>54621.722399999999</c:v>
                </c:pt>
                <c:pt idx="4">
                  <c:v>54417.042400000006</c:v>
                </c:pt>
                <c:pt idx="5">
                  <c:v>54216.456000000013</c:v>
                </c:pt>
                <c:pt idx="6">
                  <c:v>54011.775999999998</c:v>
                </c:pt>
              </c:numCache>
            </c:numRef>
          </c:val>
        </c:ser>
        <c:ser>
          <c:idx val="0"/>
          <c:order val="7"/>
          <c:tx>
            <c:strRef>
              <c:f>Totals!$A$7</c:f>
              <c:strCache>
                <c:ptCount val="1"/>
                <c:pt idx="0">
                  <c:v>MSAT</c:v>
                </c:pt>
              </c:strCache>
            </c:strRef>
          </c:tx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Totals!$G$7:$M$7</c:f>
              <c:numCache>
                <c:formatCode>_("$"* #,##0_);_("$"* \(#,##0\);_("$"* "-"??_);_(@_)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2"/>
          <c:order val="8"/>
          <c:tx>
            <c:strRef>
              <c:f>Totals!$A$20</c:f>
              <c:strCache>
                <c:ptCount val="1"/>
                <c:pt idx="0">
                  <c:v>MDA</c:v>
                </c:pt>
              </c:strCache>
            </c:strRef>
          </c:tx>
          <c:spPr>
            <a:ln w="25400">
              <a:noFill/>
            </a:ln>
          </c:spPr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Totals!$G$20:$M$20</c:f>
              <c:numCache>
                <c:formatCode>_("$"* #,##0_);_("$"* \(#,##0\);_("$"* "-"??_);_(@_)</c:formatCode>
                <c:ptCount val="7"/>
                <c:pt idx="0">
                  <c:v>9100452.3210008349</c:v>
                </c:pt>
                <c:pt idx="1">
                  <c:v>9281533.212288633</c:v>
                </c:pt>
                <c:pt idx="2">
                  <c:v>9347253.0040981099</c:v>
                </c:pt>
                <c:pt idx="3">
                  <c:v>9439790.8088386822</c:v>
                </c:pt>
                <c:pt idx="4">
                  <c:v>9533244.7378461771</c:v>
                </c:pt>
                <c:pt idx="5">
                  <c:v>9627623.8607508689</c:v>
                </c:pt>
                <c:pt idx="6">
                  <c:v>0</c:v>
                </c:pt>
              </c:numCache>
            </c:numRef>
          </c:val>
        </c:ser>
        <c:ser>
          <c:idx val="5"/>
          <c:order val="9"/>
          <c:tx>
            <c:strRef>
              <c:f>Totals!$A$72:$B$72</c:f>
              <c:strCache>
                <c:ptCount val="1"/>
                <c:pt idx="0">
                  <c:v>Controle des vecteurs</c:v>
                </c:pt>
              </c:strCache>
            </c:strRef>
          </c:tx>
          <c:spPr>
            <a:ln w="25400">
              <a:noFill/>
            </a:ln>
          </c:spPr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Totals!$G$72:$M$72</c:f>
              <c:numCache>
                <c:formatCode>_("$"* #,##0_);_("$"* \(#,##0\);_("$"* "-"??_);_(@_)</c:formatCode>
                <c:ptCount val="7"/>
                <c:pt idx="0">
                  <c:v>688800</c:v>
                </c:pt>
                <c:pt idx="1">
                  <c:v>702504</c:v>
                </c:pt>
                <c:pt idx="2">
                  <c:v>709464</c:v>
                </c:pt>
                <c:pt idx="3">
                  <c:v>716484</c:v>
                </c:pt>
                <c:pt idx="4">
                  <c:v>723576</c:v>
                </c:pt>
                <c:pt idx="5">
                  <c:v>730740</c:v>
                </c:pt>
                <c:pt idx="6">
                  <c:v>737976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232704"/>
        <c:axId val="88234240"/>
      </c:areaChart>
      <c:catAx>
        <c:axId val="8823270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88234240"/>
        <c:crosses val="autoZero"/>
        <c:auto val="1"/>
        <c:lblAlgn val="ctr"/>
        <c:lblOffset val="100"/>
        <c:noMultiLvlLbl val="0"/>
      </c:catAx>
      <c:valAx>
        <c:axId val="88234240"/>
        <c:scaling>
          <c:orientation val="minMax"/>
          <c:max val="250000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Millions (USD)</a:t>
                </a:r>
              </a:p>
            </c:rich>
          </c:tx>
          <c:layout/>
          <c:overlay val="0"/>
        </c:title>
        <c:numFmt formatCode="_(&quot;$&quot;* #,##0_);_(&quot;$&quot;* \(#,##0\);_(&quot;$&quot;* &quot;-&quot;_);_(@_)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88232704"/>
        <c:crosses val="autoZero"/>
        <c:crossBetween val="midCat"/>
        <c:dispUnits>
          <c:builtInUnit val="millions"/>
        </c:dispUnits>
      </c:valAx>
    </c:plotArea>
    <c:plotVisOnly val="1"/>
    <c:dispBlanksAs val="zero"/>
    <c:showDLblsOverMax val="0"/>
  </c:chart>
  <c:spPr>
    <a:ln>
      <a:noFill/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921932929575872"/>
          <c:y val="0.11482174476421871"/>
          <c:w val="0.50962167280095172"/>
          <c:h val="0.70544089149013556"/>
        </c:manualLayout>
      </c:layout>
      <c:areaChart>
        <c:grouping val="stacked"/>
        <c:varyColors val="0"/>
        <c:ser>
          <c:idx val="9"/>
          <c:order val="0"/>
          <c:tx>
            <c:strRef>
              <c:f>Totals!$A$124</c:f>
              <c:strCache>
                <c:ptCount val="1"/>
                <c:pt idx="0">
                  <c:v>Programme national</c:v>
                </c:pt>
              </c:strCache>
            </c:strRef>
          </c:tx>
          <c:spPr>
            <a:ln w="25400">
              <a:noFill/>
            </a:ln>
          </c:spPr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Totals!$G$124:$M$124</c:f>
              <c:numCache>
                <c:formatCode>_("$"* #,##0_);_("$"* \(#,##0\);_("$"* "-"??_);_(@_)</c:formatCode>
                <c:ptCount val="7"/>
                <c:pt idx="0">
                  <c:v>1441770.8741258741</c:v>
                </c:pt>
                <c:pt idx="1">
                  <c:v>954181.53721969516</c:v>
                </c:pt>
                <c:pt idx="2">
                  <c:v>879966.1923076919</c:v>
                </c:pt>
                <c:pt idx="3">
                  <c:v>892902.13198570965</c:v>
                </c:pt>
                <c:pt idx="4">
                  <c:v>888628.22578852193</c:v>
                </c:pt>
                <c:pt idx="5">
                  <c:v>879966.1923076919</c:v>
                </c:pt>
                <c:pt idx="6">
                  <c:v>877606.1923076919</c:v>
                </c:pt>
              </c:numCache>
            </c:numRef>
          </c:val>
        </c:ser>
        <c:ser>
          <c:idx val="8"/>
          <c:order val="1"/>
          <c:tx>
            <c:strRef>
              <c:f>Totals!$A$111</c:f>
              <c:strCache>
                <c:ptCount val="1"/>
                <c:pt idx="0">
                  <c:v>Gouvernance</c:v>
                </c:pt>
              </c:strCache>
            </c:strRef>
          </c:tx>
          <c:spPr>
            <a:ln w="25400">
              <a:noFill/>
            </a:ln>
          </c:spPr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Totals!$G$111:$M$111</c:f>
              <c:numCache>
                <c:formatCode>_("$"* #,##0_);_("$"* \(#,##0\);_("$"* "-"??_);_(@_)</c:formatCode>
                <c:ptCount val="7"/>
                <c:pt idx="0">
                  <c:v>538757.06818181893</c:v>
                </c:pt>
                <c:pt idx="1">
                  <c:v>230151.32477732058</c:v>
                </c:pt>
                <c:pt idx="2">
                  <c:v>230990.24955031171</c:v>
                </c:pt>
                <c:pt idx="3">
                  <c:v>126494.7282400697</c:v>
                </c:pt>
                <c:pt idx="4">
                  <c:v>127700.31951764647</c:v>
                </c:pt>
                <c:pt idx="5">
                  <c:v>127747.8971968713</c:v>
                </c:pt>
                <c:pt idx="6">
                  <c:v>122765.77333333333</c:v>
                </c:pt>
              </c:numCache>
            </c:numRef>
          </c:val>
        </c:ser>
        <c:ser>
          <c:idx val="7"/>
          <c:order val="2"/>
          <c:tx>
            <c:strRef>
              <c:f>Totals!$A$98</c:f>
              <c:strCache>
                <c:ptCount val="1"/>
                <c:pt idx="0">
                  <c:v>S-E &amp; Recherche</c:v>
                </c:pt>
              </c:strCache>
            </c:strRef>
          </c:tx>
          <c:spPr>
            <a:ln w="25400">
              <a:noFill/>
            </a:ln>
          </c:spPr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Totals!$G$98:$M$98</c:f>
              <c:numCache>
                <c:formatCode>_("$"* #,##0_);_("$"* \(#,##0\);_("$"* "-"??_);_(@_)</c:formatCode>
                <c:ptCount val="7"/>
                <c:pt idx="0">
                  <c:v>385243.875</c:v>
                </c:pt>
                <c:pt idx="1">
                  <c:v>100470</c:v>
                </c:pt>
                <c:pt idx="2">
                  <c:v>372241.875</c:v>
                </c:pt>
                <c:pt idx="3">
                  <c:v>86922</c:v>
                </c:pt>
                <c:pt idx="4">
                  <c:v>358693.875</c:v>
                </c:pt>
                <c:pt idx="5">
                  <c:v>86922</c:v>
                </c:pt>
                <c:pt idx="6">
                  <c:v>358693.875</c:v>
                </c:pt>
              </c:numCache>
            </c:numRef>
          </c:val>
        </c:ser>
        <c:ser>
          <c:idx val="6"/>
          <c:order val="3"/>
          <c:tx>
            <c:strRef>
              <c:f>Totals!$A$85</c:f>
              <c:strCache>
                <c:ptCount val="1"/>
                <c:pt idx="0">
                  <c:v>Communication</c:v>
                </c:pt>
              </c:strCache>
            </c:strRef>
          </c:tx>
          <c:spPr>
            <a:ln w="25400">
              <a:noFill/>
            </a:ln>
          </c:spPr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Totals!$G$85:$M$85</c:f>
              <c:numCache>
                <c:formatCode>_("$"* #,##0_);_("$"* \(#,##0\);_("$"* "-"??_);_(@_)</c:formatCode>
                <c:ptCount val="7"/>
                <c:pt idx="0">
                  <c:v>37600</c:v>
                </c:pt>
                <c:pt idx="1">
                  <c:v>37600</c:v>
                </c:pt>
                <c:pt idx="2">
                  <c:v>37600</c:v>
                </c:pt>
                <c:pt idx="3">
                  <c:v>37600</c:v>
                </c:pt>
                <c:pt idx="4">
                  <c:v>37600</c:v>
                </c:pt>
                <c:pt idx="5">
                  <c:v>37600</c:v>
                </c:pt>
                <c:pt idx="6">
                  <c:v>37600</c:v>
                </c:pt>
              </c:numCache>
            </c:numRef>
          </c:val>
        </c:ser>
        <c:ser>
          <c:idx val="3"/>
          <c:order val="4"/>
          <c:tx>
            <c:strRef>
              <c:f>Totals!$A$46</c:f>
              <c:strCache>
                <c:ptCount val="1"/>
                <c:pt idx="0">
                  <c:v>Surveillance passive et traitement des cas</c:v>
                </c:pt>
              </c:strCache>
            </c:strRef>
          </c:tx>
          <c:spPr>
            <a:ln w="25400">
              <a:noFill/>
            </a:ln>
          </c:spPr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Totals!$G$46:$M$46</c:f>
              <c:numCache>
                <c:formatCode>_("$"* #,##0_);_("$"* \(#,##0\);_("$"* "-"??_);_(@_)</c:formatCode>
                <c:ptCount val="7"/>
                <c:pt idx="0">
                  <c:v>1948894.1823472755</c:v>
                </c:pt>
                <c:pt idx="1">
                  <c:v>2133218.6116036326</c:v>
                </c:pt>
                <c:pt idx="2">
                  <c:v>2308164.8846395472</c:v>
                </c:pt>
                <c:pt idx="3">
                  <c:v>2493665.6387082157</c:v>
                </c:pt>
                <c:pt idx="4">
                  <c:v>2713651.7087475518</c:v>
                </c:pt>
                <c:pt idx="5">
                  <c:v>2934088.0696094655</c:v>
                </c:pt>
                <c:pt idx="6">
                  <c:v>3158637.1395177296</c:v>
                </c:pt>
              </c:numCache>
            </c:numRef>
          </c:val>
        </c:ser>
        <c:ser>
          <c:idx val="4"/>
          <c:order val="5"/>
          <c:tx>
            <c:strRef>
              <c:f>Totals!$A$59</c:f>
              <c:strCache>
                <c:ptCount val="1"/>
                <c:pt idx="0">
                  <c:v>Detection re-active des cas</c:v>
                </c:pt>
              </c:strCache>
            </c:strRef>
          </c:tx>
          <c:spPr>
            <a:ln w="25400">
              <a:noFill/>
            </a:ln>
          </c:spPr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Totals!$G$59:$M$59</c:f>
              <c:numCache>
                <c:formatCode>_("$"* #,##0_);_("$"* \(#,##0\);_("$"* "-"??_);_(@_)</c:formatCode>
                <c:ptCount val="7"/>
                <c:pt idx="0">
                  <c:v>2886067.7608495001</c:v>
                </c:pt>
                <c:pt idx="1">
                  <c:v>2087164.6907998286</c:v>
                </c:pt>
                <c:pt idx="2">
                  <c:v>1516809.6890421603</c:v>
                </c:pt>
                <c:pt idx="3">
                  <c:v>371387.43627109431</c:v>
                </c:pt>
                <c:pt idx="4">
                  <c:v>529727.8451047542</c:v>
                </c:pt>
                <c:pt idx="5">
                  <c:v>526759.74761785776</c:v>
                </c:pt>
                <c:pt idx="6">
                  <c:v>516488.02920494805</c:v>
                </c:pt>
              </c:numCache>
            </c:numRef>
          </c:val>
        </c:ser>
        <c:ser>
          <c:idx val="1"/>
          <c:order val="6"/>
          <c:tx>
            <c:strRef>
              <c:f>Totals!$A$33</c:f>
              <c:strCache>
                <c:ptCount val="1"/>
                <c:pt idx="0">
                  <c:v>Screening des travailleurs migrants</c:v>
                </c:pt>
              </c:strCache>
            </c:strRef>
          </c:tx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Totals!$G$33:$M$33</c:f>
              <c:numCache>
                <c:formatCode>_("$"* #,##0_);_("$"* \(#,##0\);_("$"* "-"??_);_(@_)</c:formatCode>
                <c:ptCount val="7"/>
                <c:pt idx="0">
                  <c:v>55227.575199999999</c:v>
                </c:pt>
                <c:pt idx="1">
                  <c:v>55026.988800000043</c:v>
                </c:pt>
                <c:pt idx="2">
                  <c:v>54822.308800000013</c:v>
                </c:pt>
                <c:pt idx="3">
                  <c:v>54621.722399999999</c:v>
                </c:pt>
                <c:pt idx="4">
                  <c:v>54417.042400000006</c:v>
                </c:pt>
                <c:pt idx="5">
                  <c:v>54216.456000000013</c:v>
                </c:pt>
                <c:pt idx="6">
                  <c:v>54011.775999999998</c:v>
                </c:pt>
              </c:numCache>
            </c:numRef>
          </c:val>
        </c:ser>
        <c:ser>
          <c:idx val="0"/>
          <c:order val="7"/>
          <c:tx>
            <c:strRef>
              <c:f>Totals!$A$7</c:f>
              <c:strCache>
                <c:ptCount val="1"/>
                <c:pt idx="0">
                  <c:v>MSAT</c:v>
                </c:pt>
              </c:strCache>
            </c:strRef>
          </c:tx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Totals!$G$7:$M$7</c:f>
              <c:numCache>
                <c:formatCode>_("$"* #,##0_);_("$"* \(#,##0\);_("$"* "-"??_);_(@_)</c:formatCode>
                <c:ptCount val="7"/>
                <c:pt idx="0">
                  <c:v>13827021.072993496</c:v>
                </c:pt>
                <c:pt idx="1">
                  <c:v>14082642.525960889</c:v>
                </c:pt>
                <c:pt idx="2">
                  <c:v>14208569.328505334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2"/>
          <c:order val="8"/>
          <c:tx>
            <c:strRef>
              <c:f>Totals!$A$20</c:f>
              <c:strCache>
                <c:ptCount val="1"/>
                <c:pt idx="0">
                  <c:v>MDA</c:v>
                </c:pt>
              </c:strCache>
            </c:strRef>
          </c:tx>
          <c:spPr>
            <a:ln w="25400">
              <a:noFill/>
            </a:ln>
          </c:spPr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Totals!$G$20:$M$20</c:f>
              <c:numCache>
                <c:formatCode>_("$"* #,##0_);_("$"* \(#,##0\);_("$"* "-"??_);_(@_)</c:formatCode>
                <c:ptCount val="7"/>
                <c:pt idx="0">
                  <c:v>0</c:v>
                </c:pt>
                <c:pt idx="1">
                  <c:v>0</c:v>
                </c:pt>
                <c:pt idx="2">
                  <c:v>1205690.6122140046</c:v>
                </c:pt>
                <c:pt idx="3">
                  <c:v>1217626.9492749216</c:v>
                </c:pt>
                <c:pt idx="4">
                  <c:v>1229681.4560727435</c:v>
                </c:pt>
                <c:pt idx="5">
                  <c:v>1241855.3024878651</c:v>
                </c:pt>
                <c:pt idx="6">
                  <c:v>0</c:v>
                </c:pt>
              </c:numCache>
            </c:numRef>
          </c:val>
        </c:ser>
        <c:ser>
          <c:idx val="5"/>
          <c:order val="9"/>
          <c:tx>
            <c:strRef>
              <c:f>Totals!$A$72:$B$72</c:f>
              <c:strCache>
                <c:ptCount val="1"/>
                <c:pt idx="0">
                  <c:v>Controle des vecteurs</c:v>
                </c:pt>
              </c:strCache>
            </c:strRef>
          </c:tx>
          <c:spPr>
            <a:ln w="25400">
              <a:noFill/>
            </a:ln>
          </c:spPr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Totals!$G$72:$M$72</c:f>
              <c:numCache>
                <c:formatCode>_("$"* #,##0_);_("$"* \(#,##0\);_("$"* "-"??_);_(@_)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303488"/>
        <c:axId val="88305024"/>
      </c:areaChart>
      <c:catAx>
        <c:axId val="88303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88305024"/>
        <c:crosses val="autoZero"/>
        <c:auto val="1"/>
        <c:lblAlgn val="ctr"/>
        <c:lblOffset val="100"/>
        <c:noMultiLvlLbl val="0"/>
      </c:catAx>
      <c:valAx>
        <c:axId val="88305024"/>
        <c:scaling>
          <c:orientation val="minMax"/>
        </c:scaling>
        <c:delete val="0"/>
        <c:axPos val="l"/>
        <c:numFmt formatCode="_(&quot;$&quot;* #,##0_);_(&quot;$&quot;* \(#,##0\);_(&quot;$&quot;* &quot;-&quot;_);_(@_)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88303488"/>
        <c:crosses val="autoZero"/>
        <c:crossBetween val="midCat"/>
        <c:dispUnits>
          <c:builtInUnit val="millions"/>
        </c:dispUnits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4.9304255440197189E-2"/>
          <c:y val="0"/>
          <c:w val="0.94733510715008684"/>
          <c:h val="1"/>
        </c:manualLayout>
      </c:layout>
      <c:overlay val="0"/>
      <c:spPr>
        <a:solidFill>
          <a:srgbClr val="FFFFFF"/>
        </a:solidFill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  <c:showDLblsOverMax val="0"/>
  </c:chart>
  <c:spPr>
    <a:ln>
      <a:noFill/>
    </a:ln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7259252371635863E-2"/>
          <c:y val="1.7102088294009783E-2"/>
          <c:w val="0.92873835141292116"/>
          <c:h val="0.92026865464395802"/>
        </c:manualLayout>
      </c:layout>
      <c:areaChart>
        <c:grouping val="stacked"/>
        <c:varyColors val="0"/>
        <c:ser>
          <c:idx val="9"/>
          <c:order val="0"/>
          <c:tx>
            <c:strRef>
              <c:f>Totals!$A$124</c:f>
              <c:strCache>
                <c:ptCount val="1"/>
                <c:pt idx="0">
                  <c:v>Programme national</c:v>
                </c:pt>
              </c:strCache>
            </c:strRef>
          </c:tx>
          <c:spPr>
            <a:ln w="25400">
              <a:noFill/>
            </a:ln>
          </c:spPr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Totals!$G$124:$M$124</c:f>
              <c:numCache>
                <c:formatCode>_("$"* #,##0_);_("$"* \(#,##0\);_("$"* "-"??_);_(@_)</c:formatCode>
                <c:ptCount val="7"/>
                <c:pt idx="0">
                  <c:v>1447770.8741258741</c:v>
                </c:pt>
                <c:pt idx="1">
                  <c:v>961621.53721969516</c:v>
                </c:pt>
                <c:pt idx="2">
                  <c:v>879966.1923076919</c:v>
                </c:pt>
                <c:pt idx="3">
                  <c:v>897462.13198570965</c:v>
                </c:pt>
                <c:pt idx="4">
                  <c:v>895528.22578852193</c:v>
                </c:pt>
                <c:pt idx="5">
                  <c:v>879966.1923076919</c:v>
                </c:pt>
                <c:pt idx="6">
                  <c:v>874966.1923076919</c:v>
                </c:pt>
              </c:numCache>
            </c:numRef>
          </c:val>
        </c:ser>
        <c:ser>
          <c:idx val="8"/>
          <c:order val="1"/>
          <c:tx>
            <c:strRef>
              <c:f>Totals!$A$111</c:f>
              <c:strCache>
                <c:ptCount val="1"/>
                <c:pt idx="0">
                  <c:v>Gouvernance</c:v>
                </c:pt>
              </c:strCache>
            </c:strRef>
          </c:tx>
          <c:spPr>
            <a:ln w="25400">
              <a:noFill/>
            </a:ln>
          </c:spPr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Totals!$G$111:$M$111</c:f>
              <c:numCache>
                <c:formatCode>_("$"* #,##0_);_("$"* \(#,##0\);_("$"* "-"??_);_(@_)</c:formatCode>
                <c:ptCount val="7"/>
                <c:pt idx="0">
                  <c:v>522121.4681818182</c:v>
                </c:pt>
                <c:pt idx="1">
                  <c:v>228027.44477732078</c:v>
                </c:pt>
                <c:pt idx="2">
                  <c:v>230024.84955031163</c:v>
                </c:pt>
                <c:pt idx="3">
                  <c:v>130549.40824006964</c:v>
                </c:pt>
                <c:pt idx="4">
                  <c:v>130982.67951764649</c:v>
                </c:pt>
                <c:pt idx="5">
                  <c:v>130965.8971968713</c:v>
                </c:pt>
                <c:pt idx="6">
                  <c:v>126112.49333333323</c:v>
                </c:pt>
              </c:numCache>
            </c:numRef>
          </c:val>
        </c:ser>
        <c:ser>
          <c:idx val="7"/>
          <c:order val="2"/>
          <c:tx>
            <c:strRef>
              <c:f>Totals!$A$98</c:f>
              <c:strCache>
                <c:ptCount val="1"/>
                <c:pt idx="0">
                  <c:v>S-E &amp; Recherche</c:v>
                </c:pt>
              </c:strCache>
            </c:strRef>
          </c:tx>
          <c:spPr>
            <a:ln w="25400">
              <a:noFill/>
            </a:ln>
          </c:spPr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Totals!$G$98:$M$98</c:f>
              <c:numCache>
                <c:formatCode>_("$"* #,##0_);_("$"* \(#,##0\);_("$"* "-"??_);_(@_)</c:formatCode>
                <c:ptCount val="7"/>
                <c:pt idx="0">
                  <c:v>385243.875</c:v>
                </c:pt>
                <c:pt idx="1">
                  <c:v>100470</c:v>
                </c:pt>
                <c:pt idx="2">
                  <c:v>372241.875</c:v>
                </c:pt>
                <c:pt idx="3">
                  <c:v>86922</c:v>
                </c:pt>
                <c:pt idx="4">
                  <c:v>358693.875</c:v>
                </c:pt>
                <c:pt idx="5">
                  <c:v>86922</c:v>
                </c:pt>
                <c:pt idx="6">
                  <c:v>358693.875</c:v>
                </c:pt>
              </c:numCache>
            </c:numRef>
          </c:val>
        </c:ser>
        <c:ser>
          <c:idx val="6"/>
          <c:order val="3"/>
          <c:tx>
            <c:strRef>
              <c:f>Totals!$A$85</c:f>
              <c:strCache>
                <c:ptCount val="1"/>
                <c:pt idx="0">
                  <c:v>Communication</c:v>
                </c:pt>
              </c:strCache>
            </c:strRef>
          </c:tx>
          <c:spPr>
            <a:ln w="25400">
              <a:noFill/>
            </a:ln>
          </c:spPr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Totals!$G$85:$M$85</c:f>
              <c:numCache>
                <c:formatCode>_("$"* #,##0_);_("$"* \(#,##0\);_("$"* "-"??_);_(@_)</c:formatCode>
                <c:ptCount val="7"/>
                <c:pt idx="0">
                  <c:v>37600</c:v>
                </c:pt>
                <c:pt idx="1">
                  <c:v>37600</c:v>
                </c:pt>
                <c:pt idx="2">
                  <c:v>37600</c:v>
                </c:pt>
                <c:pt idx="3">
                  <c:v>37600</c:v>
                </c:pt>
                <c:pt idx="4">
                  <c:v>37600</c:v>
                </c:pt>
                <c:pt idx="5">
                  <c:v>37600</c:v>
                </c:pt>
                <c:pt idx="6">
                  <c:v>37600</c:v>
                </c:pt>
              </c:numCache>
            </c:numRef>
          </c:val>
        </c:ser>
        <c:ser>
          <c:idx val="3"/>
          <c:order val="4"/>
          <c:tx>
            <c:strRef>
              <c:f>Totals!$A$46</c:f>
              <c:strCache>
                <c:ptCount val="1"/>
                <c:pt idx="0">
                  <c:v>Surveillance passive et traitement des cas</c:v>
                </c:pt>
              </c:strCache>
            </c:strRef>
          </c:tx>
          <c:spPr>
            <a:ln w="25400">
              <a:noFill/>
            </a:ln>
          </c:spPr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Totals!$G$46:$M$46</c:f>
              <c:numCache>
                <c:formatCode>_("$"* #,##0_);_("$"* \(#,##0\);_("$"* "-"??_);_(@_)</c:formatCode>
                <c:ptCount val="7"/>
                <c:pt idx="0">
                  <c:v>1387751.0848072744</c:v>
                </c:pt>
                <c:pt idx="1">
                  <c:v>1495112.460131661</c:v>
                </c:pt>
                <c:pt idx="2">
                  <c:v>1608698.0749719401</c:v>
                </c:pt>
                <c:pt idx="3">
                  <c:v>1732446.3415557721</c:v>
                </c:pt>
                <c:pt idx="4">
                  <c:v>1877935.1883380285</c:v>
                </c:pt>
                <c:pt idx="5">
                  <c:v>2024671.6259359247</c:v>
                </c:pt>
                <c:pt idx="6">
                  <c:v>2174216.1396766263</c:v>
                </c:pt>
              </c:numCache>
            </c:numRef>
          </c:val>
        </c:ser>
        <c:ser>
          <c:idx val="4"/>
          <c:order val="5"/>
          <c:tx>
            <c:strRef>
              <c:f>Totals!$A$59</c:f>
              <c:strCache>
                <c:ptCount val="1"/>
                <c:pt idx="0">
                  <c:v>Detection re-active des cas</c:v>
                </c:pt>
              </c:strCache>
            </c:strRef>
          </c:tx>
          <c:spPr>
            <a:ln w="25400">
              <a:noFill/>
            </a:ln>
          </c:spPr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Totals!$G$59:$M$59</c:f>
              <c:numCache>
                <c:formatCode>_("$"* #,##0_);_("$"* \(#,##0\);_("$"* "-"??_);_(@_)</c:formatCode>
                <c:ptCount val="7"/>
                <c:pt idx="0">
                  <c:v>1924378.5072329999</c:v>
                </c:pt>
                <c:pt idx="1">
                  <c:v>1219003.1178138847</c:v>
                </c:pt>
                <c:pt idx="2">
                  <c:v>798162.97004890197</c:v>
                </c:pt>
                <c:pt idx="3">
                  <c:v>333387.01901948062</c:v>
                </c:pt>
                <c:pt idx="4">
                  <c:v>374018.41264134488</c:v>
                </c:pt>
                <c:pt idx="5">
                  <c:v>367818.65663819347</c:v>
                </c:pt>
                <c:pt idx="6">
                  <c:v>361078.1887442217</c:v>
                </c:pt>
              </c:numCache>
            </c:numRef>
          </c:val>
        </c:ser>
        <c:ser>
          <c:idx val="1"/>
          <c:order val="6"/>
          <c:tx>
            <c:strRef>
              <c:f>Totals!$A$33</c:f>
              <c:strCache>
                <c:ptCount val="1"/>
                <c:pt idx="0">
                  <c:v>Screening des travailleurs migrants</c:v>
                </c:pt>
              </c:strCache>
            </c:strRef>
          </c:tx>
          <c:cat>
            <c:numRef>
              <c:f>'C:\Documents and Settings\Taryn Barker\My Documents\My Dropbox\Malaria Elimination - Haiti\Outputs\[Haiti elimination costing 130611.xlsx]Totals'!$G$6:$R$6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Totals!$G$33:$M$33</c:f>
              <c:numCache>
                <c:formatCode>_("$"* #,##0_);_("$"* \(#,##0\);_("$"* "-"??_);_(@_)</c:formatCode>
                <c:ptCount val="7"/>
                <c:pt idx="0">
                  <c:v>55227.575199999999</c:v>
                </c:pt>
                <c:pt idx="1">
                  <c:v>55026.988800000043</c:v>
                </c:pt>
                <c:pt idx="2">
                  <c:v>54822.308800000013</c:v>
                </c:pt>
                <c:pt idx="3">
                  <c:v>54621.722399999999</c:v>
                </c:pt>
                <c:pt idx="4">
                  <c:v>54417.042400000006</c:v>
                </c:pt>
                <c:pt idx="5">
                  <c:v>54216.456000000013</c:v>
                </c:pt>
                <c:pt idx="6">
                  <c:v>54011.775999999998</c:v>
                </c:pt>
              </c:numCache>
            </c:numRef>
          </c:val>
        </c:ser>
        <c:ser>
          <c:idx val="0"/>
          <c:order val="7"/>
          <c:tx>
            <c:strRef>
              <c:f>Totals!$A$7</c:f>
              <c:strCache>
                <c:ptCount val="1"/>
                <c:pt idx="0">
                  <c:v>MSAT</c:v>
                </c:pt>
              </c:strCache>
            </c:strRef>
          </c:tx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Totals!$G$7:$M$7</c:f>
              <c:numCache>
                <c:formatCode>_("$"* #,##0_);_("$"* \(#,##0\);_("$"* "-"??_);_(@_)</c:formatCode>
                <c:ptCount val="7"/>
                <c:pt idx="0">
                  <c:v>13827021.072993496</c:v>
                </c:pt>
                <c:pt idx="1">
                  <c:v>14076840.554037282</c:v>
                </c:pt>
                <c:pt idx="2">
                  <c:v>14201309.611135921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2"/>
          <c:order val="8"/>
          <c:tx>
            <c:strRef>
              <c:f>Totals!$A$20</c:f>
              <c:strCache>
                <c:ptCount val="1"/>
                <c:pt idx="0">
                  <c:v>MDA</c:v>
                </c:pt>
              </c:strCache>
            </c:strRef>
          </c:tx>
          <c:spPr>
            <a:ln w="25400">
              <a:noFill/>
            </a:ln>
          </c:spPr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Totals!$G$20:$M$20</c:f>
              <c:numCache>
                <c:formatCode>_("$"* #,##0_);_("$"* \(#,##0\);_("$"* "-"??_);_(@_)</c:formatCode>
                <c:ptCount val="7"/>
                <c:pt idx="0">
                  <c:v>0</c:v>
                </c:pt>
                <c:pt idx="1">
                  <c:v>0</c:v>
                </c:pt>
                <c:pt idx="2">
                  <c:v>1205690.6122140046</c:v>
                </c:pt>
                <c:pt idx="3">
                  <c:v>1217626.9492749216</c:v>
                </c:pt>
                <c:pt idx="4">
                  <c:v>1229681.4560727435</c:v>
                </c:pt>
                <c:pt idx="5">
                  <c:v>1241855.3024878651</c:v>
                </c:pt>
                <c:pt idx="6">
                  <c:v>0</c:v>
                </c:pt>
              </c:numCache>
            </c:numRef>
          </c:val>
        </c:ser>
        <c:ser>
          <c:idx val="5"/>
          <c:order val="9"/>
          <c:tx>
            <c:strRef>
              <c:f>Totals!$A$72:$B$72</c:f>
              <c:strCache>
                <c:ptCount val="1"/>
                <c:pt idx="0">
                  <c:v>Controle des vecteurs</c:v>
                </c:pt>
              </c:strCache>
            </c:strRef>
          </c:tx>
          <c:spPr>
            <a:ln w="25400">
              <a:noFill/>
            </a:ln>
          </c:spPr>
          <c:cat>
            <c:numRef>
              <c:f>Totals!$G$6:$R$6</c:f>
              <c:numCache>
                <c:formatCode>0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Totals!$G$72:$M$72</c:f>
              <c:numCache>
                <c:formatCode>_("$"* #,##0_);_("$"* \(#,##0\);_("$"* "-"??_);_(@_)</c:formatCode>
                <c:ptCount val="7"/>
                <c:pt idx="0">
                  <c:v>688800</c:v>
                </c:pt>
                <c:pt idx="1">
                  <c:v>702504</c:v>
                </c:pt>
                <c:pt idx="2">
                  <c:v>709464</c:v>
                </c:pt>
                <c:pt idx="3">
                  <c:v>716484</c:v>
                </c:pt>
                <c:pt idx="4">
                  <c:v>723576</c:v>
                </c:pt>
                <c:pt idx="5">
                  <c:v>730740</c:v>
                </c:pt>
                <c:pt idx="6">
                  <c:v>737976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7540736"/>
        <c:axId val="97550720"/>
      </c:areaChart>
      <c:catAx>
        <c:axId val="9754073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97550720"/>
        <c:crosses val="autoZero"/>
        <c:auto val="1"/>
        <c:lblAlgn val="ctr"/>
        <c:lblOffset val="100"/>
        <c:noMultiLvlLbl val="0"/>
      </c:catAx>
      <c:valAx>
        <c:axId val="97550720"/>
        <c:scaling>
          <c:orientation val="minMax"/>
        </c:scaling>
        <c:delete val="0"/>
        <c:axPos val="l"/>
        <c:numFmt formatCode="_(&quot;$&quot;* #,##0_);_(&quot;$&quot;* \(#,##0\);_(&quot;$&quot;* &quot;-&quot;_);_(@_)" sourceLinked="0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97540736"/>
        <c:crosses val="autoZero"/>
        <c:crossBetween val="midCat"/>
        <c:dispUnits>
          <c:builtInUnit val="millions"/>
        </c:dispUnits>
      </c:valAx>
    </c:plotArea>
    <c:plotVisOnly val="1"/>
    <c:dispBlanksAs val="zero"/>
    <c:showDLblsOverMax val="0"/>
  </c:chart>
  <c:spPr>
    <a:ln>
      <a:noFill/>
    </a:ln>
  </c:sp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0.61702</cdr:x>
      <cdr:y>0.60163</cdr:y>
    </cdr:from>
    <cdr:to>
      <cdr:x>0.74468</cdr:x>
      <cdr:y>0.69919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419600" y="5638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BA26F-A230-48A2-9A18-F7C34DA176B7}" type="datetimeFigureOut">
              <a:rPr lang="en-US" smtClean="0"/>
              <a:t>2/16/2014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A5E85C-3F7D-4C22-AB08-B743165CB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68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5E5EFA-50C2-4C97-BE60-2A49ED4F981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50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/>
              <a:t>2/16/2014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89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/>
              <a:t>2/16/2014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726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/>
              <a:t>2/16/2014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12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133600"/>
            <a:ext cx="2189163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708025" y="3625850"/>
            <a:ext cx="7772400" cy="1282700"/>
          </a:xfrm>
        </p:spPr>
        <p:txBody>
          <a:bodyPr anchor="b"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89150" y="4975225"/>
            <a:ext cx="6400800" cy="592138"/>
          </a:xfrm>
          <a:ln/>
        </p:spPr>
        <p:txBody>
          <a:bodyPr lIns="91440" tIns="45720" rIns="91440" bIns="45720"/>
          <a:lstStyle>
            <a:lvl1pPr marL="0" indent="0" algn="r">
              <a:buFont typeface="Verdana" pitchFamily="34" charset="0"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663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96E3597-E692-49CA-A12F-39F8DCFCAE4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610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78345ED-6D8A-4AB3-97F1-234D47F5693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8779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0088" y="1277938"/>
            <a:ext cx="3816350" cy="1717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8838" y="1277938"/>
            <a:ext cx="3817937" cy="1717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CF5B9BA-36D0-43B3-A28C-8245BDBE677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7794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C395FEC-B7C3-4E17-93A7-A0043185C11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9693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41A4277-3A54-4A28-9419-1DF76AADDAC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031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8B17EA3-B418-4411-AEB8-20990A254E1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772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26F3D3A-9193-438F-97BB-3DE41900A90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235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/>
              <a:t>2/16/2014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6603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7F41360-5069-4FD5-BE78-55E78E0A88C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2266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0045243-E2CF-4FBB-B3D0-307E1A56BB1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4338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50" y="52388"/>
            <a:ext cx="2189163" cy="29432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3675" y="52388"/>
            <a:ext cx="6416675" cy="29432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99A0020-4A93-4C7D-BD58-69F71CE53B5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068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75" y="52388"/>
            <a:ext cx="8758238" cy="9080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00088" y="1277938"/>
            <a:ext cx="7786687" cy="1717675"/>
          </a:xfrm>
        </p:spPr>
        <p:txBody>
          <a:bodyPr>
            <a:noAutofit/>
          </a:bodyPr>
          <a:lstStyle/>
          <a:p>
            <a:pPr lvl="0"/>
            <a:r>
              <a:rPr lang="en-US" noProof="0" smtClean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7D88262-74FF-4ED2-9DE6-5CED1D2A1AA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0639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7911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6262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9428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8586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3444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894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/>
              <a:t>2/16/2014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4375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7262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7452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6765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2808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180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2839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F3399-65C7-4C69-A7FA-F1C8827EC44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469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15962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CFE01-53D1-4BA0-89D3-B8157334F3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393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65F1D-7B4B-4ED3-B24B-D6FA938494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752600" y="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Work in progress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6473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28C7-5A29-4214-8972-6D89EC8B834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36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/>
              <a:t>2/16/2014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672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02CDB-2DD7-42CA-B997-933DF295129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3673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30DFA-70D6-432E-96A9-00C715341CD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0844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605C-C525-4D8A-A7D0-31D5B7F941E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gray">
          <a:xfrm>
            <a:off x="0" y="0"/>
            <a:ext cx="9144000" cy="9144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231775" algn="ctr">
              <a:defRPr/>
            </a:pPr>
            <a:endParaRPr lang="en-US" sz="4400" dirty="0">
              <a:solidFill>
                <a:srgbClr val="1F497D"/>
              </a:solidFill>
              <a:latin typeface="Arial" charset="0"/>
              <a:ea typeface="ＭＳ Ｐゴシック" pitchFamily="-10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8726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16434-595D-4D9B-9FB8-4D7960087AC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285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15C7F-91D4-4F40-BBD2-A36CEC48FD9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6397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77E7E-4BB0-406A-9139-4F01C23EB4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0968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A941-610E-43AC-AB30-E6A9720C6E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379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/>
              <a:t>2/16/2014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8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/>
              <a:t>2/16/2014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1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/>
              <a:t>2/16/2014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8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/>
              <a:t>2/16/2014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943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A8A5C-7AB9-4656-8363-627E7B64C4FE}" type="datetimeFigureOut">
              <a:rPr lang="en-US" smtClean="0"/>
              <a:t>2/16/2014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D50E-A10D-43CA-80C6-933E181AE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967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A8A5C-7AB9-4656-8363-627E7B64C4FE}" type="datetimeFigureOut">
              <a:rPr lang="en-US" smtClean="0"/>
              <a:t>2/16/2014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0D50E-A10D-43CA-80C6-933E181AE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4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1022350"/>
          </a:xfrm>
          <a:prstGeom prst="rect">
            <a:avLst/>
          </a:prstGeom>
          <a:solidFill>
            <a:srgbClr val="284A8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193675" y="52388"/>
            <a:ext cx="87582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" tIns="45720" rIns="18288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0088" y="1277938"/>
            <a:ext cx="7786687" cy="1717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8288" tIns="18288" rIns="18288" bIns="182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67713" y="6302375"/>
            <a:ext cx="584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0000"/>
                </a:solidFill>
                <a:latin typeface="Verdana" pitchFamily="34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ED8B9B-E196-4DC8-B2E3-E6633B40E38D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/>
          </a:p>
        </p:txBody>
      </p:sp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67638" y="6310313"/>
            <a:ext cx="919162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9201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Verdana" pitchFamily="34" charset="0"/>
        </a:defRPr>
      </a:lvl9pPr>
    </p:titleStyle>
    <p:bodyStyle>
      <a:lvl1pPr marL="225425" indent="-225425" algn="l" defTabSz="981075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Font typeface="Verdana" pitchFamily="34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33363" algn="l" defTabSz="981075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-"/>
        <a:defRPr sz="2800">
          <a:solidFill>
            <a:schemeClr val="tx1"/>
          </a:solidFill>
          <a:latin typeface="+mn-lt"/>
        </a:defRPr>
      </a:lvl2pPr>
      <a:lvl3pPr marL="914400" indent="-225425" algn="l" defTabSz="981075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Marlett" pitchFamily="2" charset="2"/>
        <a:buChar char="8"/>
        <a:defRPr sz="2400">
          <a:solidFill>
            <a:schemeClr val="tx1"/>
          </a:solidFill>
          <a:latin typeface="+mn-lt"/>
        </a:defRPr>
      </a:lvl3pPr>
      <a:lvl4pPr marL="1258888" indent="-225425" algn="l" defTabSz="981075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Courier New" pitchFamily="49" charset="0"/>
        <a:buChar char="o"/>
        <a:defRPr sz="2000">
          <a:solidFill>
            <a:schemeClr val="tx1"/>
          </a:solidFill>
          <a:latin typeface="+mn-lt"/>
        </a:defRPr>
      </a:lvl4pPr>
      <a:lvl5pPr marL="1484313" indent="-225425" algn="l" defTabSz="981075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000">
          <a:solidFill>
            <a:schemeClr val="tx1"/>
          </a:solidFill>
          <a:latin typeface="+mn-lt"/>
        </a:defRPr>
      </a:lvl5pPr>
      <a:lvl6pPr marL="2573338" indent="-339725" algn="l" defTabSz="981075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Marlett" pitchFamily="2" charset="2"/>
        <a:buChar char="8"/>
        <a:defRPr>
          <a:solidFill>
            <a:schemeClr val="tx1"/>
          </a:solidFill>
          <a:latin typeface="+mn-lt"/>
        </a:defRPr>
      </a:lvl6pPr>
      <a:lvl7pPr marL="3030538" indent="-339725" algn="l" defTabSz="981075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Marlett" pitchFamily="2" charset="2"/>
        <a:buChar char="8"/>
        <a:defRPr>
          <a:solidFill>
            <a:schemeClr val="tx1"/>
          </a:solidFill>
          <a:latin typeface="+mn-lt"/>
        </a:defRPr>
      </a:lvl7pPr>
      <a:lvl8pPr marL="3487738" indent="-339725" algn="l" defTabSz="981075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Marlett" pitchFamily="2" charset="2"/>
        <a:buChar char="8"/>
        <a:defRPr>
          <a:solidFill>
            <a:schemeClr val="tx1"/>
          </a:solidFill>
          <a:latin typeface="+mn-lt"/>
        </a:defRPr>
      </a:lvl8pPr>
      <a:lvl9pPr marL="3944938" indent="-339725" algn="l" defTabSz="981075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Marlett" pitchFamily="2" charset="2"/>
        <a:buChar char="8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A8A5C-7AB9-4656-8363-627E7B64C4F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0D50E-A10D-43CA-80C6-933E181AE2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95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9D12D-91D9-4328-A5DB-7FA974FED8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gray">
          <a:xfrm>
            <a:off x="0" y="0"/>
            <a:ext cx="9144000" cy="9144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231775" algn="ctr">
              <a:defRPr/>
            </a:pPr>
            <a:endParaRPr lang="en-US" sz="4400" dirty="0">
              <a:solidFill>
                <a:srgbClr val="1F497D"/>
              </a:solidFill>
              <a:latin typeface="Arial" charset="0"/>
              <a:ea typeface="ＭＳ Ｐゴシック" pitchFamily="-105" charset="-128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88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59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image" Target="../media/image26.png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image" Target="../media/image25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image" Target="../media/image24.png"/><Relationship Id="rId5" Type="http://schemas.openxmlformats.org/officeDocument/2006/relationships/tags" Target="../tags/tag12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0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10" Type="http://schemas.openxmlformats.org/officeDocument/2006/relationships/image" Target="../media/image28.png"/><Relationship Id="rId4" Type="http://schemas.openxmlformats.org/officeDocument/2006/relationships/tags" Target="../tags/tag24.xml"/><Relationship Id="rId9" Type="http://schemas.openxmlformats.org/officeDocument/2006/relationships/notesSlide" Target="../notesSlides/notesSlide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4.xml"/><Relationship Id="rId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tags" Target="../tags/tag36.xml"/><Relationship Id="rId7" Type="http://schemas.openxmlformats.org/officeDocument/2006/relationships/oleObject" Target="../embeddings/oleObject1.bin"/><Relationship Id="rId2" Type="http://schemas.openxmlformats.org/officeDocument/2006/relationships/tags" Target="../tags/tag35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38.xml"/><Relationship Id="rId4" Type="http://schemas.openxmlformats.org/officeDocument/2006/relationships/tags" Target="../tags/tag3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42.xml"/><Relationship Id="rId9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tags" Target="../tags/tag49.xml"/><Relationship Id="rId7" Type="http://schemas.openxmlformats.org/officeDocument/2006/relationships/oleObject" Target="../embeddings/oleObject2.bin"/><Relationship Id="rId2" Type="http://schemas.openxmlformats.org/officeDocument/2006/relationships/tags" Target="../tags/tag48.xml"/><Relationship Id="rId1" Type="http://schemas.openxmlformats.org/officeDocument/2006/relationships/vmlDrawing" Target="../drawings/vmlDrawing2.v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51.xml"/><Relationship Id="rId4" Type="http://schemas.openxmlformats.org/officeDocument/2006/relationships/tags" Target="../tags/tag50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59.xml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12" Type="http://schemas.openxmlformats.org/officeDocument/2006/relationships/chart" Target="../charts/chart8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chart" Target="../charts/chart7.xml"/><Relationship Id="rId5" Type="http://schemas.openxmlformats.org/officeDocument/2006/relationships/tags" Target="../tags/tag56.xml"/><Relationship Id="rId10" Type="http://schemas.openxmlformats.org/officeDocument/2006/relationships/chart" Target="../charts/chart6.xml"/><Relationship Id="rId4" Type="http://schemas.openxmlformats.org/officeDocument/2006/relationships/tags" Target="../tags/tag55.xml"/><Relationship Id="rId9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1"/>
            <a:ext cx="9144000" cy="4572000"/>
          </a:xfrm>
          <a:prstGeom prst="rect">
            <a:avLst/>
          </a:prstGeom>
          <a:solidFill>
            <a:srgbClr val="0033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1" tIns="45706" rIns="91411" bIns="45706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latin typeface="Calibri" pitchFamily="-80" charset="0"/>
            </a:endParaRPr>
          </a:p>
        </p:txBody>
      </p:sp>
      <p:pic>
        <p:nvPicPr>
          <p:cNvPr id="6" name="Picture 5" descr="C:\Users\Rose Martin\AppData\Local\Microsoft\Windows\Temporary Internet Files\Content.Outlook\D3NVOYPX\CHAI-logo-300dpi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800" y="5029200"/>
            <a:ext cx="2133600" cy="114076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33401"/>
            <a:ext cx="9144000" cy="2133599"/>
          </a:xfrm>
        </p:spPr>
        <p:txBody>
          <a:bodyPr>
            <a:noAutofit/>
          </a:bodyPr>
          <a:lstStyle/>
          <a:p>
            <a:r>
              <a:rPr lang="es-ES" sz="3600" b="1" dirty="0" smtClean="0">
                <a:solidFill>
                  <a:schemeClr val="bg1"/>
                </a:solidFill>
              </a:rPr>
              <a:t>¿Qué nos enseñan los análisis de factibilidad para la eliminación de la Malaria?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914400" y="3086831"/>
            <a:ext cx="8001000" cy="102796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s-GT" sz="2400" b="1" dirty="0" smtClean="0">
                <a:solidFill>
                  <a:schemeClr val="bg1"/>
                </a:solidFill>
              </a:rPr>
              <a:t>Eliminación de la Malaria en Mesoamérica y la Española</a:t>
            </a:r>
          </a:p>
          <a:p>
            <a:pPr>
              <a:spcBef>
                <a:spcPts val="0"/>
              </a:spcBef>
            </a:pPr>
            <a:r>
              <a:rPr lang="es-GT" sz="2400" dirty="0" smtClean="0">
                <a:solidFill>
                  <a:schemeClr val="bg1"/>
                </a:solidFill>
              </a:rPr>
              <a:t>San Salvador, El Salvador</a:t>
            </a:r>
          </a:p>
          <a:p>
            <a:pPr>
              <a:spcBef>
                <a:spcPts val="0"/>
              </a:spcBef>
            </a:pPr>
            <a:r>
              <a:rPr lang="es-GT" sz="2400" dirty="0" smtClean="0">
                <a:solidFill>
                  <a:schemeClr val="bg1"/>
                </a:solidFill>
              </a:rPr>
              <a:t>17 Febrero 2014</a:t>
            </a:r>
          </a:p>
          <a:p>
            <a:pPr>
              <a:spcBef>
                <a:spcPts val="0"/>
              </a:spcBef>
            </a:pPr>
            <a:endParaRPr lang="es-GT" sz="2400" dirty="0">
              <a:solidFill>
                <a:schemeClr val="bg1"/>
              </a:solidFill>
            </a:endParaRPr>
          </a:p>
        </p:txBody>
      </p:sp>
      <p:sp>
        <p:nvSpPr>
          <p:cNvPr id="7" name="Subtitle 7"/>
          <p:cNvSpPr txBox="1">
            <a:spLocks/>
          </p:cNvSpPr>
          <p:nvPr/>
        </p:nvSpPr>
        <p:spPr>
          <a:xfrm>
            <a:off x="0" y="5296631"/>
            <a:ext cx="5029200" cy="10279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Arnaud Le </a:t>
            </a:r>
            <a:r>
              <a:rPr lang="en-US" sz="2400" dirty="0">
                <a:solidFill>
                  <a:schemeClr val="tx1"/>
                </a:solidFill>
              </a:rPr>
              <a:t>M</a:t>
            </a:r>
            <a:r>
              <a:rPr lang="en-US" sz="2400" dirty="0" smtClean="0">
                <a:solidFill>
                  <a:schemeClr val="tx1"/>
                </a:solidFill>
              </a:rPr>
              <a:t>enach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>Clinton health Access Initiative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43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GT" sz="2800" dirty="0" smtClean="0">
                <a:solidFill>
                  <a:schemeClr val="bg1"/>
                </a:solidFill>
                <a:latin typeface="Gill Sans MT" pitchFamily="34" charset="0"/>
              </a:rPr>
              <a:t>El proceso « </a:t>
            </a:r>
            <a:r>
              <a:rPr lang="es-GT" sz="2800" dirty="0" err="1" smtClean="0">
                <a:solidFill>
                  <a:schemeClr val="bg1"/>
                </a:solidFill>
                <a:latin typeface="Gill Sans MT" pitchFamily="34" charset="0"/>
              </a:rPr>
              <a:t>Elimination</a:t>
            </a:r>
            <a:r>
              <a:rPr lang="es-GT" sz="2800" dirty="0" smtClean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s-GT" sz="2800" dirty="0" err="1" smtClean="0">
                <a:solidFill>
                  <a:schemeClr val="bg1"/>
                </a:solidFill>
                <a:latin typeface="Gill Sans MT" pitchFamily="34" charset="0"/>
              </a:rPr>
              <a:t>Scenario</a:t>
            </a:r>
            <a:r>
              <a:rPr lang="es-GT" sz="2800" dirty="0" smtClean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s-GT" sz="2800" dirty="0" err="1" smtClean="0">
                <a:solidFill>
                  <a:schemeClr val="bg1"/>
                </a:solidFill>
                <a:latin typeface="Gill Sans MT" pitchFamily="34" charset="0"/>
              </a:rPr>
              <a:t>Planning</a:t>
            </a:r>
            <a:r>
              <a:rPr lang="es-GT" sz="2800" dirty="0" smtClean="0">
                <a:solidFill>
                  <a:schemeClr val="bg1"/>
                </a:solidFill>
                <a:latin typeface="Gill Sans MT" pitchFamily="34" charset="0"/>
              </a:rPr>
              <a:t> » - herramienta desarrollado por OMS </a:t>
            </a:r>
            <a:endParaRPr lang="es-GT" sz="28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72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5029200" cy="5041900"/>
          </a:xfrm>
        </p:spPr>
        <p:txBody>
          <a:bodyPr>
            <a:normAutofit/>
          </a:bodyPr>
          <a:lstStyle/>
          <a:p>
            <a:pPr marL="457200" indent="-457200"/>
            <a:r>
              <a:rPr lang="es-ES" sz="2400" dirty="0" smtClean="0">
                <a:latin typeface="Calibri" pitchFamily="34" charset="0"/>
              </a:rPr>
              <a:t>Recolección </a:t>
            </a:r>
            <a:r>
              <a:rPr lang="es-ES" sz="2400" dirty="0">
                <a:latin typeface="Calibri" pitchFamily="34" charset="0"/>
              </a:rPr>
              <a:t>de datos </a:t>
            </a:r>
          </a:p>
          <a:p>
            <a:pPr marL="457200" indent="-457200"/>
            <a:r>
              <a:rPr lang="es-ES" sz="2400" dirty="0">
                <a:latin typeface="Calibri" pitchFamily="34" charset="0"/>
              </a:rPr>
              <a:t>Evaluar los requerimientos técnicos para lograr la eliminación </a:t>
            </a:r>
          </a:p>
          <a:p>
            <a:pPr marL="457200" indent="-457200"/>
            <a:r>
              <a:rPr lang="es-ES" sz="2400" dirty="0">
                <a:latin typeface="Calibri" pitchFamily="34" charset="0"/>
              </a:rPr>
              <a:t>Evaluar la capacidad operativa actual con esos requisitos técnicos </a:t>
            </a:r>
          </a:p>
          <a:p>
            <a:pPr marL="457200" indent="-457200"/>
            <a:r>
              <a:rPr lang="es-ES" sz="2400" dirty="0" smtClean="0">
                <a:latin typeface="Calibri" pitchFamily="34" charset="0"/>
              </a:rPr>
              <a:t>Considerar </a:t>
            </a:r>
            <a:r>
              <a:rPr lang="es-ES" sz="2400" dirty="0">
                <a:latin typeface="Calibri" pitchFamily="34" charset="0"/>
              </a:rPr>
              <a:t>cómo el fortalecimiento operacional puede alcanzar los requisitos técnicos </a:t>
            </a:r>
          </a:p>
          <a:p>
            <a:pPr marL="457200" indent="-457200"/>
            <a:r>
              <a:rPr lang="es-ES" sz="2400" dirty="0">
                <a:latin typeface="Calibri" pitchFamily="34" charset="0"/>
              </a:rPr>
              <a:t>Evaluar los costos requeridos para este tipo de actividades</a:t>
            </a:r>
            <a:endParaRPr lang="en-US" sz="2400" dirty="0">
              <a:latin typeface="Calibri" pitchFamily="34" charset="0"/>
            </a:endParaRPr>
          </a:p>
        </p:txBody>
      </p:sp>
      <p:pic>
        <p:nvPicPr>
          <p:cNvPr id="17920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500" t="34241" r="53750" b="24710"/>
          <a:stretch/>
        </p:blipFill>
        <p:spPr bwMode="auto">
          <a:xfrm>
            <a:off x="5196543" y="1828800"/>
            <a:ext cx="3934918" cy="2223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0" y="5346700"/>
            <a:ext cx="914400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2400" dirty="0">
                <a:latin typeface="Calibri" pitchFamily="34" charset="0"/>
              </a:rPr>
              <a:t>Evaluar la sostenibilidad de la malaria a la luz de la importación y </a:t>
            </a:r>
            <a:r>
              <a:rPr lang="es-ES" sz="2400" dirty="0" smtClean="0">
                <a:latin typeface="Calibri" pitchFamily="34" charset="0"/>
              </a:rPr>
              <a:t>el</a:t>
            </a:r>
            <a:r>
              <a:rPr lang="es-ES" sz="2400" dirty="0" smtClean="0">
                <a:latin typeface="Calibri" pitchFamily="34" charset="0"/>
              </a:rPr>
              <a:t> </a:t>
            </a:r>
            <a:r>
              <a:rPr lang="es-ES" sz="2400" dirty="0" smtClean="0">
                <a:latin typeface="Calibri" pitchFamily="34" charset="0"/>
              </a:rPr>
              <a:t>financiamiento a </a:t>
            </a:r>
            <a:r>
              <a:rPr lang="es-ES" sz="2400" dirty="0">
                <a:latin typeface="Calibri" pitchFamily="34" charset="0"/>
              </a:rPr>
              <a:t>largo plazo 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Calibri" pitchFamily="34" charset="0"/>
              </a:rPr>
              <a:t>Pensar </a:t>
            </a:r>
            <a:r>
              <a:rPr lang="es-ES" sz="2400" dirty="0">
                <a:latin typeface="Calibri" pitchFamily="34" charset="0"/>
              </a:rPr>
              <a:t>a largo plazo sobre la trayectoria del programa de malaria</a:t>
            </a:r>
            <a:endParaRPr lang="en-US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82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0" y="0"/>
            <a:ext cx="9144000" cy="19050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DO" sz="2800" b="1" dirty="0">
                <a:solidFill>
                  <a:schemeClr val="bg1"/>
                </a:solidFill>
                <a:latin typeface="Calibri" pitchFamily="34" charset="0"/>
              </a:rPr>
              <a:t>Factibilidad Técnica</a:t>
            </a:r>
            <a:endParaRPr lang="en-US" sz="28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2819400"/>
            <a:ext cx="6705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>
                <a:latin typeface="Calibri" pitchFamily="34" charset="0"/>
              </a:rPr>
              <a:t>Recolección de datos </a:t>
            </a:r>
            <a:endParaRPr lang="es-ES" sz="2800" dirty="0" smtClean="0">
              <a:latin typeface="Calibri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800" dirty="0">
              <a:latin typeface="Calibri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>
                <a:latin typeface="Calibri" pitchFamily="34" charset="0"/>
              </a:rPr>
              <a:t>Evaluar los requerimientos técnicos para lograr la eliminación </a:t>
            </a:r>
          </a:p>
        </p:txBody>
      </p:sp>
    </p:spTree>
    <p:extLst>
      <p:ext uri="{BB962C8B-B14F-4D97-AF65-F5344CB8AC3E}">
        <p14:creationId xmlns:p14="http://schemas.microsoft.com/office/powerpoint/2010/main" val="364299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0"/>
            <a:ext cx="9144000" cy="12954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lvl="1"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800" dirty="0" smtClean="0">
                <a:solidFill>
                  <a:schemeClr val="bg1"/>
                </a:solidFill>
                <a:latin typeface="Gill Sans MT" pitchFamily="34" charset="0"/>
              </a:rPr>
              <a:t>Recolección </a:t>
            </a:r>
            <a:r>
              <a:rPr lang="es-GT" sz="2800" dirty="0">
                <a:solidFill>
                  <a:schemeClr val="bg1"/>
                </a:solidFill>
                <a:latin typeface="Gill Sans MT" pitchFamily="34" charset="0"/>
              </a:rPr>
              <a:t>de </a:t>
            </a:r>
            <a:r>
              <a:rPr lang="es-GT" sz="2800" dirty="0" smtClean="0">
                <a:solidFill>
                  <a:schemeClr val="bg1"/>
                </a:solidFill>
                <a:latin typeface="Gill Sans MT" pitchFamily="34" charset="0"/>
              </a:rPr>
              <a:t>datos </a:t>
            </a:r>
            <a:r>
              <a:rPr lang="es-GT" sz="2800" dirty="0">
                <a:solidFill>
                  <a:schemeClr val="bg1"/>
                </a:solidFill>
                <a:latin typeface="Gill Sans MT" pitchFamily="34" charset="0"/>
              </a:rPr>
              <a:t>actuales y históricos (epidemiologia y vigilancia, tratamiento y diagnostico, programa…)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046744"/>
            <a:ext cx="7848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u="sng" dirty="0">
                <a:latin typeface="Calibri" pitchFamily="34" charset="0"/>
              </a:rPr>
              <a:t>Malaria Prevalencia </a:t>
            </a:r>
          </a:p>
          <a:p>
            <a:r>
              <a:rPr lang="es-ES" sz="2400" dirty="0" smtClean="0">
                <a:latin typeface="Calibri" pitchFamily="34" charset="0"/>
              </a:rPr>
              <a:t>Estudios - indicadores de Malaria </a:t>
            </a:r>
          </a:p>
          <a:p>
            <a:r>
              <a:rPr lang="es-ES" sz="2400" dirty="0" smtClean="0">
                <a:latin typeface="Calibri" pitchFamily="34" charset="0"/>
              </a:rPr>
              <a:t>Encuestas </a:t>
            </a:r>
            <a:r>
              <a:rPr lang="es-ES" sz="2400" dirty="0">
                <a:latin typeface="Calibri" pitchFamily="34" charset="0"/>
              </a:rPr>
              <a:t>publicadas </a:t>
            </a:r>
          </a:p>
          <a:p>
            <a:endParaRPr lang="es-ES" sz="2400" b="1" u="sng" dirty="0">
              <a:latin typeface="Calibri" pitchFamily="34" charset="0"/>
            </a:endParaRPr>
          </a:p>
          <a:p>
            <a:r>
              <a:rPr lang="es-ES" sz="2400" b="1" u="sng" dirty="0">
                <a:latin typeface="Calibri" pitchFamily="34" charset="0"/>
              </a:rPr>
              <a:t>Cobertura de Intervención </a:t>
            </a:r>
          </a:p>
          <a:p>
            <a:r>
              <a:rPr lang="es-ES" sz="2400" dirty="0">
                <a:latin typeface="Calibri" pitchFamily="34" charset="0"/>
              </a:rPr>
              <a:t>Encuestas sobre los indicadores </a:t>
            </a:r>
            <a:r>
              <a:rPr lang="es-ES" sz="2400" dirty="0" smtClean="0">
                <a:latin typeface="Calibri" pitchFamily="34" charset="0"/>
              </a:rPr>
              <a:t>de Malaria</a:t>
            </a:r>
          </a:p>
          <a:p>
            <a:r>
              <a:rPr lang="es-ES" sz="2400" dirty="0" smtClean="0">
                <a:latin typeface="Calibri" pitchFamily="34" charset="0"/>
              </a:rPr>
              <a:t>Encuestas </a:t>
            </a:r>
            <a:r>
              <a:rPr lang="es-ES" sz="2400" dirty="0">
                <a:latin typeface="Calibri" pitchFamily="34" charset="0"/>
              </a:rPr>
              <a:t>de indicadores múltiples</a:t>
            </a:r>
            <a:endParaRPr lang="en-US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13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9" descr="ma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4572000"/>
            <a:ext cx="413732" cy="1003300"/>
          </a:xfrm>
          <a:prstGeom prst="rect">
            <a:avLst/>
          </a:prstGeom>
        </p:spPr>
      </p:pic>
      <p:cxnSp>
        <p:nvCxnSpPr>
          <p:cNvPr id="51" name="Straight Connector 50"/>
          <p:cNvCxnSpPr/>
          <p:nvPr/>
        </p:nvCxnSpPr>
        <p:spPr>
          <a:xfrm>
            <a:off x="2590798" y="1720336"/>
            <a:ext cx="1" cy="4680464"/>
          </a:xfrm>
          <a:prstGeom prst="line">
            <a:avLst/>
          </a:prstGeom>
          <a:ln w="635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162175" y="6324600"/>
            <a:ext cx="1056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Calibri" pitchFamily="34" charset="0"/>
              </a:rPr>
              <a:t>Frontiera</a:t>
            </a:r>
            <a:endParaRPr lang="en-US" b="1" dirty="0">
              <a:latin typeface="Calibri" pitchFamily="34" charset="0"/>
            </a:endParaRPr>
          </a:p>
        </p:txBody>
      </p:sp>
      <p:pic>
        <p:nvPicPr>
          <p:cNvPr id="5" name="Picture 4" descr="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9128" y="1905000"/>
            <a:ext cx="508000" cy="1231900"/>
          </a:xfrm>
          <a:prstGeom prst="rect">
            <a:avLst/>
          </a:prstGeom>
        </p:spPr>
      </p:pic>
      <p:pic>
        <p:nvPicPr>
          <p:cNvPr id="6" name="Picture 5" descr="mos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300" y="3429000"/>
            <a:ext cx="901700" cy="1104900"/>
          </a:xfrm>
          <a:prstGeom prst="rect">
            <a:avLst/>
          </a:prstGeom>
        </p:spPr>
      </p:pic>
      <p:sp>
        <p:nvSpPr>
          <p:cNvPr id="8" name="Right Brace 7"/>
          <p:cNvSpPr/>
          <p:nvPr/>
        </p:nvSpPr>
        <p:spPr>
          <a:xfrm>
            <a:off x="1143000" y="2578768"/>
            <a:ext cx="685800" cy="129540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>
            <a:stCxn id="8" idx="1"/>
          </p:cNvCxnSpPr>
          <p:nvPr/>
        </p:nvCxnSpPr>
        <p:spPr>
          <a:xfrm rot="10800000" flipH="1">
            <a:off x="1828800" y="3218782"/>
            <a:ext cx="1752600" cy="768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00200" y="3045023"/>
            <a:ext cx="17526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s-ES" sz="2000" kern="0" dirty="0" smtClean="0">
                <a:latin typeface="Gill Sans MT" pitchFamily="34" charset="0"/>
              </a:rPr>
              <a:t>Importación</a:t>
            </a:r>
            <a:endParaRPr lang="en-US" sz="2000" b="1" dirty="0">
              <a:latin typeface="Calibri" pitchFamily="34" charset="0"/>
            </a:endParaRPr>
          </a:p>
        </p:txBody>
      </p:sp>
      <p:pic>
        <p:nvPicPr>
          <p:cNvPr id="29" name="Picture 28" descr="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17532" y="2612355"/>
            <a:ext cx="508000" cy="1231900"/>
          </a:xfrm>
          <a:prstGeom prst="rect">
            <a:avLst/>
          </a:prstGeom>
        </p:spPr>
      </p:pic>
      <p:pic>
        <p:nvPicPr>
          <p:cNvPr id="32" name="Picture 31" descr="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5532" y="2612355"/>
            <a:ext cx="508000" cy="1231900"/>
          </a:xfrm>
          <a:prstGeom prst="rect">
            <a:avLst/>
          </a:prstGeom>
        </p:spPr>
      </p:pic>
      <p:pic>
        <p:nvPicPr>
          <p:cNvPr id="33" name="Picture 32" descr="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7000" y="1968500"/>
            <a:ext cx="508000" cy="1231900"/>
          </a:xfrm>
          <a:prstGeom prst="rect">
            <a:avLst/>
          </a:prstGeom>
        </p:spPr>
      </p:pic>
      <p:pic>
        <p:nvPicPr>
          <p:cNvPr id="34" name="Picture 33" descr="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55000" y="1968500"/>
            <a:ext cx="508000" cy="1231900"/>
          </a:xfrm>
          <a:prstGeom prst="rect">
            <a:avLst/>
          </a:prstGeom>
        </p:spPr>
      </p:pic>
      <p:pic>
        <p:nvPicPr>
          <p:cNvPr id="41" name="Picture 40" descr="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7000" y="3187700"/>
            <a:ext cx="508000" cy="1231900"/>
          </a:xfrm>
          <a:prstGeom prst="rect">
            <a:avLst/>
          </a:prstGeom>
        </p:spPr>
      </p:pic>
      <p:pic>
        <p:nvPicPr>
          <p:cNvPr id="42" name="Picture 41" descr="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55000" y="3187700"/>
            <a:ext cx="508000" cy="1231900"/>
          </a:xfrm>
          <a:prstGeom prst="rect">
            <a:avLst/>
          </a:prstGeom>
        </p:spPr>
      </p:pic>
      <p:cxnSp>
        <p:nvCxnSpPr>
          <p:cNvPr id="43" name="Straight Arrow Connector 42"/>
          <p:cNvCxnSpPr/>
          <p:nvPr/>
        </p:nvCxnSpPr>
        <p:spPr>
          <a:xfrm>
            <a:off x="6909732" y="3221955"/>
            <a:ext cx="7366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1400" y="2602832"/>
            <a:ext cx="508000" cy="1231900"/>
          </a:xfrm>
          <a:prstGeom prst="rect">
            <a:avLst/>
          </a:prstGeom>
        </p:spPr>
      </p:pic>
      <p:cxnSp>
        <p:nvCxnSpPr>
          <p:cNvPr id="25" name="Straight Arrow Connector 24"/>
          <p:cNvCxnSpPr>
            <a:stCxn id="24" idx="3"/>
          </p:cNvCxnSpPr>
          <p:nvPr/>
        </p:nvCxnSpPr>
        <p:spPr>
          <a:xfrm>
            <a:off x="4089400" y="3218782"/>
            <a:ext cx="170180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203080" y="3075801"/>
            <a:ext cx="136351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45720" tIns="0" rIns="45720" bIns="0" rtlCol="0">
            <a:spAutoFit/>
          </a:bodyPr>
          <a:lstStyle/>
          <a:p>
            <a:pPr algn="ctr"/>
            <a:r>
              <a:rPr lang="es-ES" sz="2000" kern="0" dirty="0" smtClean="0">
                <a:latin typeface="Gill Sans MT" pitchFamily="34" charset="0"/>
              </a:rPr>
              <a:t>Transmisión</a:t>
            </a:r>
            <a:endParaRPr lang="en-US" b="1" dirty="0">
              <a:latin typeface="Calibri" pitchFamily="34" charset="0"/>
            </a:endParaRPr>
          </a:p>
        </p:txBody>
      </p:sp>
      <p:pic>
        <p:nvPicPr>
          <p:cNvPr id="31" name="Picture 30" descr="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4800600"/>
            <a:ext cx="413732" cy="1003300"/>
          </a:xfrm>
          <a:prstGeom prst="rect">
            <a:avLst/>
          </a:prstGeom>
        </p:spPr>
      </p:pic>
      <p:pic>
        <p:nvPicPr>
          <p:cNvPr id="53" name="Picture 52" descr="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28448" y="4495800"/>
            <a:ext cx="413732" cy="1003300"/>
          </a:xfrm>
          <a:prstGeom prst="rect">
            <a:avLst/>
          </a:prstGeom>
        </p:spPr>
      </p:pic>
      <p:pic>
        <p:nvPicPr>
          <p:cNvPr id="54" name="Picture 53" descr="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15468" y="4724400"/>
            <a:ext cx="413732" cy="1003300"/>
          </a:xfrm>
          <a:prstGeom prst="rect">
            <a:avLst/>
          </a:prstGeom>
        </p:spPr>
      </p:pic>
      <p:pic>
        <p:nvPicPr>
          <p:cNvPr id="55" name="Picture 54" descr="ma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2400" y="5334000"/>
            <a:ext cx="413732" cy="1003300"/>
          </a:xfrm>
          <a:prstGeom prst="rect">
            <a:avLst/>
          </a:prstGeom>
        </p:spPr>
      </p:pic>
      <p:pic>
        <p:nvPicPr>
          <p:cNvPr id="56" name="Picture 55" descr="ma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3400" y="5486400"/>
            <a:ext cx="413732" cy="1003300"/>
          </a:xfrm>
          <a:prstGeom prst="rect">
            <a:avLst/>
          </a:prstGeom>
        </p:spPr>
      </p:pic>
      <p:pic>
        <p:nvPicPr>
          <p:cNvPr id="58" name="Picture 57" descr="ma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5400" y="4572000"/>
            <a:ext cx="413732" cy="1003300"/>
          </a:xfrm>
          <a:prstGeom prst="rect">
            <a:avLst/>
          </a:prstGeom>
        </p:spPr>
      </p:pic>
      <p:pic>
        <p:nvPicPr>
          <p:cNvPr id="59" name="Picture 58" descr="ma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0" y="5334000"/>
            <a:ext cx="413732" cy="1003300"/>
          </a:xfrm>
          <a:prstGeom prst="rect">
            <a:avLst/>
          </a:prstGeom>
        </p:spPr>
      </p:pic>
      <p:pic>
        <p:nvPicPr>
          <p:cNvPr id="57" name="Picture 56" descr="ma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76800" y="5410200"/>
            <a:ext cx="413732" cy="1003300"/>
          </a:xfrm>
          <a:prstGeom prst="rect">
            <a:avLst/>
          </a:prstGeom>
        </p:spPr>
      </p:pic>
      <p:pic>
        <p:nvPicPr>
          <p:cNvPr id="61" name="Picture 60" descr="ma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7400" y="5181600"/>
            <a:ext cx="413732" cy="1003300"/>
          </a:xfrm>
          <a:prstGeom prst="rect">
            <a:avLst/>
          </a:prstGeom>
        </p:spPr>
      </p:pic>
      <p:sp>
        <p:nvSpPr>
          <p:cNvPr id="65" name="Freeform 64"/>
          <p:cNvSpPr/>
          <p:nvPr/>
        </p:nvSpPr>
        <p:spPr bwMode="auto">
          <a:xfrm>
            <a:off x="5909481" y="4631140"/>
            <a:ext cx="766548" cy="759726"/>
          </a:xfrm>
          <a:custGeom>
            <a:avLst/>
            <a:gdLst>
              <a:gd name="connsiteX0" fmla="*/ 0 w 766548"/>
              <a:gd name="connsiteY0" fmla="*/ 50042 h 759726"/>
              <a:gd name="connsiteX1" fmla="*/ 696035 w 766548"/>
              <a:gd name="connsiteY1" fmla="*/ 118281 h 759726"/>
              <a:gd name="connsiteX2" fmla="*/ 423080 w 766548"/>
              <a:gd name="connsiteY2" fmla="*/ 759726 h 759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6548" h="759726">
                <a:moveTo>
                  <a:pt x="0" y="50042"/>
                </a:moveTo>
                <a:cubicBezTo>
                  <a:pt x="312761" y="25021"/>
                  <a:pt x="625522" y="0"/>
                  <a:pt x="696035" y="118281"/>
                </a:cubicBezTo>
                <a:cubicBezTo>
                  <a:pt x="766548" y="236562"/>
                  <a:pt x="594814" y="498144"/>
                  <a:pt x="423080" y="759726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Freeform 65"/>
          <p:cNvSpPr/>
          <p:nvPr/>
        </p:nvSpPr>
        <p:spPr bwMode="auto">
          <a:xfrm rot="11208953">
            <a:off x="3153478" y="5445871"/>
            <a:ext cx="766548" cy="759726"/>
          </a:xfrm>
          <a:custGeom>
            <a:avLst/>
            <a:gdLst>
              <a:gd name="connsiteX0" fmla="*/ 0 w 766548"/>
              <a:gd name="connsiteY0" fmla="*/ 50042 h 759726"/>
              <a:gd name="connsiteX1" fmla="*/ 696035 w 766548"/>
              <a:gd name="connsiteY1" fmla="*/ 118281 h 759726"/>
              <a:gd name="connsiteX2" fmla="*/ 423080 w 766548"/>
              <a:gd name="connsiteY2" fmla="*/ 759726 h 759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6548" h="759726">
                <a:moveTo>
                  <a:pt x="0" y="50042"/>
                </a:moveTo>
                <a:cubicBezTo>
                  <a:pt x="312761" y="25021"/>
                  <a:pt x="625522" y="0"/>
                  <a:pt x="696035" y="118281"/>
                </a:cubicBezTo>
                <a:cubicBezTo>
                  <a:pt x="766548" y="236562"/>
                  <a:pt x="594814" y="498144"/>
                  <a:pt x="423080" y="759726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231120" y="4419600"/>
            <a:ext cx="136351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lIns="45720" tIns="0" rIns="45720" bIns="0" rtlCol="0">
            <a:spAutoFit/>
          </a:bodyPr>
          <a:lstStyle/>
          <a:p>
            <a:pPr algn="ctr"/>
            <a:r>
              <a:rPr lang="es-ES" sz="2000" kern="0" dirty="0">
                <a:latin typeface="Gill Sans MT" pitchFamily="34" charset="0"/>
              </a:rPr>
              <a:t>Transmisión</a:t>
            </a:r>
            <a:endParaRPr lang="en-US" b="1" dirty="0">
              <a:latin typeface="Calibri" pitchFamily="34" charset="0"/>
            </a:endParaRPr>
          </a:p>
        </p:txBody>
      </p:sp>
      <p:cxnSp>
        <p:nvCxnSpPr>
          <p:cNvPr id="68" name="Straight Arrow Connector 67"/>
          <p:cNvCxnSpPr/>
          <p:nvPr/>
        </p:nvCxnSpPr>
        <p:spPr>
          <a:xfrm rot="16200000" flipH="1">
            <a:off x="3805451" y="4119348"/>
            <a:ext cx="432179" cy="11828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rot="5400000">
            <a:off x="5943600" y="3962400"/>
            <a:ext cx="45720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Freeform 72"/>
          <p:cNvSpPr/>
          <p:nvPr/>
        </p:nvSpPr>
        <p:spPr bwMode="auto">
          <a:xfrm rot="3861516">
            <a:off x="7378155" y="4329281"/>
            <a:ext cx="766548" cy="1805334"/>
          </a:xfrm>
          <a:custGeom>
            <a:avLst/>
            <a:gdLst>
              <a:gd name="connsiteX0" fmla="*/ 0 w 766548"/>
              <a:gd name="connsiteY0" fmla="*/ 50042 h 759726"/>
              <a:gd name="connsiteX1" fmla="*/ 696035 w 766548"/>
              <a:gd name="connsiteY1" fmla="*/ 118281 h 759726"/>
              <a:gd name="connsiteX2" fmla="*/ 423080 w 766548"/>
              <a:gd name="connsiteY2" fmla="*/ 759726 h 759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6548" h="759726">
                <a:moveTo>
                  <a:pt x="0" y="50042"/>
                </a:moveTo>
                <a:cubicBezTo>
                  <a:pt x="312761" y="25021"/>
                  <a:pt x="625522" y="0"/>
                  <a:pt x="696035" y="118281"/>
                </a:cubicBezTo>
                <a:cubicBezTo>
                  <a:pt x="766548" y="236562"/>
                  <a:pt x="594814" y="498144"/>
                  <a:pt x="423080" y="759726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Rectangle 9"/>
          <p:cNvSpPr>
            <a:spLocks noChangeArrowheads="1"/>
          </p:cNvSpPr>
          <p:nvPr/>
        </p:nvSpPr>
        <p:spPr bwMode="gray">
          <a:xfrm>
            <a:off x="0" y="0"/>
            <a:ext cx="9144000" cy="13716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lvl="1" defTabSz="1019175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solidFill>
                  <a:schemeClr val="bg1"/>
                </a:solidFill>
                <a:latin typeface="Gill Sans MT" pitchFamily="34" charset="0"/>
              </a:rPr>
              <a:t>Lograr</a:t>
            </a:r>
            <a:r>
              <a:rPr lang="en-US" sz="2800" dirty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s-ES" sz="2800" dirty="0">
                <a:solidFill>
                  <a:schemeClr val="bg1"/>
                </a:solidFill>
                <a:latin typeface="Gill Sans MT" pitchFamily="34" charset="0"/>
              </a:rPr>
              <a:t>la eliminación depende de la línea de base de transmisión y de la tasa de importación</a:t>
            </a:r>
            <a:endParaRPr lang="en-US" sz="28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24200" y="2069068"/>
            <a:ext cx="1546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Calibri" pitchFamily="34" charset="0"/>
              </a:rPr>
              <a:t>Imported case</a:t>
            </a:r>
            <a:endParaRPr lang="en-US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47997" y="1972094"/>
            <a:ext cx="1791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Calibri" pitchFamily="34" charset="0"/>
              </a:rPr>
              <a:t>Introduced cases</a:t>
            </a:r>
            <a:endParaRPr lang="en-US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298352" y="1535668"/>
            <a:ext cx="179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Calibri" pitchFamily="34" charset="0"/>
              </a:rPr>
              <a:t>Indigenous cases</a:t>
            </a:r>
            <a:endParaRPr lang="en-US" b="1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715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8" grpId="0" animBg="1"/>
      <p:bldP spid="14" grpId="0" animBg="1"/>
      <p:bldP spid="26" grpId="0" animBg="1"/>
      <p:bldP spid="65" grpId="0" animBg="1"/>
      <p:bldP spid="66" grpId="0" animBg="1"/>
      <p:bldP spid="67" grpId="0" animBg="1"/>
      <p:bldP spid="73" grpId="0" animBg="1"/>
      <p:bldP spid="37" grpId="0"/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3800" y="1269533"/>
            <a:ext cx="5367893" cy="475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3733800" cy="4190999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s-ES" sz="2400" dirty="0"/>
              <a:t>El movimiento humano </a:t>
            </a:r>
            <a:r>
              <a:rPr lang="es-ES" sz="2400" dirty="0" smtClean="0"/>
              <a:t>se debe ser evaluado para </a:t>
            </a:r>
            <a:r>
              <a:rPr lang="es-ES" sz="2400" dirty="0" smtClean="0"/>
              <a:t>diseñar una </a:t>
            </a:r>
            <a:r>
              <a:rPr lang="es-ES" sz="2400" dirty="0" smtClean="0"/>
              <a:t>estrategia de eliminación</a:t>
            </a:r>
            <a:endParaRPr lang="es-ES" sz="2400" dirty="0"/>
          </a:p>
          <a:p>
            <a:pPr marL="342900" lvl="1" indent="-342900">
              <a:buFont typeface="Arial" pitchFamily="34" charset="0"/>
              <a:buChar char="•"/>
            </a:pPr>
            <a:endParaRPr lang="es-ES" sz="2400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s-ES" sz="2400" dirty="0" smtClean="0"/>
              <a:t>Estimado </a:t>
            </a:r>
            <a:r>
              <a:rPr lang="es-ES" sz="2400" dirty="0"/>
              <a:t>a través de </a:t>
            </a:r>
            <a:r>
              <a:rPr lang="es-ES" sz="2400" dirty="0" smtClean="0"/>
              <a:t>estudios sobre los viajes</a:t>
            </a:r>
            <a:r>
              <a:rPr lang="es-ES" sz="2400" dirty="0"/>
              <a:t>, datos de teléfonos móviles anónimos, o </a:t>
            </a:r>
            <a:r>
              <a:rPr lang="es-ES" sz="2400" dirty="0" smtClean="0"/>
              <a:t>modelos </a:t>
            </a:r>
            <a:r>
              <a:rPr lang="es-ES" sz="2400" dirty="0"/>
              <a:t>matemáticos</a:t>
            </a:r>
            <a:endParaRPr lang="en-US" sz="2400" dirty="0" smtClean="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gray">
          <a:xfrm>
            <a:off x="0" y="0"/>
            <a:ext cx="9144000" cy="9144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184150"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3200" dirty="0" smtClean="0">
                <a:solidFill>
                  <a:srgbClr val="FFFFFF"/>
                </a:solidFill>
              </a:rPr>
              <a:t>Cuantificar la </a:t>
            </a:r>
            <a:r>
              <a:rPr lang="es-ES" sz="3200" dirty="0">
                <a:solidFill>
                  <a:srgbClr val="FFFFFF"/>
                </a:solidFill>
              </a:rPr>
              <a:t>importación de </a:t>
            </a:r>
            <a:r>
              <a:rPr lang="es-ES" sz="3200" dirty="0" smtClean="0">
                <a:solidFill>
                  <a:srgbClr val="FFFFFF"/>
                </a:solidFill>
              </a:rPr>
              <a:t>la malaria</a:t>
            </a:r>
            <a:endParaRPr lang="en-US" sz="32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" y="6416189"/>
            <a:ext cx="9144000" cy="24622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en-US" sz="1600" dirty="0"/>
              <a:t>Travel risk, malaria importation and malaria transmission in Zanzibar. Le Menach A, </a:t>
            </a:r>
            <a:r>
              <a:rPr lang="en-US" sz="1600" dirty="0" err="1"/>
              <a:t>Sci</a:t>
            </a:r>
            <a:r>
              <a:rPr lang="en-US" sz="1600" dirty="0"/>
              <a:t> Rep. (2011)</a:t>
            </a:r>
          </a:p>
        </p:txBody>
      </p:sp>
    </p:spTree>
    <p:extLst>
      <p:ext uri="{BB962C8B-B14F-4D97-AF65-F5344CB8AC3E}">
        <p14:creationId xmlns:p14="http://schemas.microsoft.com/office/powerpoint/2010/main" val="216494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0"/>
            <a:ext cx="9144000" cy="13716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800" dirty="0" smtClean="0">
                <a:solidFill>
                  <a:srgbClr val="FFFFFF"/>
                </a:solidFill>
              </a:rPr>
              <a:t>Cuantificar la transmisión - </a:t>
            </a:r>
            <a:r>
              <a:rPr lang="es-ES" sz="2400" dirty="0" smtClean="0">
                <a:solidFill>
                  <a:schemeClr val="bg1"/>
                </a:solidFill>
                <a:latin typeface="Calibri" pitchFamily="34" charset="0"/>
              </a:rPr>
              <a:t>Cada </a:t>
            </a:r>
            <a:r>
              <a:rPr lang="es-ES" sz="2400" dirty="0">
                <a:solidFill>
                  <a:schemeClr val="bg1"/>
                </a:solidFill>
                <a:latin typeface="Calibri" pitchFamily="34" charset="0"/>
              </a:rPr>
              <a:t>lugar en el mundo tiene un </a:t>
            </a:r>
            <a:r>
              <a:rPr lang="es-ES" sz="2400" dirty="0" smtClean="0">
                <a:solidFill>
                  <a:schemeClr val="bg1"/>
                </a:solidFill>
                <a:latin typeface="Calibri" pitchFamily="34" charset="0"/>
              </a:rPr>
              <a:t>potencial de </a:t>
            </a:r>
            <a:r>
              <a:rPr lang="es-ES" sz="2400" dirty="0">
                <a:solidFill>
                  <a:schemeClr val="bg1"/>
                </a:solidFill>
                <a:latin typeface="Calibri" pitchFamily="34" charset="0"/>
              </a:rPr>
              <a:t>transmisión </a:t>
            </a:r>
            <a:r>
              <a:rPr lang="es-ES" sz="2400" dirty="0" smtClean="0">
                <a:solidFill>
                  <a:schemeClr val="bg1"/>
                </a:solidFill>
                <a:latin typeface="Calibri" pitchFamily="34" charset="0"/>
              </a:rPr>
              <a:t>que </a:t>
            </a:r>
            <a:r>
              <a:rPr lang="es-ES" sz="2400" dirty="0">
                <a:solidFill>
                  <a:schemeClr val="bg1"/>
                </a:solidFill>
                <a:latin typeface="Calibri" pitchFamily="34" charset="0"/>
              </a:rPr>
              <a:t>es </a:t>
            </a:r>
            <a:r>
              <a:rPr lang="es-ES" sz="2400" dirty="0" smtClean="0">
                <a:solidFill>
                  <a:schemeClr val="bg1"/>
                </a:solidFill>
                <a:latin typeface="Calibri" pitchFamily="34" charset="0"/>
              </a:rPr>
              <a:t>intrínseco </a:t>
            </a:r>
            <a:r>
              <a:rPr lang="es-ES" sz="2400" dirty="0">
                <a:solidFill>
                  <a:schemeClr val="bg1"/>
                </a:solidFill>
                <a:latin typeface="Calibri" pitchFamily="34" charset="0"/>
              </a:rPr>
              <a:t>a </a:t>
            </a:r>
            <a:r>
              <a:rPr lang="es-ES" sz="2400" dirty="0" smtClean="0">
                <a:solidFill>
                  <a:schemeClr val="bg1"/>
                </a:solidFill>
                <a:latin typeface="Calibri" pitchFamily="34" charset="0"/>
              </a:rPr>
              <a:t>este lugar en </a:t>
            </a:r>
            <a:r>
              <a:rPr lang="es-ES" sz="2400" dirty="0">
                <a:solidFill>
                  <a:schemeClr val="bg1"/>
                </a:solidFill>
                <a:latin typeface="Calibri" pitchFamily="34" charset="0"/>
              </a:rPr>
              <a:t>un momento dado en el tiempo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pic>
        <p:nvPicPr>
          <p:cNvPr id="2050" name="Picture 2" descr="http://www.map.ox.ac.uk/client_media/display/Pf_mean_2010/Pf_mean_2010_America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1"/>
          <a:stretch/>
        </p:blipFill>
        <p:spPr bwMode="auto">
          <a:xfrm>
            <a:off x="457200" y="1386560"/>
            <a:ext cx="3912310" cy="534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map.ox.ac.uk/client_media/display/Pv_mean_2010/Pv_mean_2010_America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6"/>
          <a:stretch/>
        </p:blipFill>
        <p:spPr bwMode="auto">
          <a:xfrm>
            <a:off x="4953000" y="1461414"/>
            <a:ext cx="3922886" cy="539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6400" y="6183868"/>
            <a:ext cx="138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P. falciparum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86788" y="6231494"/>
            <a:ext cx="850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P. </a:t>
            </a:r>
            <a:r>
              <a:rPr lang="en-US" dirty="0" err="1" smtClean="0"/>
              <a:t>vivax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5791200" y="2514600"/>
            <a:ext cx="295588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334000" y="2362200"/>
            <a:ext cx="295588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099163" y="1898513"/>
            <a:ext cx="1717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Heterogeneidad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11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0"/>
            <a:ext cx="9144000" cy="94169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Si la misma cobertura de la intervención se consigue en todas partes, los resultados varían con la línea de base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ill Sans MT" pitchFamily="34" charset="0"/>
            </a:endParaRPr>
          </a:p>
        </p:txBody>
      </p:sp>
      <p:pic>
        <p:nvPicPr>
          <p:cNvPr id="122882" name="Picture 15" descr="TechFig - heterogeneity 2.jpg"/>
          <p:cNvPicPr>
            <a:picLocks noChangeAspect="1" noChangeArrowheads="1"/>
          </p:cNvPicPr>
          <p:nvPr/>
        </p:nvPicPr>
        <p:blipFill>
          <a:blip r:embed="rId2" cstate="print"/>
          <a:srcRect t="5661" b="37746"/>
          <a:stretch>
            <a:fillRect/>
          </a:stretch>
        </p:blipFill>
        <p:spPr bwMode="auto">
          <a:xfrm>
            <a:off x="381000" y="1981200"/>
            <a:ext cx="7902829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304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 descr="TechFig - heterogeneity 2.jpg"/>
          <p:cNvPicPr>
            <a:picLocks noChangeAspect="1" noChangeArrowheads="1"/>
          </p:cNvPicPr>
          <p:nvPr/>
        </p:nvPicPr>
        <p:blipFill>
          <a:blip r:embed="rId2" cstate="print"/>
          <a:srcRect t="5661" b="37746"/>
          <a:stretch>
            <a:fillRect/>
          </a:stretch>
        </p:blipFill>
        <p:spPr bwMode="auto">
          <a:xfrm>
            <a:off x="381000" y="1981200"/>
            <a:ext cx="7902829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 bwMode="auto">
          <a:xfrm>
            <a:off x="0" y="0"/>
            <a:ext cx="9144000" cy="94169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200" dirty="0">
                <a:solidFill>
                  <a:schemeClr val="bg1"/>
                </a:solidFill>
                <a:latin typeface="Gill Sans MT" pitchFamily="34" charset="0"/>
              </a:rPr>
              <a:t>Para lograr resultados uniformes </a:t>
            </a:r>
            <a:r>
              <a:rPr lang="es-ES" sz="2200" dirty="0" smtClean="0">
                <a:solidFill>
                  <a:schemeClr val="bg1"/>
                </a:solidFill>
                <a:latin typeface="Gill Sans MT" pitchFamily="34" charset="0"/>
              </a:rPr>
              <a:t>de diferentes </a:t>
            </a:r>
            <a:r>
              <a:rPr lang="es-ES" sz="2200" dirty="0">
                <a:solidFill>
                  <a:schemeClr val="bg1"/>
                </a:solidFill>
                <a:latin typeface="Gill Sans MT" pitchFamily="34" charset="0"/>
              </a:rPr>
              <a:t>líneas de base, la cobertura de la intervención tendría que ser proporcional a la línea de base</a:t>
            </a:r>
            <a:endParaRPr kumimoji="0" lang="en-US" sz="22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ill Sans MT" pitchFamily="34" charset="0"/>
            </a:endParaRPr>
          </a:p>
        </p:txBody>
      </p:sp>
      <p:pic>
        <p:nvPicPr>
          <p:cNvPr id="5" name="Picture 4" descr="TechFig - heterogeneity 3"/>
          <p:cNvPicPr/>
          <p:nvPr/>
        </p:nvPicPr>
        <p:blipFill>
          <a:blip r:embed="rId3" cstate="print"/>
          <a:srcRect t="4933" b="42799"/>
          <a:stretch>
            <a:fillRect/>
          </a:stretch>
        </p:blipFill>
        <p:spPr bwMode="auto">
          <a:xfrm>
            <a:off x="381000" y="1953905"/>
            <a:ext cx="7924800" cy="310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902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L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os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modelos matemáticos pueden hacer predicciones de cómo la malaria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puede disminuir con cobertura de intervenciones diferentes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ill Sans MT" pitchFamily="34" charset="0"/>
            </a:endParaRPr>
          </a:p>
        </p:txBody>
      </p:sp>
      <p:pic>
        <p:nvPicPr>
          <p:cNvPr id="2050" name="Picture 2" descr="Slid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19200"/>
            <a:ext cx="72390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265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971800" y="1066800"/>
            <a:ext cx="3048000" cy="5181600"/>
          </a:xfrm>
          <a:prstGeom prst="rect">
            <a:avLst/>
          </a:prstGeom>
          <a:solidFill>
            <a:srgbClr val="FFFF66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209675" y="2035792"/>
            <a:ext cx="6638925" cy="0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 bwMode="auto">
          <a:xfrm>
            <a:off x="0" y="0"/>
            <a:ext cx="9144000" cy="94169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Para entender lo que es posible, debemos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entender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ill Sans MT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36575" y="6488668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Time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4450" y="3481730"/>
            <a:ext cx="2017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Malaria prevalence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1294606" y="1143000"/>
            <a:ext cx="0" cy="4596544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295400" y="5721925"/>
            <a:ext cx="6629400" cy="1588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019800" y="1066800"/>
            <a:ext cx="0" cy="4987069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81401" y="28956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/>
            <a:r>
              <a:rPr lang="en-US" b="1" dirty="0" smtClean="0"/>
              <a:t>2. </a:t>
            </a:r>
            <a:r>
              <a:rPr lang="es-ES" b="1" dirty="0"/>
              <a:t>Lo que hicimos para llegar allí</a:t>
            </a:r>
            <a:endParaRPr lang="en-US" b="1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971800" y="1066800"/>
            <a:ext cx="0" cy="4987069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/>
        </p:nvSpPr>
        <p:spPr>
          <a:xfrm>
            <a:off x="2971800" y="2057400"/>
            <a:ext cx="3048000" cy="2895600"/>
          </a:xfrm>
          <a:custGeom>
            <a:avLst/>
            <a:gdLst>
              <a:gd name="connsiteX0" fmla="*/ 0 w 2197289"/>
              <a:gd name="connsiteY0" fmla="*/ 0 h 1924335"/>
              <a:gd name="connsiteX1" fmla="*/ 573206 w 2197289"/>
              <a:gd name="connsiteY1" fmla="*/ 1351129 h 1924335"/>
              <a:gd name="connsiteX2" fmla="*/ 2197289 w 2197289"/>
              <a:gd name="connsiteY2" fmla="*/ 1924335 h 192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97289" h="1924335">
                <a:moveTo>
                  <a:pt x="0" y="0"/>
                </a:moveTo>
                <a:cubicBezTo>
                  <a:pt x="103495" y="515203"/>
                  <a:pt x="206991" y="1030407"/>
                  <a:pt x="573206" y="1351129"/>
                </a:cubicBezTo>
                <a:cubicBezTo>
                  <a:pt x="939421" y="1671851"/>
                  <a:pt x="1568355" y="1798093"/>
                  <a:pt x="2197289" y="1924335"/>
                </a:cubicBezTo>
              </a:path>
            </a:pathLst>
          </a:cu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700219" y="5867400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Interventions</a:t>
            </a:r>
            <a:endParaRPr lang="en-US" b="1" dirty="0"/>
          </a:p>
        </p:txBody>
      </p:sp>
      <p:sp>
        <p:nvSpPr>
          <p:cNvPr id="25" name="Oval 24"/>
          <p:cNvSpPr/>
          <p:nvPr/>
        </p:nvSpPr>
        <p:spPr>
          <a:xfrm>
            <a:off x="5867400" y="4783406"/>
            <a:ext cx="304800" cy="3048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6019800" y="4939352"/>
            <a:ext cx="990600" cy="151964"/>
          </a:xfrm>
          <a:prstGeom prst="straightConnector1">
            <a:avLst/>
          </a:prstGeom>
          <a:solidFill>
            <a:schemeClr val="accent1"/>
          </a:solidFill>
          <a:ln w="41275" cap="flat" cmpd="sng" algn="ctr">
            <a:solidFill>
              <a:srgbClr val="FF0000"/>
            </a:solidFill>
            <a:prstDash val="sysDash"/>
            <a:round/>
            <a:headEnd type="none" w="med" len="med"/>
            <a:tailEnd type="stealth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6019800" y="4419600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Donde</a:t>
            </a:r>
            <a:r>
              <a:rPr lang="en-US" b="1" dirty="0" smtClean="0"/>
              <a:t> </a:t>
            </a:r>
            <a:r>
              <a:rPr lang="en-US" b="1" dirty="0" err="1" smtClean="0"/>
              <a:t>estamos</a:t>
            </a:r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983104" y="4863152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?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95400" y="1688068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/>
            <a:r>
              <a:rPr lang="en-US" b="1" dirty="0"/>
              <a:t> </a:t>
            </a:r>
            <a:r>
              <a:rPr lang="en-US" b="1" dirty="0" smtClean="0"/>
              <a:t>3. </a:t>
            </a:r>
            <a:r>
              <a:rPr lang="en-US" b="1" dirty="0" err="1" smtClean="0"/>
              <a:t>Dónde</a:t>
            </a:r>
            <a:r>
              <a:rPr lang="en-US" b="1" dirty="0" smtClean="0"/>
              <a:t> </a:t>
            </a:r>
            <a:r>
              <a:rPr lang="en-US" b="1" dirty="0" err="1"/>
              <a:t>empezamos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8572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 build="allAtOnce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La última vez que muchos países trataron de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eliminar la malaria fue durante los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años 1950 y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1960 con el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Programa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Mundial de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Erradicación de la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Malaria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ill Sans MT" pitchFamily="34" charset="0"/>
            </a:endParaRPr>
          </a:p>
        </p:txBody>
      </p:sp>
      <p:pic>
        <p:nvPicPr>
          <p:cNvPr id="9218" name="Picture 2" descr="Figure 1 &#10;            Phases of the Malaria Eradication Campaign as established by WHO in 1963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81200"/>
            <a:ext cx="9015096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26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0"/>
            <a:ext cx="9144000" cy="94169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Las reducciones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de la línea de base con los intervenciones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de control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no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son permanentes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ill Sans MT" pitchFamily="34" charset="0"/>
            </a:endParaRPr>
          </a:p>
        </p:txBody>
      </p:sp>
      <p:sp>
        <p:nvSpPr>
          <p:cNvPr id="72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610600" cy="5041900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endParaRPr lang="en-US" dirty="0" smtClean="0">
              <a:latin typeface="Calibri" pitchFamily="34" charset="0"/>
            </a:endParaRPr>
          </a:p>
        </p:txBody>
      </p:sp>
      <p:pic>
        <p:nvPicPr>
          <p:cNvPr id="119810" name="Picture 2" descr="Illustration3.jpg"/>
          <p:cNvPicPr>
            <a:picLocks noChangeAspect="1" noChangeArrowheads="1"/>
          </p:cNvPicPr>
          <p:nvPr/>
        </p:nvPicPr>
        <p:blipFill>
          <a:blip r:embed="rId2" cstate="print"/>
          <a:srcRect l="9422" t="21265" r="13724" b="6816"/>
          <a:stretch>
            <a:fillRect/>
          </a:stretch>
        </p:blipFill>
        <p:spPr bwMode="auto">
          <a:xfrm>
            <a:off x="228600" y="990600"/>
            <a:ext cx="8382000" cy="5893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305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0" y="0"/>
            <a:ext cx="9144000" cy="19050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DO" sz="2800" b="1" dirty="0">
                <a:solidFill>
                  <a:schemeClr val="bg1"/>
                </a:solidFill>
                <a:latin typeface="Calibri" pitchFamily="34" charset="0"/>
              </a:rPr>
              <a:t>Factibilidad </a:t>
            </a:r>
            <a:r>
              <a:rPr lang="es-DO" sz="2800" b="1" dirty="0" smtClean="0">
                <a:solidFill>
                  <a:schemeClr val="bg1"/>
                </a:solidFill>
                <a:latin typeface="Calibri" pitchFamily="34" charset="0"/>
              </a:rPr>
              <a:t>Operativa</a:t>
            </a:r>
            <a:endParaRPr lang="en-US" sz="28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2514600"/>
            <a:ext cx="7848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>
                <a:latin typeface="Calibri" pitchFamily="34" charset="0"/>
              </a:rPr>
              <a:t>Evaluar la capacidad operativa actual con esos requisitos técnicos </a:t>
            </a:r>
            <a:endParaRPr lang="es-ES" sz="2800" dirty="0" smtClean="0">
              <a:latin typeface="Calibri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800" dirty="0">
              <a:latin typeface="Calibri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>
                <a:latin typeface="Calibri" pitchFamily="34" charset="0"/>
              </a:rPr>
              <a:t>Considere cómo el fortalecimiento operacional puede alcanzar los requisitos técnicos </a:t>
            </a:r>
            <a:endParaRPr lang="es-ES" sz="2800" dirty="0" smtClean="0">
              <a:latin typeface="Calibri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800" dirty="0">
              <a:latin typeface="Calibri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i="1" dirty="0" smtClean="0">
                <a:latin typeface="Calibri" pitchFamily="34" charset="0"/>
              </a:rPr>
              <a:t>Por ejemplo los requisitos técnicos indican que 80% de las infecciones se deben ser tratabas</a:t>
            </a:r>
            <a:endParaRPr lang="es-ES" sz="28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53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015425"/>
          </a:xfrm>
          <a:solidFill>
            <a:srgbClr val="0033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eaLnBrk="1" hangingPunct="1"/>
            <a:r>
              <a:rPr lang="es-ES" sz="2800" b="1" kern="1200" dirty="0">
                <a:latin typeface="Calibri" pitchFamily="34" charset="0"/>
                <a:ea typeface="+mn-ea"/>
                <a:cs typeface="+mn-cs"/>
              </a:rPr>
              <a:t>Análisis de brechas - Detección pasiva de casos no permite el tratamiento de todas las infecciones</a:t>
            </a:r>
            <a:endParaRPr lang="en-US" sz="2800" b="1" kern="1200" dirty="0"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949656" y="5991713"/>
            <a:ext cx="1143000" cy="762001"/>
          </a:xfrm>
          <a:prstGeom prst="flowChartProcess">
            <a:avLst/>
          </a:prstGeom>
          <a:solidFill>
            <a:srgbClr val="C0504D">
              <a:lumMod val="75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lIns="0" tIns="0" rIns="0" bIns="0" anchor="ctr"/>
          <a:lstStyle/>
          <a:p>
            <a:pPr algn="ctr">
              <a:defRPr/>
            </a:pPr>
            <a:r>
              <a:rPr lang="en-US" sz="1400" b="1" kern="0" dirty="0">
                <a:solidFill>
                  <a:sysClr val="window" lastClr="FFFFFF"/>
                </a:solidFill>
                <a:latin typeface="Calibri"/>
              </a:rPr>
              <a:t>Asymptomatic </a:t>
            </a:r>
            <a:r>
              <a:rPr lang="en-US" sz="1500" b="1" kern="0" dirty="0">
                <a:solidFill>
                  <a:sysClr val="window" lastClr="FFFFFF"/>
                </a:solidFill>
                <a:latin typeface="Calibri"/>
              </a:rPr>
              <a:t>case</a:t>
            </a: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380875" y="1572113"/>
            <a:ext cx="4667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ysClr val="windowText" lastClr="000000"/>
                </a:solidFill>
                <a:latin typeface="Calibri"/>
              </a:rPr>
              <a:t>0%</a:t>
            </a: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263856" y="6564868"/>
            <a:ext cx="700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kern="0" dirty="0">
                <a:solidFill>
                  <a:sysClr val="windowText" lastClr="000000"/>
                </a:solidFill>
                <a:latin typeface="Calibri"/>
              </a:rPr>
              <a:t>100%</a:t>
            </a:r>
          </a:p>
        </p:txBody>
      </p:sp>
      <p:cxnSp>
        <p:nvCxnSpPr>
          <p:cNvPr id="8" name="Straight Connector 33"/>
          <p:cNvCxnSpPr>
            <a:cxnSpLocks noChangeShapeType="1"/>
          </p:cNvCxnSpPr>
          <p:nvPr/>
        </p:nvCxnSpPr>
        <p:spPr bwMode="auto">
          <a:xfrm rot="10800000">
            <a:off x="940476" y="6759994"/>
            <a:ext cx="7924800" cy="0"/>
          </a:xfrm>
          <a:prstGeom prst="line">
            <a:avLst/>
          </a:prstGeom>
          <a:noFill/>
          <a:ln w="9525" algn="ctr">
            <a:solidFill>
              <a:sysClr val="windowText" lastClr="000000"/>
            </a:solidFill>
            <a:round/>
            <a:headEnd/>
            <a:tailEnd/>
          </a:ln>
        </p:spPr>
      </p:cxn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949656" y="1747707"/>
            <a:ext cx="1143000" cy="4244006"/>
          </a:xfrm>
          <a:prstGeom prst="flowChartProcess">
            <a:avLst/>
          </a:prstGeom>
          <a:solidFill>
            <a:srgbClr val="F79646">
              <a:lumMod val="20000"/>
              <a:lumOff val="8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500" b="1" kern="0" dirty="0">
                <a:solidFill>
                  <a:sysClr val="windowText" lastClr="000000"/>
                </a:solidFill>
                <a:latin typeface="Calibri"/>
              </a:rPr>
              <a:t>Infection results in acute febrile episode</a:t>
            </a:r>
          </a:p>
        </p:txBody>
      </p:sp>
      <p:cxnSp>
        <p:nvCxnSpPr>
          <p:cNvPr id="10" name="Straight Arrow Connector 9"/>
          <p:cNvCxnSpPr>
            <a:stCxn id="6" idx="2"/>
            <a:endCxn id="7" idx="0"/>
          </p:cNvCxnSpPr>
          <p:nvPr/>
        </p:nvCxnSpPr>
        <p:spPr>
          <a:xfrm rot="16200000" flipH="1">
            <a:off x="-1697439" y="4253155"/>
            <a:ext cx="4623423" cy="1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2273857" y="5226536"/>
            <a:ext cx="1143000" cy="778825"/>
          </a:xfrm>
          <a:prstGeom prst="flowChartProcess">
            <a:avLst/>
          </a:prstGeom>
          <a:solidFill>
            <a:srgbClr val="C0504D">
              <a:lumMod val="75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/>
          <a:p>
            <a:pPr algn="ctr">
              <a:defRPr/>
            </a:pPr>
            <a:r>
              <a:rPr lang="en-US" sz="1500" b="1" kern="0" dirty="0">
                <a:solidFill>
                  <a:sysClr val="window" lastClr="FFFFFF"/>
                </a:solidFill>
                <a:latin typeface="Calibri"/>
              </a:rPr>
              <a:t>No treatment sought</a:t>
            </a:r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2267802" y="1747707"/>
            <a:ext cx="1150734" cy="3482006"/>
          </a:xfrm>
          <a:prstGeom prst="flowChartProcess">
            <a:avLst/>
          </a:prstGeom>
          <a:solidFill>
            <a:srgbClr val="F79646">
              <a:lumMod val="20000"/>
              <a:lumOff val="8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500" b="1" kern="0" dirty="0">
                <a:solidFill>
                  <a:sysClr val="windowText" lastClr="000000"/>
                </a:solidFill>
                <a:latin typeface="Calibri"/>
              </a:rPr>
              <a:t>Treatment sought for illness</a:t>
            </a: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3599831" y="4709961"/>
            <a:ext cx="1143000" cy="533400"/>
          </a:xfrm>
          <a:prstGeom prst="flowChartProcess">
            <a:avLst/>
          </a:prstGeom>
          <a:solidFill>
            <a:srgbClr val="C0504D">
              <a:lumMod val="75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/>
          <a:p>
            <a:pPr algn="ctr">
              <a:defRPr/>
            </a:pPr>
            <a:r>
              <a:rPr lang="en-US" sz="1500" b="1" kern="0" dirty="0">
                <a:solidFill>
                  <a:sysClr val="window" lastClr="FFFFFF"/>
                </a:solidFill>
                <a:latin typeface="Calibri"/>
              </a:rPr>
              <a:t>Wrong diagnosis</a:t>
            </a: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3601416" y="1752600"/>
            <a:ext cx="1143000" cy="2943713"/>
          </a:xfrm>
          <a:prstGeom prst="flowChartProcess">
            <a:avLst/>
          </a:prstGeom>
          <a:solidFill>
            <a:srgbClr val="F79646">
              <a:lumMod val="20000"/>
              <a:lumOff val="8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500" b="1" kern="0" dirty="0">
                <a:solidFill>
                  <a:sysClr val="windowText" lastClr="000000"/>
                </a:solidFill>
                <a:latin typeface="Calibri"/>
              </a:rPr>
              <a:t>Correct diagnosis</a:t>
            </a:r>
          </a:p>
        </p:txBody>
      </p:sp>
      <p:sp>
        <p:nvSpPr>
          <p:cNvPr id="15" name="AutoShape 3"/>
          <p:cNvSpPr>
            <a:spLocks noChangeArrowheads="1"/>
          </p:cNvSpPr>
          <p:nvPr/>
        </p:nvSpPr>
        <p:spPr bwMode="auto">
          <a:xfrm>
            <a:off x="4927296" y="3942273"/>
            <a:ext cx="1143000" cy="762000"/>
          </a:xfrm>
          <a:prstGeom prst="flowChartProcess">
            <a:avLst/>
          </a:prstGeom>
          <a:solidFill>
            <a:srgbClr val="C0504D">
              <a:lumMod val="75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/>
          <a:p>
            <a:pPr algn="ctr">
              <a:defRPr/>
            </a:pPr>
            <a:r>
              <a:rPr lang="en-US" sz="1500" b="1" kern="0" dirty="0">
                <a:solidFill>
                  <a:sysClr val="window" lastClr="FFFFFF"/>
                </a:solidFill>
                <a:latin typeface="Calibri"/>
              </a:rPr>
              <a:t>Stocked out of effective treatment</a:t>
            </a: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4927296" y="1747708"/>
            <a:ext cx="1143000" cy="2186605"/>
          </a:xfrm>
          <a:prstGeom prst="flowChartProcess">
            <a:avLst/>
          </a:prstGeom>
          <a:solidFill>
            <a:srgbClr val="F79646">
              <a:lumMod val="20000"/>
              <a:lumOff val="8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500" b="1" kern="0" dirty="0">
                <a:solidFill>
                  <a:sysClr val="windowText" lastClr="000000"/>
                </a:solidFill>
                <a:latin typeface="Calibri"/>
              </a:rPr>
              <a:t>Effective treatment is available</a:t>
            </a:r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auto">
          <a:xfrm>
            <a:off x="6256360" y="3226905"/>
            <a:ext cx="1143000" cy="713887"/>
          </a:xfrm>
          <a:prstGeom prst="flowChartProcess">
            <a:avLst/>
          </a:prstGeom>
          <a:solidFill>
            <a:srgbClr val="C0504D">
              <a:lumMod val="75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/>
          <a:p>
            <a:pPr algn="ctr">
              <a:defRPr/>
            </a:pPr>
            <a:r>
              <a:rPr lang="en-US" sz="1500" b="1" kern="0" dirty="0">
                <a:solidFill>
                  <a:sysClr val="window" lastClr="FFFFFF"/>
                </a:solidFill>
                <a:latin typeface="Calibri"/>
              </a:rPr>
              <a:t>Does not adhere</a:t>
            </a:r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auto">
          <a:xfrm>
            <a:off x="6253176" y="1747708"/>
            <a:ext cx="1143000" cy="1500805"/>
          </a:xfrm>
          <a:prstGeom prst="flowChartProcess">
            <a:avLst/>
          </a:prstGeom>
          <a:solidFill>
            <a:srgbClr val="F79646">
              <a:lumMod val="20000"/>
              <a:lumOff val="8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500" b="1" kern="0" dirty="0">
                <a:solidFill>
                  <a:sysClr val="windowText" lastClr="000000"/>
                </a:solidFill>
                <a:latin typeface="Calibri"/>
              </a:rPr>
              <a:t>Patient adheres to treatment</a:t>
            </a: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7579056" y="3248514"/>
            <a:ext cx="1143000" cy="3505200"/>
          </a:xfrm>
          <a:prstGeom prst="flowChartProcess">
            <a:avLst/>
          </a:prstGeom>
          <a:solidFill>
            <a:sysClr val="windowText" lastClr="000000">
              <a:lumMod val="75000"/>
              <a:lumOff val="25000"/>
            </a:sys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/>
          <a:p>
            <a:pPr algn="ctr">
              <a:defRPr/>
            </a:pPr>
            <a:r>
              <a:rPr lang="en-US" sz="1500" b="1" kern="0" dirty="0">
                <a:solidFill>
                  <a:sysClr val="window" lastClr="FFFFFF"/>
                </a:solidFill>
                <a:latin typeface="Calibri"/>
              </a:rPr>
              <a:t>Fraction not fully covered with effective treatment</a:t>
            </a:r>
          </a:p>
        </p:txBody>
      </p:sp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7579056" y="1747708"/>
            <a:ext cx="1143000" cy="1500805"/>
          </a:xfrm>
          <a:prstGeom prst="flowChartProcess">
            <a:avLst/>
          </a:prstGeom>
          <a:solidFill>
            <a:sysClr val="window" lastClr="FF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500" b="1" kern="0" dirty="0">
                <a:solidFill>
                  <a:sysClr val="windowText" lastClr="000000"/>
                </a:solidFill>
                <a:latin typeface="Calibri"/>
              </a:rPr>
              <a:t>Fraction fully covered with effective treatment</a:t>
            </a: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152400" y="1078468"/>
            <a:ext cx="8763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ysClr val="windowText" lastClr="000000"/>
                </a:solidFill>
                <a:latin typeface="Calibri"/>
              </a:rPr>
              <a:t>Gaps:      </a:t>
            </a:r>
            <a:r>
              <a:rPr lang="en-US" kern="0" dirty="0">
                <a:solidFill>
                  <a:sysClr val="windowText" lastClr="000000"/>
                </a:solidFill>
                <a:latin typeface="Calibri"/>
              </a:rPr>
              <a:t>Disease                                     Diagnosis      Supply chain    Adherence           Total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57995" y="1076980"/>
            <a:ext cx="1423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Treatment-</a:t>
            </a:r>
            <a:br>
              <a:rPr lang="en-US" sz="1400" dirty="0">
                <a:solidFill>
                  <a:srgbClr val="000000"/>
                </a:solidFill>
              </a:rPr>
            </a:br>
            <a:r>
              <a:rPr lang="en-US" sz="1400" dirty="0">
                <a:solidFill>
                  <a:srgbClr val="000000"/>
                </a:solidFill>
              </a:rPr>
              <a:t>seeking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491552" y="5410200"/>
            <a:ext cx="4357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284A8C">
                    <a:lumMod val="50000"/>
                  </a:srgbClr>
                </a:solidFill>
                <a:latin typeface="Calibri" pitchFamily="34" charset="0"/>
              </a:rPr>
              <a:t>Fortalecer la capacidad operativa para alcanzar los niveles de cobertura </a:t>
            </a:r>
            <a:r>
              <a:rPr lang="es-ES" sz="2400" b="1" dirty="0" smtClean="0">
                <a:solidFill>
                  <a:srgbClr val="284A8C">
                    <a:lumMod val="50000"/>
                  </a:srgbClr>
                </a:solidFill>
                <a:latin typeface="Calibri" pitchFamily="34" charset="0"/>
              </a:rPr>
              <a:t>necesarios</a:t>
            </a:r>
            <a:endParaRPr lang="en-US" sz="2400" b="1" dirty="0">
              <a:solidFill>
                <a:srgbClr val="284A8C">
                  <a:lumMod val="50000"/>
                </a:srgb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85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8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0" y="0"/>
            <a:ext cx="9144000" cy="19050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800" dirty="0">
                <a:solidFill>
                  <a:schemeClr val="bg1"/>
                </a:solidFill>
                <a:latin typeface="Gill Sans MT" pitchFamily="34" charset="0"/>
              </a:rPr>
              <a:t>Ejemplo de evaluación de </a:t>
            </a:r>
            <a:r>
              <a:rPr lang="es-ES" sz="2800" dirty="0" smtClean="0">
                <a:solidFill>
                  <a:schemeClr val="bg1"/>
                </a:solidFill>
                <a:latin typeface="Gill Sans MT" pitchFamily="34" charset="0"/>
              </a:rPr>
              <a:t>factibilidad de la eliminación</a:t>
            </a:r>
          </a:p>
          <a:p>
            <a:pPr algn="ctr"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800" dirty="0" smtClean="0">
                <a:solidFill>
                  <a:schemeClr val="bg1"/>
                </a:solidFill>
                <a:latin typeface="Gill Sans MT" pitchFamily="34" charset="0"/>
              </a:rPr>
              <a:t>- Zanzíbar -</a:t>
            </a:r>
            <a:endParaRPr lang="en-US" sz="2800" dirty="0">
              <a:solidFill>
                <a:schemeClr val="bg1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66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0"/>
            <a:ext cx="9144000" cy="94169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La reducción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de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la malaria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en Zanzíbar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condujo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a una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evaluación de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los factores que influyen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la factibilidad de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la eliminación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ill Sans M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1121312"/>
            <a:ext cx="3856650" cy="550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222465" y="1225689"/>
            <a:ext cx="4800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buFont typeface="Arial" pitchFamily="34" charset="0"/>
              <a:buChar char="•"/>
            </a:pPr>
            <a:r>
              <a:rPr lang="es-ES" sz="2400" dirty="0" smtClean="0">
                <a:latin typeface="Calibri" pitchFamily="34" charset="0"/>
              </a:rPr>
              <a:t>Objetivo : </a:t>
            </a:r>
            <a:r>
              <a:rPr lang="es-ES" sz="2400" dirty="0">
                <a:latin typeface="Calibri" pitchFamily="34" charset="0"/>
              </a:rPr>
              <a:t>ayudar a </a:t>
            </a:r>
            <a:r>
              <a:rPr lang="es-ES" sz="2400" dirty="0" smtClean="0">
                <a:latin typeface="Calibri" pitchFamily="34" charset="0"/>
              </a:rPr>
              <a:t>Zanzíbar parar </a:t>
            </a:r>
            <a:r>
              <a:rPr lang="es-ES" sz="2400" dirty="0" smtClean="0">
                <a:latin typeface="Calibri" pitchFamily="34" charset="0"/>
              </a:rPr>
              <a:t>contestar </a:t>
            </a:r>
            <a:r>
              <a:rPr lang="es-ES" sz="2400" b="1" dirty="0" smtClean="0">
                <a:latin typeface="Calibri" pitchFamily="34" charset="0"/>
              </a:rPr>
              <a:t>"y </a:t>
            </a:r>
            <a:r>
              <a:rPr lang="es-ES" sz="2400" b="1" dirty="0">
                <a:latin typeface="Calibri" pitchFamily="34" charset="0"/>
              </a:rPr>
              <a:t>ahora qué</a:t>
            </a:r>
            <a:r>
              <a:rPr lang="es-ES" sz="2400" b="1" dirty="0" smtClean="0">
                <a:latin typeface="Calibri" pitchFamily="34" charset="0"/>
              </a:rPr>
              <a:t>?“</a:t>
            </a:r>
          </a:p>
          <a:p>
            <a:endParaRPr lang="es-ES" sz="2400" dirty="0">
              <a:latin typeface="Calibri" pitchFamily="34" charset="0"/>
            </a:endParaRPr>
          </a:p>
          <a:p>
            <a:pPr marL="225425" indent="-225425">
              <a:buFont typeface="Arial" pitchFamily="34" charset="0"/>
              <a:buChar char="•"/>
            </a:pPr>
            <a:r>
              <a:rPr lang="es-ES" sz="2400" dirty="0">
                <a:latin typeface="Calibri" pitchFamily="34" charset="0"/>
              </a:rPr>
              <a:t>Evaluación de la </a:t>
            </a:r>
            <a:r>
              <a:rPr lang="es-ES" sz="2400" dirty="0" smtClean="0">
                <a:latin typeface="Calibri" pitchFamily="34" charset="0"/>
              </a:rPr>
              <a:t>factibilidad fue </a:t>
            </a:r>
            <a:r>
              <a:rPr lang="es-ES" sz="2400" dirty="0">
                <a:latin typeface="Calibri" pitchFamily="34" charset="0"/>
              </a:rPr>
              <a:t>concebida como un enfoque general que </a:t>
            </a:r>
            <a:r>
              <a:rPr lang="es-ES" sz="2400" dirty="0" smtClean="0">
                <a:latin typeface="Calibri" pitchFamily="34" charset="0"/>
              </a:rPr>
              <a:t>podría ser </a:t>
            </a:r>
            <a:r>
              <a:rPr lang="es-ES" sz="2400" dirty="0">
                <a:latin typeface="Calibri" pitchFamily="34" charset="0"/>
              </a:rPr>
              <a:t>adaptable a una variedad de contextos </a:t>
            </a:r>
          </a:p>
          <a:p>
            <a:pPr marL="225425" indent="-225425">
              <a:buFont typeface="Arial" pitchFamily="34" charset="0"/>
              <a:buChar char="•"/>
            </a:pPr>
            <a:endParaRPr lang="es-ES" sz="2400" dirty="0">
              <a:latin typeface="Calibri" pitchFamily="34" charset="0"/>
            </a:endParaRPr>
          </a:p>
          <a:p>
            <a:pPr marL="225425" indent="-225425">
              <a:buFont typeface="Arial" pitchFamily="34" charset="0"/>
              <a:buChar char="•"/>
            </a:pPr>
            <a:r>
              <a:rPr lang="es-ES" sz="2400" dirty="0">
                <a:latin typeface="Calibri" pitchFamily="34" charset="0"/>
              </a:rPr>
              <a:t>Esta evaluación es una herramienta clave </a:t>
            </a:r>
            <a:r>
              <a:rPr lang="es-ES" sz="2400" dirty="0" smtClean="0">
                <a:latin typeface="Calibri" pitchFamily="34" charset="0"/>
              </a:rPr>
              <a:t>que puede </a:t>
            </a:r>
            <a:r>
              <a:rPr lang="es-ES" sz="2400" dirty="0" smtClean="0">
                <a:latin typeface="Calibri" pitchFamily="34" charset="0"/>
              </a:rPr>
              <a:t>ayudar </a:t>
            </a:r>
            <a:r>
              <a:rPr lang="es-ES" sz="2400" dirty="0">
                <a:latin typeface="Calibri" pitchFamily="34" charset="0"/>
              </a:rPr>
              <a:t>a los países que tratan de </a:t>
            </a:r>
            <a:r>
              <a:rPr lang="es-ES" sz="2400" dirty="0" smtClean="0">
                <a:latin typeface="Calibri" pitchFamily="34" charset="0"/>
              </a:rPr>
              <a:t>la eliminación</a:t>
            </a:r>
            <a:endParaRPr lang="en-US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48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0"/>
            <a:ext cx="9144000" cy="94169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En Zanzíbar, los resultados del modelo indican que es técnicamente viable para lograr la eliminación de la malaria ...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ill Sans M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074384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itchFamily="34" charset="0"/>
              <a:buChar char="•"/>
            </a:pPr>
            <a:r>
              <a:rPr lang="es-ES" sz="2000" dirty="0">
                <a:latin typeface="Calibri" pitchFamily="34" charset="0"/>
              </a:rPr>
              <a:t>El modelo predice que, dependiendo del nivel de control efectivo, </a:t>
            </a:r>
            <a:r>
              <a:rPr lang="es-ES" sz="2000" dirty="0" smtClean="0">
                <a:latin typeface="Calibri" pitchFamily="34" charset="0"/>
              </a:rPr>
              <a:t>la eliminación </a:t>
            </a:r>
            <a:r>
              <a:rPr lang="es-ES" sz="2000" dirty="0">
                <a:latin typeface="Calibri" pitchFamily="34" charset="0"/>
              </a:rPr>
              <a:t>de la malaria se puede lograr de 6 a 20 años a partir de </a:t>
            </a:r>
            <a:r>
              <a:rPr lang="es-ES" sz="2000" dirty="0" smtClean="0">
                <a:latin typeface="Calibri" pitchFamily="34" charset="0"/>
              </a:rPr>
              <a:t>2009</a:t>
            </a:r>
            <a:endParaRPr lang="es-ES" sz="2000" dirty="0">
              <a:latin typeface="Calibri" pitchFamily="34" charset="0"/>
            </a:endParaRPr>
          </a:p>
          <a:p>
            <a:pPr marL="228600" indent="-228600">
              <a:buFont typeface="Arial" pitchFamily="34" charset="0"/>
              <a:buChar char="•"/>
            </a:pPr>
            <a:endParaRPr lang="es-ES" sz="2000" dirty="0">
              <a:latin typeface="Calibri" pitchFamily="34" charset="0"/>
            </a:endParaRPr>
          </a:p>
          <a:p>
            <a:pPr marL="228600" indent="-228600">
              <a:buFont typeface="Arial" pitchFamily="34" charset="0"/>
              <a:buChar char="•"/>
            </a:pPr>
            <a:r>
              <a:rPr lang="es-ES" sz="2000" dirty="0">
                <a:latin typeface="Calibri" pitchFamily="34" charset="0"/>
              </a:rPr>
              <a:t>Sin embargo, el modelo actual tiene limitaciones importantes (por ejemplo, Zanzíbar se considera que es </a:t>
            </a:r>
            <a:r>
              <a:rPr lang="es-ES" sz="2000" dirty="0" smtClean="0">
                <a:latin typeface="Calibri" pitchFamily="34" charset="0"/>
              </a:rPr>
              <a:t>una </a:t>
            </a:r>
            <a:r>
              <a:rPr lang="es-ES" sz="2000" dirty="0">
                <a:latin typeface="Calibri" pitchFamily="34" charset="0"/>
              </a:rPr>
              <a:t>unidad cerrada</a:t>
            </a:r>
            <a:r>
              <a:rPr lang="es-ES" sz="2000" dirty="0" smtClean="0">
                <a:latin typeface="Calibri" pitchFamily="34" charset="0"/>
              </a:rPr>
              <a:t>)</a:t>
            </a:r>
            <a:endParaRPr lang="en-US" sz="2000" dirty="0" smtClean="0">
              <a:latin typeface="Calibri" pitchFamily="34" charset="0"/>
            </a:endParaRPr>
          </a:p>
        </p:txBody>
      </p:sp>
      <p:graphicFrame>
        <p:nvGraphicFramePr>
          <p:cNvPr id="11" name="Chart 10"/>
          <p:cNvGraphicFramePr/>
          <p:nvPr/>
        </p:nvGraphicFramePr>
        <p:xfrm>
          <a:off x="0" y="727136"/>
          <a:ext cx="9144000" cy="4530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2" name="Straight Arrow Connector 11"/>
          <p:cNvCxnSpPr/>
          <p:nvPr/>
        </p:nvCxnSpPr>
        <p:spPr>
          <a:xfrm rot="5400000">
            <a:off x="3184299" y="4060211"/>
            <a:ext cx="611188" cy="1587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4104824" y="4060209"/>
            <a:ext cx="611187" cy="1587"/>
          </a:xfrm>
          <a:prstGeom prst="straightConnector1">
            <a:avLst/>
          </a:prstGeom>
          <a:ln w="63500">
            <a:solidFill>
              <a:schemeClr val="accent2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6932612" y="4060208"/>
            <a:ext cx="611187" cy="1588"/>
          </a:xfrm>
          <a:prstGeom prst="straightConnector1">
            <a:avLst/>
          </a:prstGeom>
          <a:ln w="63500">
            <a:solidFill>
              <a:srgbClr val="0099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63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0"/>
            <a:ext cx="9144000" cy="94169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s-ES" sz="2400" dirty="0">
                <a:solidFill>
                  <a:schemeClr val="bg1"/>
                </a:solidFill>
                <a:latin typeface="Calibri" pitchFamily="34" charset="0"/>
              </a:rPr>
              <a:t>Las simulaciones indicaron que la transmisión local </a:t>
            </a:r>
            <a:r>
              <a:rPr lang="es-ES" sz="2400" dirty="0" smtClean="0">
                <a:solidFill>
                  <a:schemeClr val="bg1"/>
                </a:solidFill>
                <a:latin typeface="Calibri" pitchFamily="34" charset="0"/>
              </a:rPr>
              <a:t>depende </a:t>
            </a:r>
            <a:r>
              <a:rPr lang="es-ES" sz="2400" dirty="0">
                <a:solidFill>
                  <a:schemeClr val="bg1"/>
                </a:solidFill>
                <a:latin typeface="Calibri" pitchFamily="34" charset="0"/>
              </a:rPr>
              <a:t>en gran </a:t>
            </a:r>
            <a:r>
              <a:rPr lang="es-ES" sz="2400" dirty="0" smtClean="0">
                <a:solidFill>
                  <a:schemeClr val="bg1"/>
                </a:solidFill>
                <a:latin typeface="Calibri" pitchFamily="34" charset="0"/>
              </a:rPr>
              <a:t>parte de </a:t>
            </a:r>
            <a:r>
              <a:rPr lang="es-ES" sz="2400" dirty="0">
                <a:solidFill>
                  <a:schemeClr val="bg1"/>
                </a:solidFill>
                <a:latin typeface="Calibri" pitchFamily="34" charset="0"/>
              </a:rPr>
              <a:t>la tasa de importación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8" name="Chart 3"/>
          <p:cNvPicPr preferRelativeResize="0">
            <a:picLocks noChangeAspect="1" noChangeArrowheads="1"/>
          </p:cNvPicPr>
          <p:nvPr/>
        </p:nvPicPr>
        <p:blipFill>
          <a:blip r:embed="rId2" cstate="print"/>
          <a:srcRect l="-4059" t="-3712" r="-2777" b="-4883"/>
          <a:stretch>
            <a:fillRect/>
          </a:stretch>
        </p:blipFill>
        <p:spPr bwMode="auto">
          <a:xfrm>
            <a:off x="228600" y="2057400"/>
            <a:ext cx="4572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hart 4"/>
          <p:cNvPicPr>
            <a:picLocks noChangeAspect="1" noChangeArrowheads="1"/>
          </p:cNvPicPr>
          <p:nvPr/>
        </p:nvPicPr>
        <p:blipFill>
          <a:blip r:embed="rId3" cstate="print"/>
          <a:srcRect l="10185" t="-1352" r="-2777" b="-7796"/>
          <a:stretch>
            <a:fillRect/>
          </a:stretch>
        </p:blipFill>
        <p:spPr bwMode="auto">
          <a:xfrm>
            <a:off x="4724400" y="2111375"/>
            <a:ext cx="3962400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371600" y="1568450"/>
            <a:ext cx="2628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Importation = 2/1000/year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5334000" y="1568450"/>
            <a:ext cx="2628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Importation = 8/1000/year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3856" y="5181600"/>
            <a:ext cx="8727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Calibri" pitchFamily="34" charset="0"/>
              </a:rPr>
              <a:t>Las combinaciones de </a:t>
            </a:r>
            <a:r>
              <a:rPr lang="es-ES" sz="2400" dirty="0" smtClean="0">
                <a:latin typeface="Calibri" pitchFamily="34" charset="0"/>
              </a:rPr>
              <a:t>vigilancia pasiva </a:t>
            </a:r>
            <a:r>
              <a:rPr lang="es-ES" sz="2400" dirty="0">
                <a:latin typeface="Calibri" pitchFamily="34" charset="0"/>
              </a:rPr>
              <a:t>y activa y </a:t>
            </a:r>
            <a:r>
              <a:rPr lang="es-ES" sz="2400" dirty="0" smtClean="0">
                <a:latin typeface="Calibri" pitchFamily="34" charset="0"/>
              </a:rPr>
              <a:t>de control </a:t>
            </a:r>
            <a:r>
              <a:rPr lang="es-ES" sz="2400" dirty="0">
                <a:latin typeface="Calibri" pitchFamily="34" charset="0"/>
              </a:rPr>
              <a:t>de vectores se </a:t>
            </a:r>
            <a:r>
              <a:rPr lang="es-ES" sz="2400" dirty="0" smtClean="0">
                <a:latin typeface="Calibri" pitchFamily="34" charset="0"/>
              </a:rPr>
              <a:t>requieren </a:t>
            </a:r>
            <a:r>
              <a:rPr lang="es-ES" sz="2400" dirty="0">
                <a:latin typeface="Calibri" pitchFamily="34" charset="0"/>
              </a:rPr>
              <a:t>para mantener la </a:t>
            </a:r>
            <a:r>
              <a:rPr lang="es-ES" sz="2400" dirty="0" smtClean="0">
                <a:latin typeface="Calibri" pitchFamily="34" charset="0"/>
              </a:rPr>
              <a:t>eliminación</a:t>
            </a:r>
            <a:endParaRPr lang="en-US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40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 bwMode="auto">
          <a:xfrm>
            <a:off x="0" y="0"/>
            <a:ext cx="9144000" cy="94169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23838">
              <a:buNone/>
            </a:pP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Teniendo en cuenta los desafíos operativos y administrativos del mundo real, se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puede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alcanzar los requisitos técnicos?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19800" y="1752600"/>
            <a:ext cx="29718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/>
            <a:r>
              <a:rPr lang="es-ES" sz="2400" b="1" dirty="0" smtClean="0">
                <a:latin typeface="Calibri" pitchFamily="34" charset="0"/>
              </a:rPr>
              <a:t>Recomendaciones técnica </a:t>
            </a:r>
            <a:endParaRPr lang="es-ES" sz="2400" b="1" dirty="0"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itchFamily="34" charset="0"/>
              </a:rPr>
              <a:t>Fracción de la población que debe ser </a:t>
            </a:r>
            <a:r>
              <a:rPr lang="es-ES" sz="2000" dirty="0" smtClean="0">
                <a:latin typeface="Calibri" pitchFamily="34" charset="0"/>
              </a:rPr>
              <a:t>protegida </a:t>
            </a:r>
            <a:r>
              <a:rPr lang="es-ES" sz="2000" dirty="0">
                <a:latin typeface="Calibri" pitchFamily="34" charset="0"/>
              </a:rPr>
              <a:t>por las intervenciones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itchFamily="34" charset="0"/>
              </a:rPr>
              <a:t>Fracción de infecciones que deben ser identificados a través de la </a:t>
            </a:r>
            <a:r>
              <a:rPr lang="es-ES" sz="2000" dirty="0" smtClean="0">
                <a:latin typeface="Calibri" pitchFamily="34" charset="0"/>
              </a:rPr>
              <a:t>vigilancia pasiva </a:t>
            </a:r>
            <a:r>
              <a:rPr lang="es-ES" sz="2000" dirty="0">
                <a:latin typeface="Calibri" pitchFamily="34" charset="0"/>
              </a:rPr>
              <a:t>y activa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itchFamily="34" charset="0"/>
              </a:rPr>
              <a:t>Niveles de importación permitidos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1829812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S" sz="2400" b="1" dirty="0" smtClean="0">
                <a:latin typeface="Calibri" pitchFamily="34" charset="0"/>
              </a:rPr>
              <a:t>Programas </a:t>
            </a:r>
            <a:r>
              <a:rPr lang="es-ES" sz="2400" b="1" dirty="0">
                <a:latin typeface="Calibri" pitchFamily="34" charset="0"/>
              </a:rPr>
              <a:t>actuales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itchFamily="34" charset="0"/>
              </a:rPr>
              <a:t>La cobertura con medidas preventivas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s-ES" sz="2000" dirty="0">
              <a:latin typeface="Calibri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" sz="2000" dirty="0">
                <a:latin typeface="Calibri" pitchFamily="34" charset="0"/>
              </a:rPr>
              <a:t>Fuerza del sistema de vigilancia</a:t>
            </a:r>
            <a:endParaRPr lang="en-US" sz="2000" dirty="0" smtClean="0">
              <a:latin typeface="Calibri" pitchFamily="34" charset="0"/>
            </a:endParaRPr>
          </a:p>
          <a:p>
            <a:pPr marL="231775" indent="-231775"/>
            <a:endParaRPr lang="en-US" sz="2400" dirty="0">
              <a:latin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19400" y="2591812"/>
            <a:ext cx="31242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1775" indent="-231775">
              <a:buFont typeface="Arial" pitchFamily="34" charset="0"/>
              <a:buChar char="•"/>
            </a:pPr>
            <a:r>
              <a:rPr lang="es-ES" sz="2000" dirty="0">
                <a:latin typeface="Calibri" pitchFamily="34" charset="0"/>
              </a:rPr>
              <a:t>La fortaleza del sistema de salud 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s-ES" sz="2000" dirty="0">
                <a:latin typeface="Calibri" pitchFamily="34" charset="0"/>
              </a:rPr>
              <a:t>Los recursos humanos disponibles 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s-ES" sz="2000" dirty="0">
                <a:latin typeface="Calibri" pitchFamily="34" charset="0"/>
              </a:rPr>
              <a:t>Habilidades requeridas, incluida la vigilancia 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s-ES" sz="2000" dirty="0">
                <a:latin typeface="Calibri" pitchFamily="34" charset="0"/>
              </a:rPr>
              <a:t>Marco jurídico adecuado 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s-ES" sz="2000" dirty="0">
                <a:latin typeface="Calibri" pitchFamily="34" charset="0"/>
              </a:rPr>
              <a:t>Capacidad para lograr la </a:t>
            </a:r>
            <a:r>
              <a:rPr lang="es-ES" sz="2000" dirty="0" smtClean="0">
                <a:latin typeface="Calibri" pitchFamily="34" charset="0"/>
              </a:rPr>
              <a:t>cobertura requerida </a:t>
            </a:r>
            <a:r>
              <a:rPr lang="es-ES" sz="2000" dirty="0">
                <a:latin typeface="Calibri" pitchFamily="34" charset="0"/>
              </a:rPr>
              <a:t>por el control de vectores y la vigilancia</a:t>
            </a:r>
            <a:endParaRPr lang="en-US" sz="2000" dirty="0" smtClean="0">
              <a:latin typeface="Calibri" pitchFamily="34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>
            <a:off x="2362200" y="1219200"/>
            <a:ext cx="3810000" cy="6096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8152" y="1752600"/>
            <a:ext cx="19812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GT" sz="2400" b="1" dirty="0" smtClean="0">
                <a:latin typeface="Calibri" pitchFamily="34" charset="0"/>
              </a:rPr>
              <a:t>Entorno operacional</a:t>
            </a:r>
            <a:endParaRPr lang="es-GT" sz="24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3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277" y="1066800"/>
            <a:ext cx="8628648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 smtClean="0">
                <a:latin typeface="Calibri" pitchFamily="34" charset="0"/>
              </a:rPr>
              <a:t>Se continúa </a:t>
            </a:r>
            <a:r>
              <a:rPr lang="es-ES" sz="2400" dirty="0">
                <a:latin typeface="Calibri" pitchFamily="34" charset="0"/>
              </a:rPr>
              <a:t>la importación y </a:t>
            </a:r>
            <a:r>
              <a:rPr lang="es-ES" sz="2400" dirty="0" smtClean="0">
                <a:latin typeface="Calibri" pitchFamily="34" charset="0"/>
              </a:rPr>
              <a:t>la transmisión </a:t>
            </a:r>
            <a:r>
              <a:rPr lang="es-ES" sz="2400" dirty="0">
                <a:latin typeface="Calibri" pitchFamily="34" charset="0"/>
              </a:rPr>
              <a:t>se requiere </a:t>
            </a:r>
            <a:r>
              <a:rPr lang="es-ES" sz="2400" dirty="0" smtClean="0">
                <a:latin typeface="Calibri" pitchFamily="34" charset="0"/>
              </a:rPr>
              <a:t>un gasto </a:t>
            </a:r>
            <a:r>
              <a:rPr lang="es-ES" sz="2400" dirty="0">
                <a:latin typeface="Calibri" pitchFamily="34" charset="0"/>
              </a:rPr>
              <a:t>continuado</a:t>
            </a:r>
            <a:endParaRPr lang="en-US" sz="2400" dirty="0">
              <a:latin typeface="Calibri" pitchFamily="34" charset="0"/>
            </a:endParaRPr>
          </a:p>
        </p:txBody>
      </p:sp>
      <p:graphicFrame>
        <p:nvGraphicFramePr>
          <p:cNvPr id="16" name="Chart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997886"/>
              </p:ext>
            </p:extLst>
          </p:nvPr>
        </p:nvGraphicFramePr>
        <p:xfrm>
          <a:off x="304800" y="2667000"/>
          <a:ext cx="8072437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 bwMode="auto">
          <a:xfrm>
            <a:off x="0" y="0"/>
            <a:ext cx="9144000" cy="94169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La eliminación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se puede ser mas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costosa que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el programa de control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actual</a:t>
            </a:r>
            <a:endParaRPr lang="en-US" sz="2400" dirty="0" smtClean="0">
              <a:solidFill>
                <a:schemeClr val="bg1"/>
              </a:solidFill>
              <a:latin typeface="Gill Sans MT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914400" y="4548250"/>
            <a:ext cx="6908800" cy="0"/>
          </a:xfrm>
          <a:prstGeom prst="line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 rot="16200000">
            <a:off x="-1412566" y="4192479"/>
            <a:ext cx="31636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 pitchFamily="34" charset="0"/>
              </a:rPr>
              <a:t>Cost of elimination relative to today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60525" y="3884474"/>
            <a:ext cx="116089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Scenario 1</a:t>
            </a:r>
          </a:p>
          <a:p>
            <a:endParaRPr lang="en-US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Scenario 2</a:t>
            </a:r>
          </a:p>
          <a:p>
            <a:endParaRPr lang="en-US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Scenario 3</a:t>
            </a:r>
            <a:br>
              <a:rPr lang="en-US" dirty="0" smtClean="0">
                <a:latin typeface="Calibri" pitchFamily="34" charset="0"/>
              </a:rPr>
            </a:br>
            <a:endParaRPr lang="en-US" dirty="0">
              <a:latin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625" y="2297668"/>
            <a:ext cx="8976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Gill Sans MT" pitchFamily="34" charset="0"/>
              </a:rPr>
              <a:t>Estimated cost of elimination program in Zanzibar, compared to current program</a:t>
            </a:r>
            <a:endParaRPr lang="en-US" b="1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84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  <p:bldP spid="13" grpId="0"/>
      <p:bldP spid="23" grpId="0"/>
      <p:bldP spid="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0" y="0"/>
            <a:ext cx="9144000" cy="19050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800" dirty="0">
                <a:solidFill>
                  <a:schemeClr val="bg1"/>
                </a:solidFill>
                <a:latin typeface="Gill Sans MT" pitchFamily="34" charset="0"/>
              </a:rPr>
              <a:t>Ejemplo de evaluación de </a:t>
            </a:r>
            <a:r>
              <a:rPr lang="es-ES" sz="2800" dirty="0" smtClean="0">
                <a:solidFill>
                  <a:schemeClr val="bg1"/>
                </a:solidFill>
                <a:latin typeface="Gill Sans MT" pitchFamily="34" charset="0"/>
              </a:rPr>
              <a:t>factibilidad de la eliminación</a:t>
            </a:r>
          </a:p>
          <a:p>
            <a:pPr algn="ctr"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800" dirty="0" smtClean="0">
                <a:solidFill>
                  <a:schemeClr val="bg1"/>
                </a:solidFill>
                <a:latin typeface="Gill Sans MT" pitchFamily="34" charset="0"/>
              </a:rPr>
              <a:t>- Española -</a:t>
            </a:r>
            <a:endParaRPr lang="en-US" sz="2800" dirty="0">
              <a:solidFill>
                <a:schemeClr val="bg1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93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5800" y="6488668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Calibri" pitchFamily="34" charset="0"/>
              </a:rPr>
              <a:t>Scholtens</a:t>
            </a:r>
            <a:r>
              <a:rPr lang="en-US" i="1" dirty="0" smtClean="0">
                <a:latin typeface="Calibri" pitchFamily="34" charset="0"/>
              </a:rPr>
              <a:t>, Kaiser, and Langmuir </a:t>
            </a:r>
            <a:r>
              <a:rPr lang="en-US" i="1" dirty="0" err="1" smtClean="0">
                <a:latin typeface="Calibri" pitchFamily="34" charset="0"/>
              </a:rPr>
              <a:t>Int</a:t>
            </a:r>
            <a:r>
              <a:rPr lang="en-US" i="1" dirty="0" smtClean="0">
                <a:latin typeface="Calibri" pitchFamily="34" charset="0"/>
              </a:rPr>
              <a:t> J </a:t>
            </a:r>
            <a:r>
              <a:rPr lang="en-US" i="1" dirty="0" err="1" smtClean="0">
                <a:latin typeface="Calibri" pitchFamily="34" charset="0"/>
              </a:rPr>
              <a:t>Epi</a:t>
            </a:r>
            <a:r>
              <a:rPr lang="en-US" i="1" dirty="0" smtClean="0">
                <a:latin typeface="Calibri" pitchFamily="34" charset="0"/>
              </a:rPr>
              <a:t> 1972 </a:t>
            </a:r>
            <a:r>
              <a:rPr lang="en-US" b="1" i="1" dirty="0" smtClean="0">
                <a:latin typeface="Calibri" pitchFamily="34" charset="0"/>
              </a:rPr>
              <a:t>1</a:t>
            </a:r>
            <a:r>
              <a:rPr lang="en-US" i="1" dirty="0" smtClean="0">
                <a:latin typeface="Calibri" pitchFamily="34" charset="0"/>
              </a:rPr>
              <a:t>:1</a:t>
            </a:r>
            <a:endParaRPr lang="en-US" i="1" dirty="0">
              <a:latin typeface="Calibri" pitchFamily="34" charset="0"/>
            </a:endParaRPr>
          </a:p>
        </p:txBody>
      </p:sp>
      <p:graphicFrame>
        <p:nvGraphicFramePr>
          <p:cNvPr id="15" name="Chart 14"/>
          <p:cNvGraphicFramePr/>
          <p:nvPr/>
        </p:nvGraphicFramePr>
        <p:xfrm>
          <a:off x="0" y="1600200"/>
          <a:ext cx="54864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57200" y="950303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>
                <a:latin typeface="Calibri" pitchFamily="34" charset="0"/>
              </a:rPr>
              <a:t>Fracción de la población </a:t>
            </a:r>
            <a:r>
              <a:rPr lang="es-ES" sz="2200" b="1" dirty="0" smtClean="0">
                <a:latin typeface="Calibri" pitchFamily="34" charset="0"/>
              </a:rPr>
              <a:t>cubierta </a:t>
            </a:r>
            <a:r>
              <a:rPr lang="es-ES" sz="2200" b="1" dirty="0">
                <a:latin typeface="Calibri" pitchFamily="34" charset="0"/>
              </a:rPr>
              <a:t>por un programa de "erradicación</a:t>
            </a:r>
            <a:r>
              <a:rPr lang="es-ES" sz="2200" b="1" dirty="0" smtClean="0">
                <a:latin typeface="Calibri" pitchFamily="34" charset="0"/>
              </a:rPr>
              <a:t>"</a:t>
            </a:r>
            <a:endParaRPr lang="en-US" sz="2200" b="1" dirty="0">
              <a:latin typeface="Calibri" pitchFamily="34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0" y="0"/>
            <a:ext cx="9144000" cy="94169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El programa procedió bien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en los primeros años,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pero se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encontró con obstáculos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en el final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de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los anos 1960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20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>
            <p:custDataLst>
              <p:tags r:id="rId1"/>
            </p:custDataLst>
          </p:nvPr>
        </p:nvSpPr>
        <p:spPr bwMode="auto">
          <a:xfrm>
            <a:off x="304800" y="1447800"/>
            <a:ext cx="8534400" cy="838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9440" tIns="49721" rIns="99440" bIns="49721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04800" y="1277938"/>
            <a:ext cx="8181975" cy="5046662"/>
          </a:xfrm>
        </p:spPr>
        <p:txBody>
          <a:bodyPr/>
          <a:lstStyle/>
          <a:p>
            <a:endParaRPr lang="es-DO" dirty="0" smtClean="0"/>
          </a:p>
          <a:p>
            <a:pPr>
              <a:buNone/>
            </a:pPr>
            <a:r>
              <a:rPr lang="es-DO" dirty="0" smtClean="0"/>
              <a:t> Factibilidad Técnica</a:t>
            </a:r>
          </a:p>
          <a:p>
            <a:endParaRPr lang="es-DO" dirty="0" smtClean="0"/>
          </a:p>
          <a:p>
            <a:pPr lvl="1"/>
            <a:r>
              <a:rPr lang="es-DO" sz="2000" dirty="0" smtClean="0"/>
              <a:t>Entrevistas con los actores</a:t>
            </a:r>
          </a:p>
          <a:p>
            <a:pPr lvl="1"/>
            <a:r>
              <a:rPr lang="es-DO" sz="2000" dirty="0" smtClean="0"/>
              <a:t>Recoger datos existentes</a:t>
            </a:r>
          </a:p>
          <a:p>
            <a:pPr lvl="1"/>
            <a:r>
              <a:rPr lang="es-DO" sz="2000" dirty="0" smtClean="0"/>
              <a:t>Mapas y </a:t>
            </a:r>
            <a:r>
              <a:rPr lang="es-DO" sz="2000" dirty="0"/>
              <a:t>análisis geoespacial </a:t>
            </a:r>
            <a:endParaRPr lang="es-DO" sz="2000" dirty="0" smtClean="0"/>
          </a:p>
          <a:p>
            <a:pPr lvl="1"/>
            <a:r>
              <a:rPr lang="es-DO" sz="2000" dirty="0" smtClean="0"/>
              <a:t>Modelos matemáticos</a:t>
            </a:r>
          </a:p>
          <a:p>
            <a:pPr>
              <a:buNone/>
            </a:pPr>
            <a:r>
              <a:rPr lang="es-DO" sz="1600" dirty="0" smtClean="0"/>
              <a:t> </a:t>
            </a:r>
          </a:p>
          <a:p>
            <a:pPr>
              <a:buNone/>
            </a:pPr>
            <a:r>
              <a:rPr lang="es-DO" dirty="0" smtClean="0"/>
              <a:t>Factibilidad Operacional</a:t>
            </a:r>
          </a:p>
          <a:p>
            <a:endParaRPr lang="es-DO" dirty="0" smtClean="0"/>
          </a:p>
          <a:p>
            <a:endParaRPr lang="es-DO" dirty="0" smtClean="0"/>
          </a:p>
          <a:p>
            <a:pPr>
              <a:buNone/>
            </a:pPr>
            <a:r>
              <a:rPr lang="es-DO" dirty="0" smtClean="0"/>
              <a:t>Factibilidad </a:t>
            </a:r>
            <a:r>
              <a:rPr lang="es-DO" dirty="0"/>
              <a:t>Financiera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pPr defTabSz="1019175"/>
            <a:r>
              <a:rPr lang="es-DO" sz="2400" dirty="0"/>
              <a:t>Apoyo al programa nacional para conducir una evaluación de la factibilidad de la eliminación</a:t>
            </a:r>
            <a:endParaRPr lang="en-US" sz="2400" dirty="0">
              <a:latin typeface="Gill Sans MT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DO" sz="2800" dirty="0" smtClean="0">
                <a:solidFill>
                  <a:schemeClr val="bg1"/>
                </a:solidFill>
              </a:rPr>
              <a:t>Apoyo al programa nacional para conducir una evaluación de la factibilidad de la eliminación</a:t>
            </a:r>
            <a:endParaRPr lang="en-US" sz="2800" dirty="0">
              <a:solidFill>
                <a:schemeClr val="bg1"/>
              </a:solidFill>
              <a:latin typeface="Gill Sans MT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0" y="0"/>
            <a:ext cx="9144000" cy="1066800"/>
          </a:xfrm>
          <a:prstGeom prst="rect">
            <a:avLst/>
          </a:prstGeom>
          <a:solidFill>
            <a:srgbClr val="1F497D">
              <a:lumMod val="75000"/>
            </a:srgbClr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101917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DO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Apoyo al programa nacional para conducir una evaluación de la factibilidad de la eliminación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99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0" t="7975" r="1980" b="5995"/>
          <a:stretch/>
        </p:blipFill>
        <p:spPr>
          <a:xfrm>
            <a:off x="16134" y="1752600"/>
            <a:ext cx="6308466" cy="4499209"/>
          </a:xfrm>
        </p:spPr>
      </p:pic>
      <p:sp>
        <p:nvSpPr>
          <p:cNvPr id="2" name="TextBox 1"/>
          <p:cNvSpPr txBox="1"/>
          <p:nvPr>
            <p:custDataLst>
              <p:tags r:id="rId2"/>
            </p:custDataLst>
          </p:nvPr>
        </p:nvSpPr>
        <p:spPr>
          <a:xfrm>
            <a:off x="0" y="1143000"/>
            <a:ext cx="7183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solidFill>
                  <a:prstClr val="black"/>
                </a:solidFill>
                <a:latin typeface="Calibri"/>
              </a:rPr>
              <a:t>Proporción de pruebas positivas, NSSS, 2011 (CDC - datos centinela)</a:t>
            </a:r>
            <a:endParaRPr lang="fr-H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Content Placeholder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134295" y="1981200"/>
            <a:ext cx="2973261" cy="441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es-ES" sz="1800" dirty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Sistema de vigilancia </a:t>
            </a:r>
            <a:r>
              <a:rPr lang="es-ES" sz="1800" dirty="0" smtClean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con definiciones </a:t>
            </a:r>
            <a:r>
              <a:rPr lang="es-ES" sz="1800" dirty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de </a:t>
            </a:r>
            <a:r>
              <a:rPr lang="es-ES" sz="1800" dirty="0" smtClean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casos </a:t>
            </a:r>
            <a:r>
              <a:rPr lang="es-ES" sz="1800" dirty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estandarizadas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es-ES" sz="1800" dirty="0" smtClean="0">
              <a:solidFill>
                <a:prstClr val="black"/>
              </a:solidFill>
              <a:ea typeface="Verdana" pitchFamily="34" charset="0"/>
              <a:cs typeface="Verdana" pitchFamily="34" charset="0"/>
            </a:endParaRP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es-ES" sz="1800" dirty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Datos </a:t>
            </a:r>
            <a:r>
              <a:rPr lang="es-ES" sz="1800" dirty="0" smtClean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recogidos </a:t>
            </a:r>
            <a:r>
              <a:rPr lang="es-ES" sz="1800" dirty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en </a:t>
            </a:r>
            <a:r>
              <a:rPr lang="es-ES" sz="1800" dirty="0" smtClean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los centros </a:t>
            </a:r>
            <a:r>
              <a:rPr lang="es-ES" sz="1800" dirty="0">
                <a:solidFill>
                  <a:prstClr val="black"/>
                </a:solidFill>
                <a:ea typeface="Verdana" pitchFamily="34" charset="0"/>
                <a:cs typeface="Verdana" pitchFamily="34" charset="0"/>
              </a:rPr>
              <a:t>de salud</a:t>
            </a:r>
          </a:p>
        </p:txBody>
      </p:sp>
      <p:sp>
        <p:nvSpPr>
          <p:cNvPr id="13" name="Title 1"/>
          <p:cNvSpPr txBox="1">
            <a:spLocks/>
          </p:cNvSpPr>
          <p:nvPr>
            <p:custDataLst>
              <p:tags r:id="rId4"/>
            </p:custDataLst>
          </p:nvPr>
        </p:nvSpPr>
        <p:spPr bwMode="white">
          <a:xfrm>
            <a:off x="152400" y="52388"/>
            <a:ext cx="8799513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" tIns="45720" rIns="18288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bg1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s-DO" b="1" kern="0" dirty="0" smtClean="0">
                <a:solidFill>
                  <a:srgbClr val="FFFFFF"/>
                </a:solidFill>
              </a:rPr>
              <a:t>Donde esta la malaria? </a:t>
            </a:r>
            <a:r>
              <a:rPr lang="es-DO" kern="0" dirty="0" smtClean="0">
                <a:solidFill>
                  <a:srgbClr val="FFFFFF"/>
                </a:solidFill>
              </a:rPr>
              <a:t>Mapa de riesgo </a:t>
            </a:r>
            <a:r>
              <a:rPr lang="es-DO" kern="0" dirty="0">
                <a:solidFill>
                  <a:srgbClr val="FFFFFF"/>
                </a:solidFill>
              </a:rPr>
              <a:t>usando </a:t>
            </a:r>
            <a:r>
              <a:rPr lang="es-DO" kern="0" dirty="0" smtClean="0">
                <a:solidFill>
                  <a:srgbClr val="FFFFFF"/>
                </a:solidFill>
              </a:rPr>
              <a:t>los datos </a:t>
            </a:r>
            <a:r>
              <a:rPr lang="es-DO" kern="0" dirty="0">
                <a:solidFill>
                  <a:srgbClr val="FFFFFF"/>
                </a:solidFill>
              </a:rPr>
              <a:t>de vigilancia </a:t>
            </a:r>
            <a:r>
              <a:rPr lang="es-DO" kern="0" dirty="0" smtClean="0">
                <a:solidFill>
                  <a:srgbClr val="FFFFFF"/>
                </a:solidFill>
              </a:rPr>
              <a:t>epidemiológica</a:t>
            </a:r>
            <a:endParaRPr lang="es-DO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62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9" t="7143" r="4067" b="3402"/>
          <a:stretch/>
        </p:blipFill>
        <p:spPr>
          <a:xfrm>
            <a:off x="258865" y="1219200"/>
            <a:ext cx="3629785" cy="2743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3" t="7619" r="8020" b="8707"/>
          <a:stretch/>
        </p:blipFill>
        <p:spPr>
          <a:xfrm>
            <a:off x="4852632" y="1175658"/>
            <a:ext cx="3646451" cy="2743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7" t="6803" r="8748" b="13605"/>
          <a:stretch/>
        </p:blipFill>
        <p:spPr>
          <a:xfrm>
            <a:off x="228600" y="4071257"/>
            <a:ext cx="3786555" cy="2743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2" t="6803" r="5393" b="9524"/>
          <a:stretch/>
        </p:blipFill>
        <p:spPr>
          <a:xfrm>
            <a:off x="4852637" y="4071258"/>
            <a:ext cx="3757963" cy="2743200"/>
          </a:xfrm>
          <a:prstGeom prst="rect">
            <a:avLst/>
          </a:prstGeom>
        </p:spPr>
      </p:pic>
      <p:sp>
        <p:nvSpPr>
          <p:cNvPr id="7" name="Rectangle 9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0" y="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" sz="2800" dirty="0">
                <a:solidFill>
                  <a:prstClr val="white"/>
                </a:solidFill>
                <a:latin typeface="Calibri"/>
              </a:rPr>
              <a:t>Los datos epidemiológicos se pueden explicar por factores demográficos y ecológicos</a:t>
            </a:r>
            <a:endParaRPr lang="fr-HT" sz="2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>
            <p:custDataLst>
              <p:tags r:id="rId6"/>
            </p:custDataLst>
          </p:nvPr>
        </p:nvSpPr>
        <p:spPr>
          <a:xfrm>
            <a:off x="13992" y="3974068"/>
            <a:ext cx="21958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HT" dirty="0">
                <a:solidFill>
                  <a:prstClr val="black"/>
                </a:solidFill>
                <a:latin typeface="Calibri"/>
              </a:rPr>
              <a:t>Rios</a:t>
            </a:r>
          </a:p>
        </p:txBody>
      </p:sp>
      <p:sp>
        <p:nvSpPr>
          <p:cNvPr id="11" name="TextBox 10"/>
          <p:cNvSpPr txBox="1"/>
          <p:nvPr>
            <p:custDataLst>
              <p:tags r:id="rId7"/>
            </p:custDataLst>
          </p:nvPr>
        </p:nvSpPr>
        <p:spPr>
          <a:xfrm>
            <a:off x="4852637" y="1197429"/>
            <a:ext cx="139253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DO" dirty="0">
                <a:solidFill>
                  <a:prstClr val="black"/>
                </a:solidFill>
                <a:latin typeface="Calibri"/>
              </a:rPr>
              <a:t>Densidad de </a:t>
            </a:r>
            <a:r>
              <a:rPr lang="es-DO" dirty="0" err="1">
                <a:solidFill>
                  <a:prstClr val="black"/>
                </a:solidFill>
                <a:latin typeface="Calibri"/>
              </a:rPr>
              <a:t>poblacion</a:t>
            </a:r>
            <a:endParaRPr lang="es-DO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>
            <p:custDataLst>
              <p:tags r:id="rId8"/>
            </p:custDataLst>
          </p:nvPr>
        </p:nvSpPr>
        <p:spPr>
          <a:xfrm>
            <a:off x="4304637" y="3974068"/>
            <a:ext cx="209616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A">
                <a:solidFill>
                  <a:prstClr val="black"/>
                </a:solidFill>
                <a:latin typeface="Calibri"/>
              </a:rPr>
              <a:t>Urbanizacion</a:t>
            </a:r>
          </a:p>
        </p:txBody>
      </p:sp>
      <p:sp>
        <p:nvSpPr>
          <p:cNvPr id="13" name="TextBox 12"/>
          <p:cNvSpPr txBox="1"/>
          <p:nvPr>
            <p:custDataLst>
              <p:tags r:id="rId9"/>
            </p:custDataLst>
          </p:nvPr>
        </p:nvSpPr>
        <p:spPr>
          <a:xfrm>
            <a:off x="14828" y="1143000"/>
            <a:ext cx="23473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HT" dirty="0" err="1">
                <a:solidFill>
                  <a:prstClr val="black"/>
                </a:solidFill>
                <a:latin typeface="Calibri"/>
              </a:rPr>
              <a:t>cobertura</a:t>
            </a:r>
            <a:r>
              <a:rPr lang="fr-HT" dirty="0">
                <a:solidFill>
                  <a:prstClr val="black"/>
                </a:solidFill>
                <a:latin typeface="Calibri"/>
              </a:rPr>
              <a:t> de la </a:t>
            </a:r>
            <a:r>
              <a:rPr lang="fr-HT" dirty="0" err="1">
                <a:solidFill>
                  <a:prstClr val="black"/>
                </a:solidFill>
                <a:latin typeface="Calibri"/>
              </a:rPr>
              <a:t>tierra</a:t>
            </a:r>
            <a:endParaRPr lang="fr-HT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159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>
            <p:custDataLst>
              <p:tags r:id="rId1"/>
            </p:custDataLst>
          </p:nvPr>
        </p:nvGrpSpPr>
        <p:grpSpPr>
          <a:xfrm>
            <a:off x="3149392" y="1236249"/>
            <a:ext cx="5963902" cy="5088351"/>
            <a:chOff x="1140564" y="555171"/>
            <a:chExt cx="7154517" cy="543197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75" t="7503" r="11844" b="13129"/>
            <a:stretch/>
          </p:blipFill>
          <p:spPr>
            <a:xfrm>
              <a:off x="1384580" y="566057"/>
              <a:ext cx="6910501" cy="5421086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140564" y="555171"/>
              <a:ext cx="2136036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HT" dirty="0">
                <a:solidFill>
                  <a:prstClr val="black"/>
                </a:solidFill>
                <a:latin typeface="Calibri"/>
              </a:endParaRPr>
            </a:p>
            <a:p>
              <a:endParaRPr lang="fr-HT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Rectangle 9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231775"/>
            <a:r>
              <a:rPr lang="es-ES" sz="2800" dirty="0">
                <a:solidFill>
                  <a:srgbClr val="FFFFFF"/>
                </a:solidFill>
                <a:latin typeface="Calibri"/>
                <a:cs typeface="Calibri"/>
              </a:rPr>
              <a:t>Los resultados iniciales muestran que la mayoría parte de Haití lleva bajo riesgo de transmisión</a:t>
            </a:r>
            <a:endParaRPr lang="en-US" sz="28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9" name="Content Placeholder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0" y="1164169"/>
            <a:ext cx="3352800" cy="52427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s-PA" sz="2200" dirty="0" smtClean="0">
                <a:solidFill>
                  <a:prstClr val="black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Distribución heterogénea de los casos (costa y valle)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s-PA" sz="2200" dirty="0" smtClean="0">
              <a:solidFill>
                <a:prstClr val="black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s-PA" sz="2200" dirty="0" smtClean="0">
                <a:solidFill>
                  <a:prstClr val="black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Identificar las zonas con riesgo para implementar una vigilancia reforzada y la repuesta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s-PA" sz="2200" dirty="0" smtClean="0">
              <a:solidFill>
                <a:prstClr val="black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s-PA" sz="2200" dirty="0" smtClean="0">
                <a:solidFill>
                  <a:prstClr val="black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Cuantificar la población con riesgo: 25</a:t>
            </a:r>
            <a:r>
              <a:rPr lang="es-PA" sz="2200" dirty="0">
                <a:solidFill>
                  <a:prstClr val="black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% de la población vive en zona a riesgo medio o alto</a:t>
            </a:r>
          </a:p>
        </p:txBody>
      </p:sp>
      <p:sp>
        <p:nvSpPr>
          <p:cNvPr id="10" name="TextBox 9"/>
          <p:cNvSpPr txBox="1"/>
          <p:nvPr>
            <p:custDataLst>
              <p:tags r:id="rId4"/>
            </p:custDataLst>
          </p:nvPr>
        </p:nvSpPr>
        <p:spPr>
          <a:xfrm>
            <a:off x="4128270" y="6368534"/>
            <a:ext cx="463473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prstClr val="black"/>
                </a:solidFill>
                <a:latin typeface="Calibri"/>
              </a:rPr>
              <a:t>Method: multivariate spatial logistic regression</a:t>
            </a:r>
          </a:p>
        </p:txBody>
      </p:sp>
    </p:spTree>
    <p:extLst>
      <p:ext uri="{BB962C8B-B14F-4D97-AF65-F5344CB8AC3E}">
        <p14:creationId xmlns:p14="http://schemas.microsoft.com/office/powerpoint/2010/main" val="182488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>
            <p:custDataLst>
              <p:tags r:id="rId1"/>
            </p:custDataLst>
          </p:nvPr>
        </p:nvGrpSpPr>
        <p:grpSpPr>
          <a:xfrm>
            <a:off x="152400" y="2286000"/>
            <a:ext cx="3788229" cy="3200400"/>
            <a:chOff x="1110343" y="555171"/>
            <a:chExt cx="7195458" cy="543197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75" t="7503" r="8620" b="13129"/>
            <a:stretch/>
          </p:blipFill>
          <p:spPr>
            <a:xfrm>
              <a:off x="1110343" y="566057"/>
              <a:ext cx="7195458" cy="542108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140565" y="555171"/>
              <a:ext cx="2136037" cy="12014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HT" sz="2000" dirty="0">
                <a:solidFill>
                  <a:prstClr val="black"/>
                </a:solidFill>
                <a:latin typeface="Calibri"/>
              </a:endParaRPr>
            </a:p>
            <a:p>
              <a:endParaRPr lang="fr-HT" sz="20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Rectangle 9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52400" y="0"/>
            <a:ext cx="8991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DO" sz="3200" dirty="0" smtClean="0">
                <a:solidFill>
                  <a:prstClr val="white"/>
                </a:solidFill>
                <a:latin typeface="Calibri"/>
              </a:rPr>
              <a:t>Que </a:t>
            </a:r>
            <a:r>
              <a:rPr lang="es-DO" sz="3200" dirty="0">
                <a:solidFill>
                  <a:prstClr val="white"/>
                </a:solidFill>
                <a:latin typeface="Calibri"/>
              </a:rPr>
              <a:t>tipo de estrategia en los focos calientes?</a:t>
            </a:r>
          </a:p>
        </p:txBody>
      </p:sp>
      <p:sp>
        <p:nvSpPr>
          <p:cNvPr id="13" name="TextBox 12"/>
          <p:cNvSpPr txBox="1"/>
          <p:nvPr>
            <p:custDataLst>
              <p:tags r:id="rId3"/>
            </p:custDataLst>
          </p:nvPr>
        </p:nvSpPr>
        <p:spPr>
          <a:xfrm>
            <a:off x="4917694" y="1219200"/>
            <a:ext cx="4150106" cy="158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PA" sz="2400" dirty="0">
                <a:solidFill>
                  <a:prstClr val="black"/>
                </a:solidFill>
                <a:latin typeface="Calibri"/>
              </a:rPr>
              <a:t>Control de vectores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s-PA" sz="2000" dirty="0">
                <a:solidFill>
                  <a:prstClr val="black"/>
                </a:solidFill>
                <a:latin typeface="Calibri"/>
              </a:rPr>
              <a:t>Mosquiteros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s-PA" sz="2000" dirty="0">
                <a:solidFill>
                  <a:prstClr val="black"/>
                </a:solidFill>
                <a:latin typeface="Calibri"/>
              </a:rPr>
              <a:t>Rociado residual</a:t>
            </a:r>
          </a:p>
        </p:txBody>
      </p:sp>
      <p:sp>
        <p:nvSpPr>
          <p:cNvPr id="14" name="TextBox 13"/>
          <p:cNvSpPr txBox="1"/>
          <p:nvPr>
            <p:custDataLst>
              <p:tags r:id="rId4"/>
            </p:custDataLst>
          </p:nvPr>
        </p:nvSpPr>
        <p:spPr>
          <a:xfrm>
            <a:off x="4859367" y="3352800"/>
            <a:ext cx="4193648" cy="313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dirty="0">
                <a:solidFill>
                  <a:prstClr val="black"/>
                </a:solidFill>
                <a:latin typeface="Calibri"/>
              </a:rPr>
              <a:t>Intervenciones contra el parásito (en el ser humano)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s-ES" sz="2000" dirty="0">
                <a:solidFill>
                  <a:prstClr val="black"/>
                </a:solidFill>
                <a:latin typeface="Calibri"/>
              </a:rPr>
              <a:t>Detección y tratamiento de las infecciones (hospital)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s-ES" sz="2000" dirty="0">
                <a:solidFill>
                  <a:prstClr val="black"/>
                </a:solidFill>
                <a:latin typeface="Calibri"/>
              </a:rPr>
              <a:t>Vigilancia activa y distribución masiva de medicamentos (con o sin pruebas)</a:t>
            </a:r>
            <a:endParaRPr lang="fr-H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angle 4"/>
          <p:cNvSpPr/>
          <p:nvPr>
            <p:custDataLst>
              <p:tags r:id="rId5"/>
            </p:custDataLst>
          </p:nvPr>
        </p:nvSpPr>
        <p:spPr>
          <a:xfrm>
            <a:off x="2743200" y="2783536"/>
            <a:ext cx="457200" cy="228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prstClr val="black"/>
              </a:solidFill>
            </a:endParaRPr>
          </a:p>
        </p:txBody>
      </p:sp>
      <p:cxnSp>
        <p:nvCxnSpPr>
          <p:cNvPr id="17" name="Straight Arrow Connector 16"/>
          <p:cNvCxnSpPr/>
          <p:nvPr>
            <p:custDataLst>
              <p:tags r:id="rId6"/>
            </p:custDataLst>
          </p:nvPr>
        </p:nvCxnSpPr>
        <p:spPr>
          <a:xfrm flipV="1">
            <a:off x="3200400" y="1681294"/>
            <a:ext cx="1676400" cy="110224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>
            <p:custDataLst>
              <p:tags r:id="rId7"/>
            </p:custDataLst>
          </p:nvPr>
        </p:nvCxnSpPr>
        <p:spPr>
          <a:xfrm>
            <a:off x="3200400" y="2993886"/>
            <a:ext cx="1597552" cy="14257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52400" y="0"/>
            <a:ext cx="883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indent="-342900">
              <a:lnSpc>
                <a:spcPct val="110000"/>
              </a:lnSpc>
            </a:pPr>
            <a:r>
              <a:rPr lang="es-PA" sz="2400" dirty="0" smtClean="0">
                <a:solidFill>
                  <a:prstClr val="white"/>
                </a:solidFill>
                <a:latin typeface="Calibri"/>
              </a:rPr>
              <a:t>Los modelos matemáticos indicaron que el control </a:t>
            </a:r>
            <a:r>
              <a:rPr lang="es-PA" sz="2400" dirty="0">
                <a:solidFill>
                  <a:prstClr val="white"/>
                </a:solidFill>
                <a:latin typeface="Calibri"/>
              </a:rPr>
              <a:t>de vectores por si solos no es suficiente para alcanzar la eliminación</a:t>
            </a:r>
            <a:endParaRPr lang="es-PA" sz="2400" baseline="30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219201"/>
            <a:ext cx="5029200" cy="5177134"/>
          </a:xfrm>
        </p:spPr>
        <p:txBody>
          <a:bodyPr vert="horz" lIns="91440" tIns="45720" rIns="91440" bIns="45720" rtlCol="0">
            <a:noAutofit/>
          </a:bodyPr>
          <a:lstStyle/>
          <a:p>
            <a:pPr indent="-342900" defTabSz="9144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s-ES" sz="2400" kern="1200" dirty="0">
                <a:solidFill>
                  <a:prstClr val="black"/>
                </a:solidFill>
                <a:latin typeface="Calibri" pitchFamily="34" charset="0"/>
              </a:rPr>
              <a:t>El control de vectores útil para reducir la </a:t>
            </a:r>
            <a:r>
              <a:rPr lang="es-ES" sz="2400" kern="1200" dirty="0" smtClean="0">
                <a:solidFill>
                  <a:prstClr val="black"/>
                </a:solidFill>
                <a:latin typeface="Calibri" pitchFamily="34" charset="0"/>
              </a:rPr>
              <a:t>transmisión</a:t>
            </a:r>
          </a:p>
          <a:p>
            <a:pPr marL="0" indent="0" defTabSz="9144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1000" kern="1200" dirty="0" smtClean="0">
              <a:solidFill>
                <a:prstClr val="black"/>
              </a:solidFill>
              <a:latin typeface="Calibri" pitchFamily="34" charset="0"/>
            </a:endParaRPr>
          </a:p>
          <a:p>
            <a:pPr indent="-342900" defTabSz="9144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s-ES" sz="2400" kern="1200" dirty="0" smtClean="0">
                <a:solidFill>
                  <a:prstClr val="black"/>
                </a:solidFill>
                <a:latin typeface="Calibri" pitchFamily="34" charset="0"/>
              </a:rPr>
              <a:t>Pero insuficiente por si solo para la eliminación </a:t>
            </a:r>
          </a:p>
          <a:p>
            <a:pPr lvl="1" indent="-342900" defTabSz="9144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s-ES" sz="2000" kern="1200" dirty="0">
                <a:solidFill>
                  <a:prstClr val="black"/>
                </a:solidFill>
                <a:latin typeface="Calibri" pitchFamily="34" charset="0"/>
              </a:rPr>
              <a:t>Después de distribución de mosquiteros se vuelve a la situación inicial</a:t>
            </a:r>
          </a:p>
          <a:p>
            <a:pPr indent="-342900" defTabSz="9144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s-ES" sz="1000" kern="1200" dirty="0" smtClean="0">
              <a:solidFill>
                <a:prstClr val="black"/>
              </a:solidFill>
              <a:latin typeface="Calibri" pitchFamily="34" charset="0"/>
            </a:endParaRPr>
          </a:p>
          <a:p>
            <a:pPr indent="-342900" defTabSz="9144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s-ES" sz="2400" kern="1200" dirty="0" smtClean="0">
                <a:solidFill>
                  <a:prstClr val="black"/>
                </a:solidFill>
                <a:latin typeface="Calibri" pitchFamily="34" charset="0"/>
              </a:rPr>
              <a:t>Se puede usar como </a:t>
            </a:r>
            <a:r>
              <a:rPr lang="es-ES" sz="2400" kern="1200" dirty="0">
                <a:solidFill>
                  <a:prstClr val="black"/>
                </a:solidFill>
                <a:latin typeface="Calibri" pitchFamily="34" charset="0"/>
              </a:rPr>
              <a:t>herramienta </a:t>
            </a:r>
            <a:r>
              <a:rPr lang="es-ES" sz="2400" kern="1200" dirty="0" smtClean="0">
                <a:solidFill>
                  <a:prstClr val="black"/>
                </a:solidFill>
                <a:latin typeface="Calibri" pitchFamily="34" charset="0"/>
              </a:rPr>
              <a:t>complementaria a la vigilancia:</a:t>
            </a:r>
            <a:endParaRPr lang="es-ES" sz="2400" kern="1200" dirty="0">
              <a:solidFill>
                <a:prstClr val="black"/>
              </a:solidFill>
              <a:latin typeface="Calibri" pitchFamily="34" charset="0"/>
            </a:endParaRPr>
          </a:p>
          <a:p>
            <a:pPr lvl="1" indent="-342900" defTabSz="9144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s-ES" sz="2000" kern="1200" dirty="0" smtClean="0">
                <a:solidFill>
                  <a:prstClr val="black"/>
                </a:solidFill>
                <a:latin typeface="Calibri" pitchFamily="34" charset="0"/>
              </a:rPr>
              <a:t>Focalizando en zonas </a:t>
            </a:r>
            <a:r>
              <a:rPr lang="es-ES" sz="2000" kern="1200" dirty="0">
                <a:solidFill>
                  <a:prstClr val="black"/>
                </a:solidFill>
                <a:latin typeface="Calibri" pitchFamily="34" charset="0"/>
              </a:rPr>
              <a:t>de alto riesgo</a:t>
            </a:r>
          </a:p>
          <a:p>
            <a:pPr lvl="1" indent="-342900" defTabSz="91440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s-ES" sz="2000" kern="1200" dirty="0" smtClean="0">
                <a:solidFill>
                  <a:prstClr val="black"/>
                </a:solidFill>
                <a:latin typeface="Calibri" pitchFamily="34" charset="0"/>
              </a:rPr>
              <a:t>Depende del comportamiento del vector</a:t>
            </a:r>
            <a:endParaRPr lang="fr-HT" sz="1800" kern="1200" dirty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14" r="4673" b="2102"/>
          <a:stretch/>
        </p:blipFill>
        <p:spPr bwMode="auto">
          <a:xfrm>
            <a:off x="5029200" y="1828800"/>
            <a:ext cx="4059381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>
            <p:custDataLst>
              <p:tags r:id="rId4"/>
            </p:custDataLst>
          </p:nvPr>
        </p:nvSpPr>
        <p:spPr>
          <a:xfrm>
            <a:off x="152400" y="6396335"/>
            <a:ext cx="7467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Reducing </a:t>
            </a:r>
            <a:r>
              <a:rPr lang="en-US" sz="1200" i="1" dirty="0">
                <a:solidFill>
                  <a:prstClr val="black"/>
                </a:solidFill>
              </a:rPr>
              <a:t>Plasmodium falciparum</a:t>
            </a:r>
            <a:r>
              <a:rPr lang="en-US" sz="1200" dirty="0">
                <a:solidFill>
                  <a:prstClr val="black"/>
                </a:solidFill>
              </a:rPr>
              <a:t> Malaria Transmission in Africa: A Model-Based Evaluation of Intervention Strategies, Jamie T. Griffin, et al, </a:t>
            </a:r>
            <a:r>
              <a:rPr lang="en-US" sz="1200" dirty="0" err="1">
                <a:solidFill>
                  <a:prstClr val="black"/>
                </a:solidFill>
              </a:rPr>
              <a:t>Plos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Medidicne</a:t>
            </a:r>
            <a:r>
              <a:rPr lang="en-US" sz="1200" dirty="0">
                <a:solidFill>
                  <a:prstClr val="black"/>
                </a:solidFill>
              </a:rPr>
              <a:t> 2010</a:t>
            </a:r>
          </a:p>
        </p:txBody>
      </p:sp>
    </p:spTree>
    <p:extLst>
      <p:ext uri="{BB962C8B-B14F-4D97-AF65-F5344CB8AC3E}">
        <p14:creationId xmlns:p14="http://schemas.microsoft.com/office/powerpoint/2010/main" val="65621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ChangeArrowheads="1"/>
          </p:cNvSpPr>
          <p:nvPr/>
        </p:nvSpPr>
        <p:spPr bwMode="gray">
          <a:xfrm>
            <a:off x="0" y="0"/>
            <a:ext cx="9144000" cy="10668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231775"/>
            <a:r>
              <a:rPr lang="es-CR" sz="2800" b="1" dirty="0">
                <a:solidFill>
                  <a:srgbClr val="FFFFFF"/>
                </a:solidFill>
                <a:latin typeface="Calibri"/>
                <a:cs typeface="Calibri"/>
              </a:rPr>
              <a:t>Intervención contra el parásito</a:t>
            </a:r>
            <a:r>
              <a:rPr lang="es-CR" sz="2800" dirty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es-CR" sz="2800" dirty="0" smtClean="0">
                <a:solidFill>
                  <a:srgbClr val="FFFFFF"/>
                </a:solidFill>
                <a:latin typeface="Calibri"/>
                <a:cs typeface="Calibri"/>
              </a:rPr>
              <a:t>el objetivó es de aumentar </a:t>
            </a:r>
            <a:r>
              <a:rPr lang="es-CR" sz="2800" dirty="0">
                <a:solidFill>
                  <a:srgbClr val="FFFFFF"/>
                </a:solidFill>
                <a:latin typeface="Calibri"/>
                <a:cs typeface="Calibri"/>
              </a:rPr>
              <a:t>la proporción de las infecciones detectadas y tratadas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14514" y="1447800"/>
            <a:ext cx="5700486" cy="5105400"/>
          </a:xfrm>
        </p:spPr>
        <p:txBody>
          <a:bodyPr vert="horz" lIns="91440" tIns="45720" rIns="91440" bIns="45720" rtlCol="0">
            <a:noAutofit/>
          </a:bodyPr>
          <a:lstStyle/>
          <a:p>
            <a:pPr indent="-342900" defTabSz="914400" eaLnBrk="1" fontAlgn="auto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" sz="2400" kern="1200" dirty="0" smtClean="0">
                <a:solidFill>
                  <a:prstClr val="black"/>
                </a:solidFill>
                <a:latin typeface="Calibri" pitchFamily="34" charset="0"/>
              </a:rPr>
              <a:t>Modelos matemáticos indican que </a:t>
            </a:r>
            <a:r>
              <a:rPr lang="es-ES" sz="2400" kern="1200" dirty="0">
                <a:solidFill>
                  <a:prstClr val="black"/>
                </a:solidFill>
                <a:latin typeface="Calibri" pitchFamily="34" charset="0"/>
              </a:rPr>
              <a:t>al menos </a:t>
            </a:r>
            <a:r>
              <a:rPr lang="es-ES" sz="2400" kern="1200" dirty="0" smtClean="0">
                <a:solidFill>
                  <a:prstClr val="black"/>
                </a:solidFill>
                <a:latin typeface="Calibri" pitchFamily="34" charset="0"/>
              </a:rPr>
              <a:t>80</a:t>
            </a:r>
            <a:r>
              <a:rPr lang="es-ES" sz="2400" kern="1200" dirty="0">
                <a:solidFill>
                  <a:prstClr val="black"/>
                </a:solidFill>
                <a:latin typeface="Calibri" pitchFamily="34" charset="0"/>
              </a:rPr>
              <a:t>% de las infecciones deben ser detectadas y tratadas para </a:t>
            </a:r>
            <a:r>
              <a:rPr lang="es-ES" sz="2400" kern="1200" dirty="0" smtClean="0">
                <a:solidFill>
                  <a:prstClr val="black"/>
                </a:solidFill>
                <a:latin typeface="Calibri" pitchFamily="34" charset="0"/>
              </a:rPr>
              <a:t>la </a:t>
            </a:r>
            <a:r>
              <a:rPr lang="es-ES" sz="2400" kern="1200" dirty="0">
                <a:solidFill>
                  <a:prstClr val="black"/>
                </a:solidFill>
                <a:latin typeface="Calibri" pitchFamily="34" charset="0"/>
              </a:rPr>
              <a:t>eliminación </a:t>
            </a:r>
            <a:endParaRPr lang="es-ES" sz="2400" kern="1200" dirty="0" smtClean="0">
              <a:solidFill>
                <a:prstClr val="black"/>
              </a:solidFill>
              <a:latin typeface="Calibri" pitchFamily="34" charset="0"/>
            </a:endParaRPr>
          </a:p>
          <a:p>
            <a:pPr indent="-342900" defTabSz="914400" eaLnBrk="1" fontAlgn="auto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" sz="2400" kern="1200" dirty="0">
                <a:solidFill>
                  <a:prstClr val="black"/>
                </a:solidFill>
                <a:latin typeface="Calibri" pitchFamily="34" charset="0"/>
              </a:rPr>
              <a:t>E</a:t>
            </a:r>
            <a:r>
              <a:rPr lang="es-ES" sz="2400" kern="1200" dirty="0" smtClean="0">
                <a:solidFill>
                  <a:prstClr val="black"/>
                </a:solidFill>
                <a:latin typeface="Calibri" pitchFamily="34" charset="0"/>
              </a:rPr>
              <a:t>l </a:t>
            </a:r>
            <a:r>
              <a:rPr lang="es-ES" sz="2400" kern="1200" dirty="0" smtClean="0">
                <a:solidFill>
                  <a:prstClr val="black"/>
                </a:solidFill>
                <a:latin typeface="Calibri" pitchFamily="34" charset="0"/>
              </a:rPr>
              <a:t>sistema </a:t>
            </a:r>
            <a:r>
              <a:rPr lang="es-ES" sz="2400" kern="1200" dirty="0">
                <a:solidFill>
                  <a:prstClr val="black"/>
                </a:solidFill>
                <a:latin typeface="Calibri" pitchFamily="34" charset="0"/>
              </a:rPr>
              <a:t>de vigilancia pasiva </a:t>
            </a:r>
            <a:r>
              <a:rPr lang="es-ES" sz="2400" kern="1200" dirty="0" smtClean="0">
                <a:solidFill>
                  <a:prstClr val="black"/>
                </a:solidFill>
                <a:latin typeface="Calibri" pitchFamily="34" charset="0"/>
              </a:rPr>
              <a:t>no es suficiente </a:t>
            </a:r>
            <a:r>
              <a:rPr lang="es-ES" sz="2400" kern="1200" dirty="0">
                <a:solidFill>
                  <a:prstClr val="black"/>
                </a:solidFill>
                <a:latin typeface="Calibri" pitchFamily="34" charset="0"/>
              </a:rPr>
              <a:t>para alcanzar </a:t>
            </a:r>
            <a:r>
              <a:rPr lang="es-ES" sz="2400" kern="1200" dirty="0" smtClean="0">
                <a:solidFill>
                  <a:prstClr val="black"/>
                </a:solidFill>
                <a:latin typeface="Calibri" pitchFamily="34" charset="0"/>
              </a:rPr>
              <a:t>esta tasa</a:t>
            </a:r>
            <a:endParaRPr lang="es-ES" sz="2400" kern="1200" dirty="0">
              <a:solidFill>
                <a:prstClr val="black"/>
              </a:solidFill>
              <a:latin typeface="Calibri" pitchFamily="34" charset="0"/>
            </a:endParaRPr>
          </a:p>
          <a:p>
            <a:pPr indent="-342900" defTabSz="914400" eaLnBrk="1" fontAlgn="auto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CR" sz="2400" dirty="0">
                <a:solidFill>
                  <a:srgbClr val="000000"/>
                </a:solidFill>
                <a:latin typeface="Calibri" pitchFamily="34" charset="0"/>
              </a:rPr>
              <a:t>Búsqueda activa de los casos </a:t>
            </a:r>
            <a:r>
              <a:rPr lang="es-DO" sz="2400" dirty="0">
                <a:latin typeface="Calibri" pitchFamily="34" charset="0"/>
              </a:rPr>
              <a:t>en los focos </a:t>
            </a:r>
            <a:r>
              <a:rPr lang="es-DO" sz="2400" dirty="0" smtClean="0">
                <a:latin typeface="Calibri" pitchFamily="34" charset="0"/>
              </a:rPr>
              <a:t>calientes</a:t>
            </a:r>
          </a:p>
          <a:p>
            <a:pPr lvl="1" indent="-342900" defTabSz="914400" eaLnBrk="1" fontAlgn="auto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CR" sz="2000" dirty="0" smtClean="0">
                <a:solidFill>
                  <a:srgbClr val="000000"/>
                </a:solidFill>
                <a:latin typeface="Calibri" pitchFamily="34" charset="0"/>
              </a:rPr>
              <a:t>Pruebas </a:t>
            </a:r>
            <a:r>
              <a:rPr lang="es-CR" sz="2000" dirty="0">
                <a:solidFill>
                  <a:srgbClr val="000000"/>
                </a:solidFill>
                <a:latin typeface="Calibri" pitchFamily="34" charset="0"/>
              </a:rPr>
              <a:t>y tratar los casos positivos </a:t>
            </a:r>
            <a:endParaRPr lang="es-CR" sz="20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1" indent="-342900" defTabSz="914400" eaLnBrk="1" fontAlgn="auto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CR" sz="2000" dirty="0" smtClean="0">
                <a:solidFill>
                  <a:srgbClr val="000000"/>
                </a:solidFill>
                <a:latin typeface="Calibri" pitchFamily="34" charset="0"/>
              </a:rPr>
              <a:t>Tratar </a:t>
            </a:r>
            <a:r>
              <a:rPr lang="es-CR" sz="2000" dirty="0">
                <a:solidFill>
                  <a:srgbClr val="000000"/>
                </a:solidFill>
                <a:latin typeface="Calibri" pitchFamily="34" charset="0"/>
              </a:rPr>
              <a:t>en los focos </a:t>
            </a:r>
            <a:r>
              <a:rPr lang="es-CR" sz="2000" dirty="0" smtClean="0">
                <a:solidFill>
                  <a:srgbClr val="000000"/>
                </a:solidFill>
                <a:latin typeface="Calibri" pitchFamily="34" charset="0"/>
              </a:rPr>
              <a:t>con </a:t>
            </a:r>
            <a:r>
              <a:rPr lang="es-CR" sz="2000" dirty="0">
                <a:solidFill>
                  <a:srgbClr val="000000"/>
                </a:solidFill>
                <a:latin typeface="Calibri" pitchFamily="34" charset="0"/>
              </a:rPr>
              <a:t>riesgo </a:t>
            </a:r>
            <a:r>
              <a:rPr lang="es-CR" sz="2000" dirty="0" smtClean="0">
                <a:solidFill>
                  <a:srgbClr val="000000"/>
                </a:solidFill>
                <a:latin typeface="Calibri" pitchFamily="34" charset="0"/>
              </a:rPr>
              <a:t>muy alto</a:t>
            </a:r>
            <a:endParaRPr lang="es-ES" kern="1200" dirty="0">
              <a:solidFill>
                <a:prstClr val="black"/>
              </a:solidFill>
              <a:latin typeface="Calibri" pitchFamily="34" charset="0"/>
            </a:endParaRPr>
          </a:p>
          <a:p>
            <a:pPr indent="-342900" defTabSz="914400" eaLnBrk="1" fontAlgn="auto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s-ES" kern="1200" dirty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4" r="2721"/>
          <a:stretch/>
        </p:blipFill>
        <p:spPr bwMode="auto">
          <a:xfrm>
            <a:off x="5562600" y="2193587"/>
            <a:ext cx="3635992" cy="336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569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" y="52388"/>
            <a:ext cx="8951913" cy="908050"/>
          </a:xfrm>
        </p:spPr>
        <p:txBody>
          <a:bodyPr/>
          <a:lstStyle/>
          <a:p>
            <a:r>
              <a:rPr lang="es-ES" sz="2400" dirty="0" smtClean="0"/>
              <a:t>El </a:t>
            </a:r>
            <a:r>
              <a:rPr lang="es-ES" sz="2400" dirty="0"/>
              <a:t>conocimiento del movimiento </a:t>
            </a:r>
            <a:r>
              <a:rPr lang="es-ES" sz="2400" dirty="0" smtClean="0"/>
              <a:t>del parásito necesario para diseñar </a:t>
            </a:r>
            <a:r>
              <a:rPr lang="es-ES" sz="2400" dirty="0"/>
              <a:t>la estrategia </a:t>
            </a:r>
            <a:r>
              <a:rPr lang="es-ES" sz="2400" dirty="0" smtClean="0"/>
              <a:t>espacial de </a:t>
            </a:r>
            <a:r>
              <a:rPr lang="es-ES" sz="2400" dirty="0"/>
              <a:t>la eliminación</a:t>
            </a:r>
            <a:endParaRPr lang="es-DO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991600" cy="838200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s-ES" sz="2400" dirty="0" smtClean="0">
                <a:latin typeface="Calibri" pitchFamily="34" charset="0"/>
              </a:rPr>
              <a:t>Intervenciones </a:t>
            </a:r>
            <a:r>
              <a:rPr lang="es-ES" sz="2400" dirty="0" smtClean="0">
                <a:latin typeface="Calibri" pitchFamily="34" charset="0"/>
              </a:rPr>
              <a:t>en las zonas conectadas al </a:t>
            </a:r>
            <a:r>
              <a:rPr lang="es-ES" sz="2400" dirty="0">
                <a:latin typeface="Calibri" pitchFamily="34" charset="0"/>
              </a:rPr>
              <a:t>mismo tiempo</a:t>
            </a:r>
            <a:endParaRPr lang="en-US" sz="2400" dirty="0" smtClean="0">
              <a:latin typeface="Calibri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" t="3955" r="2768" b="5000"/>
          <a:stretch>
            <a:fillRect/>
          </a:stretch>
        </p:blipFill>
        <p:spPr bwMode="auto">
          <a:xfrm>
            <a:off x="4606095" y="3048000"/>
            <a:ext cx="3853815" cy="303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7" t="4578" r="3558" b="5672"/>
          <a:stretch>
            <a:fillRect/>
          </a:stretch>
        </p:blipFill>
        <p:spPr bwMode="auto">
          <a:xfrm>
            <a:off x="381000" y="3006763"/>
            <a:ext cx="3886200" cy="304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152400" y="6396335"/>
            <a:ext cx="44195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Courtesy: Andy </a:t>
            </a:r>
            <a:r>
              <a:rPr lang="en-US" sz="1200" dirty="0" err="1">
                <a:solidFill>
                  <a:prstClr val="black"/>
                </a:solidFill>
              </a:rPr>
              <a:t>Tatem</a:t>
            </a:r>
            <a:r>
              <a:rPr lang="en-US" sz="1200" dirty="0">
                <a:solidFill>
                  <a:prstClr val="black"/>
                </a:solidFill>
              </a:rPr>
              <a:t>, University of Southampton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2438400"/>
            <a:ext cx="358140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err="1">
                <a:solidFill>
                  <a:srgbClr val="000000"/>
                </a:solidFill>
              </a:rPr>
              <a:t>Zonas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importando</a:t>
            </a:r>
            <a:r>
              <a:rPr lang="en-US" dirty="0">
                <a:solidFill>
                  <a:srgbClr val="000000"/>
                </a:solidFill>
              </a:rPr>
              <a:t> el </a:t>
            </a:r>
            <a:r>
              <a:rPr lang="en-US" dirty="0" err="1">
                <a:solidFill>
                  <a:srgbClr val="000000"/>
                </a:solidFill>
              </a:rPr>
              <a:t>parasito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86400" y="2438400"/>
            <a:ext cx="386743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err="1">
                <a:solidFill>
                  <a:srgbClr val="000000"/>
                </a:solidFill>
              </a:rPr>
              <a:t>Zonas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exportando</a:t>
            </a:r>
            <a:r>
              <a:rPr lang="en-US" dirty="0">
                <a:solidFill>
                  <a:srgbClr val="000000"/>
                </a:solidFill>
              </a:rPr>
              <a:t> el </a:t>
            </a:r>
            <a:r>
              <a:rPr lang="en-US" dirty="0" err="1">
                <a:solidFill>
                  <a:srgbClr val="000000"/>
                </a:solidFill>
              </a:rPr>
              <a:t>parasito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9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5" name="think-cell Slide" r:id="rId7" imgW="270" imgH="270" progId="">
                  <p:embed/>
                </p:oleObj>
              </mc:Choice>
              <mc:Fallback>
                <p:oleObj name="think-cell Slide" r:id="rId7" imgW="270" imgH="2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>
            <p:custDataLst>
              <p:tags r:id="rId3"/>
            </p:custDataLst>
          </p:nvPr>
        </p:nvSpPr>
        <p:spPr bwMode="auto">
          <a:xfrm>
            <a:off x="304800" y="2743200"/>
            <a:ext cx="8534400" cy="838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9440" tIns="49721" rIns="99440" bIns="49721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304800" y="1277938"/>
            <a:ext cx="8181975" cy="4970462"/>
          </a:xfrm>
        </p:spPr>
        <p:txBody>
          <a:bodyPr/>
          <a:lstStyle/>
          <a:p>
            <a:endParaRPr lang="es-DO" dirty="0" smtClean="0"/>
          </a:p>
          <a:p>
            <a:pPr>
              <a:buNone/>
            </a:pPr>
            <a:r>
              <a:rPr lang="es-DO" dirty="0" smtClean="0"/>
              <a:t> </a:t>
            </a:r>
            <a:r>
              <a:rPr lang="es-DO" dirty="0"/>
              <a:t>Factibilidad Técnica</a:t>
            </a:r>
            <a:endParaRPr lang="es-DO" dirty="0" smtClean="0"/>
          </a:p>
          <a:p>
            <a:endParaRPr lang="es-DO" dirty="0" smtClean="0"/>
          </a:p>
          <a:p>
            <a:endParaRPr lang="es-DO" dirty="0" smtClean="0"/>
          </a:p>
          <a:p>
            <a:pPr>
              <a:buNone/>
            </a:pPr>
            <a:r>
              <a:rPr lang="es-DO" dirty="0" smtClean="0"/>
              <a:t> </a:t>
            </a:r>
            <a:r>
              <a:rPr lang="es-DO" dirty="0"/>
              <a:t>Factibilidad </a:t>
            </a:r>
            <a:r>
              <a:rPr lang="es-DO" dirty="0" smtClean="0"/>
              <a:t>Operacional</a:t>
            </a:r>
          </a:p>
          <a:p>
            <a:endParaRPr lang="es-DO" dirty="0" smtClean="0"/>
          </a:p>
          <a:p>
            <a:pPr lvl="1"/>
            <a:r>
              <a:rPr lang="es-DO" sz="2000" dirty="0" smtClean="0"/>
              <a:t>Entrevistas con los actores: Gobierno, PR, SR, ONG</a:t>
            </a:r>
          </a:p>
          <a:p>
            <a:pPr>
              <a:buNone/>
            </a:pPr>
            <a:r>
              <a:rPr lang="es-DO" dirty="0" smtClean="0"/>
              <a:t> </a:t>
            </a:r>
          </a:p>
          <a:p>
            <a:pPr>
              <a:buNone/>
            </a:pPr>
            <a:endParaRPr lang="es-DO" dirty="0"/>
          </a:p>
          <a:p>
            <a:pPr>
              <a:buNone/>
            </a:pPr>
            <a:r>
              <a:rPr lang="es-DO" dirty="0" smtClean="0"/>
              <a:t>Factibilidad </a:t>
            </a:r>
            <a:r>
              <a:rPr lang="es-DO" dirty="0"/>
              <a:t>Financiera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es-DO" dirty="0" smtClean="0"/>
              <a:t>Los elementos de la evaluación de la </a:t>
            </a:r>
            <a:r>
              <a:rPr lang="es-DO" dirty="0"/>
              <a:t>f</a:t>
            </a:r>
            <a:r>
              <a:rPr lang="es-DO" dirty="0" smtClean="0"/>
              <a:t>actibilidad </a:t>
            </a:r>
            <a:r>
              <a:rPr lang="es-DO" dirty="0"/>
              <a:t>de </a:t>
            </a:r>
            <a:r>
              <a:rPr lang="es-DO" dirty="0" smtClean="0"/>
              <a:t>la eliminación</a:t>
            </a:r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115278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s-CR" sz="2800" dirty="0" smtClean="0"/>
              <a:t>Los </a:t>
            </a:r>
            <a:r>
              <a:rPr lang="es-CR" sz="2800" dirty="0"/>
              <a:t>principales desafíos </a:t>
            </a:r>
            <a:r>
              <a:rPr lang="es-CR" sz="2800" dirty="0" smtClean="0"/>
              <a:t>operacionales</a:t>
            </a:r>
            <a:endParaRPr lang="es-CR" sz="2800" dirty="0"/>
          </a:p>
        </p:txBody>
      </p:sp>
      <p:sp>
        <p:nvSpPr>
          <p:cNvPr id="14" name="TextBox 13"/>
          <p:cNvSpPr txBox="1"/>
          <p:nvPr>
            <p:custDataLst>
              <p:tags r:id="rId2"/>
            </p:custDataLst>
          </p:nvPr>
        </p:nvSpPr>
        <p:spPr>
          <a:xfrm>
            <a:off x="2743200" y="2057400"/>
            <a:ext cx="17568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>
                <a:solidFill>
                  <a:srgbClr val="FFFFFF"/>
                </a:solidFill>
              </a:rPr>
              <a:t>Maximiser l’utilisation du suivi-évaluation</a:t>
            </a:r>
            <a:endParaRPr lang="en-US" b="1" dirty="0">
              <a:solidFill>
                <a:srgbClr val="FFFFFF"/>
              </a:solidFill>
            </a:endParaRPr>
          </a:p>
        </p:txBody>
      </p:sp>
      <p:grpSp>
        <p:nvGrpSpPr>
          <p:cNvPr id="27" name="Group 26"/>
          <p:cNvGrpSpPr/>
          <p:nvPr>
            <p:custDataLst>
              <p:tags r:id="rId3"/>
            </p:custDataLst>
          </p:nvPr>
        </p:nvGrpSpPr>
        <p:grpSpPr>
          <a:xfrm>
            <a:off x="228600" y="1295400"/>
            <a:ext cx="2289412" cy="5105400"/>
            <a:chOff x="457200" y="1447800"/>
            <a:chExt cx="2289412" cy="4876800"/>
          </a:xfrm>
        </p:grpSpPr>
        <p:sp>
          <p:nvSpPr>
            <p:cNvPr id="20" name="Rectangle 19"/>
            <p:cNvSpPr/>
            <p:nvPr/>
          </p:nvSpPr>
          <p:spPr bwMode="auto">
            <a:xfrm>
              <a:off x="457200" y="1447800"/>
              <a:ext cx="2286000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9440" tIns="49721" rIns="99440" bIns="49721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R" b="1">
                  <a:solidFill>
                    <a:srgbClr val="284A8C"/>
                  </a:solidFill>
                </a:rPr>
                <a:t>Gobernancia</a:t>
              </a:r>
              <a:endParaRPr lang="es-CR">
                <a:solidFill>
                  <a:srgbClr val="284A8C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57200" y="2286000"/>
              <a:ext cx="2286000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9440" tIns="49721" rIns="99440" bIns="49721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R" b="1">
                  <a:solidFill>
                    <a:srgbClr val="284A8C"/>
                  </a:solidFill>
                </a:rPr>
                <a:t>Vigilancia</a:t>
              </a:r>
              <a:endParaRPr lang="es-CR">
                <a:solidFill>
                  <a:srgbClr val="284A8C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457200" y="4796051"/>
              <a:ext cx="2286000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9440" tIns="49721" rIns="99440" bIns="49721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R" b="1" dirty="0">
                  <a:solidFill>
                    <a:srgbClr val="284A8C"/>
                  </a:solidFill>
                </a:rPr>
                <a:t>Monitoreo &amp; Evaluación </a:t>
              </a:r>
              <a:endParaRPr lang="es-CR" dirty="0">
                <a:solidFill>
                  <a:srgbClr val="284A8C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460612" y="3159627"/>
              <a:ext cx="2286000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9440" tIns="49721" rIns="99440" bIns="49721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R" b="1" dirty="0">
                  <a:solidFill>
                    <a:srgbClr val="284A8C"/>
                  </a:solidFill>
                </a:rPr>
                <a:t>Diagnostico &amp; Tratamiento</a:t>
              </a:r>
              <a:endParaRPr lang="es-CR" dirty="0">
                <a:solidFill>
                  <a:srgbClr val="284A8C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460612" y="3967127"/>
              <a:ext cx="2286000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9440" tIns="49721" rIns="99440" bIns="49721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R" b="1" dirty="0">
                  <a:solidFill>
                    <a:srgbClr val="284A8C"/>
                  </a:solidFill>
                </a:rPr>
                <a:t>Control de vectores</a:t>
              </a:r>
              <a:endParaRPr lang="es-CR" dirty="0">
                <a:solidFill>
                  <a:srgbClr val="284A8C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457200" y="5638800"/>
              <a:ext cx="2286000" cy="6858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9440" tIns="49721" rIns="99440" bIns="49721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CR" b="1">
                  <a:solidFill>
                    <a:srgbClr val="284A8C"/>
                  </a:solidFill>
                </a:rPr>
                <a:t>Communicacion </a:t>
              </a:r>
              <a:endParaRPr lang="es-CR">
                <a:solidFill>
                  <a:srgbClr val="284A8C"/>
                </a:solidFill>
              </a:endParaRPr>
            </a:p>
          </p:txBody>
        </p:sp>
      </p:grpSp>
      <p:sp>
        <p:nvSpPr>
          <p:cNvPr id="26" name="TextBox 25"/>
          <p:cNvSpPr txBox="1"/>
          <p:nvPr>
            <p:custDataLst>
              <p:tags r:id="rId4"/>
            </p:custDataLst>
          </p:nvPr>
        </p:nvSpPr>
        <p:spPr>
          <a:xfrm>
            <a:off x="2743200" y="56388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Font typeface="Arial" pitchFamily="34" charset="0"/>
              <a:buChar char="•"/>
            </a:pPr>
            <a:r>
              <a:rPr lang="es-CR">
                <a:solidFill>
                  <a:srgbClr val="000000"/>
                </a:solidFill>
              </a:rPr>
              <a:t>Iniciar una campaña para la aceptabilidad de nuevo tratamiento</a:t>
            </a:r>
          </a:p>
        </p:txBody>
      </p:sp>
      <p:sp>
        <p:nvSpPr>
          <p:cNvPr id="28" name="TextBox 27"/>
          <p:cNvSpPr txBox="1"/>
          <p:nvPr>
            <p:custDataLst>
              <p:tags r:id="rId5"/>
            </p:custDataLst>
          </p:nvPr>
        </p:nvSpPr>
        <p:spPr>
          <a:xfrm>
            <a:off x="2819400" y="4107127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Font typeface="Arial" pitchFamily="34" charset="0"/>
              <a:buChar char="•"/>
            </a:pPr>
            <a:r>
              <a:rPr lang="es-CR" dirty="0">
                <a:solidFill>
                  <a:srgbClr val="000000"/>
                </a:solidFill>
              </a:rPr>
              <a:t>Actividades principalmente en focos calientes</a:t>
            </a:r>
          </a:p>
        </p:txBody>
      </p:sp>
      <p:sp>
        <p:nvSpPr>
          <p:cNvPr id="29" name="TextBox 28"/>
          <p:cNvSpPr txBox="1"/>
          <p:nvPr>
            <p:custDataLst>
              <p:tags r:id="rId6"/>
            </p:custDataLst>
          </p:nvPr>
        </p:nvSpPr>
        <p:spPr>
          <a:xfrm>
            <a:off x="2751161" y="3257729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Font typeface="Arial" pitchFamily="34" charset="0"/>
              <a:buChar char="•"/>
            </a:pPr>
            <a:r>
              <a:rPr lang="es-CR" dirty="0">
                <a:solidFill>
                  <a:srgbClr val="000000"/>
                </a:solidFill>
              </a:rPr>
              <a:t>Facilitar el acceso a las pruebas rápidas</a:t>
            </a:r>
          </a:p>
        </p:txBody>
      </p:sp>
      <p:sp>
        <p:nvSpPr>
          <p:cNvPr id="30" name="TextBox 29"/>
          <p:cNvSpPr txBox="1"/>
          <p:nvPr>
            <p:custDataLst>
              <p:tags r:id="rId7"/>
            </p:custDataLst>
          </p:nvPr>
        </p:nvSpPr>
        <p:spPr>
          <a:xfrm>
            <a:off x="2743200" y="4775242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Font typeface="Arial" pitchFamily="34" charset="0"/>
              <a:buChar char="•"/>
            </a:pPr>
            <a:r>
              <a:rPr lang="es-CR" dirty="0">
                <a:solidFill>
                  <a:srgbClr val="000000"/>
                </a:solidFill>
              </a:rPr>
              <a:t>Establecer un foro regular para compartir los resultados de la investigación</a:t>
            </a:r>
          </a:p>
        </p:txBody>
      </p:sp>
      <p:sp>
        <p:nvSpPr>
          <p:cNvPr id="31" name="TextBox 30"/>
          <p:cNvSpPr txBox="1"/>
          <p:nvPr>
            <p:custDataLst>
              <p:tags r:id="rId8"/>
            </p:custDataLst>
          </p:nvPr>
        </p:nvSpPr>
        <p:spPr>
          <a:xfrm>
            <a:off x="2743200" y="2209800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Font typeface="Arial" pitchFamily="34" charset="0"/>
              <a:buChar char="•"/>
            </a:pPr>
            <a:r>
              <a:rPr lang="es-CR">
                <a:solidFill>
                  <a:srgbClr val="000000"/>
                </a:solidFill>
              </a:rPr>
              <a:t>Mejorar la transmisión de la información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s-CR">
                <a:solidFill>
                  <a:srgbClr val="000000"/>
                </a:solidFill>
              </a:rPr>
              <a:t>Integrar el sistema de vigilancia activa</a:t>
            </a:r>
          </a:p>
        </p:txBody>
      </p:sp>
      <p:sp>
        <p:nvSpPr>
          <p:cNvPr id="32" name="TextBox 31"/>
          <p:cNvSpPr txBox="1"/>
          <p:nvPr>
            <p:custDataLst>
              <p:tags r:id="rId9"/>
            </p:custDataLst>
          </p:nvPr>
        </p:nvSpPr>
        <p:spPr>
          <a:xfrm>
            <a:off x="2667000" y="13716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Font typeface="Arial" pitchFamily="34" charset="0"/>
              <a:buChar char="•"/>
            </a:pPr>
            <a:r>
              <a:rPr lang="es-CR" dirty="0">
                <a:solidFill>
                  <a:srgbClr val="000000"/>
                </a:solidFill>
              </a:rPr>
              <a:t>Equipar el programa para coordinar la respuesta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s-CR" dirty="0">
                <a:solidFill>
                  <a:srgbClr val="000000"/>
                </a:solidFill>
              </a:rPr>
              <a:t>Establecer foros de coordinación</a:t>
            </a:r>
          </a:p>
        </p:txBody>
      </p:sp>
    </p:spTree>
    <p:extLst>
      <p:ext uri="{BB962C8B-B14F-4D97-AF65-F5344CB8AC3E}">
        <p14:creationId xmlns:p14="http://schemas.microsoft.com/office/powerpoint/2010/main" val="368366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5800" y="6488668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Calibri" pitchFamily="34" charset="0"/>
              </a:rPr>
              <a:t>Scholtens</a:t>
            </a:r>
            <a:r>
              <a:rPr lang="en-US" i="1" dirty="0" smtClean="0">
                <a:latin typeface="Calibri" pitchFamily="34" charset="0"/>
              </a:rPr>
              <a:t>, Kaiser, and Langmuir </a:t>
            </a:r>
            <a:r>
              <a:rPr lang="en-US" i="1" dirty="0" err="1" smtClean="0">
                <a:latin typeface="Calibri" pitchFamily="34" charset="0"/>
              </a:rPr>
              <a:t>Int</a:t>
            </a:r>
            <a:r>
              <a:rPr lang="en-US" i="1" dirty="0" smtClean="0">
                <a:latin typeface="Calibri" pitchFamily="34" charset="0"/>
              </a:rPr>
              <a:t> J </a:t>
            </a:r>
            <a:r>
              <a:rPr lang="en-US" i="1" dirty="0" err="1" smtClean="0">
                <a:latin typeface="Calibri" pitchFamily="34" charset="0"/>
              </a:rPr>
              <a:t>Epi</a:t>
            </a:r>
            <a:r>
              <a:rPr lang="en-US" i="1" dirty="0" smtClean="0">
                <a:latin typeface="Calibri" pitchFamily="34" charset="0"/>
              </a:rPr>
              <a:t> 1972 </a:t>
            </a:r>
            <a:r>
              <a:rPr lang="en-US" b="1" i="1" dirty="0" smtClean="0">
                <a:latin typeface="Calibri" pitchFamily="34" charset="0"/>
              </a:rPr>
              <a:t>1</a:t>
            </a:r>
            <a:r>
              <a:rPr lang="en-US" i="1" dirty="0" smtClean="0">
                <a:latin typeface="Calibri" pitchFamily="34" charset="0"/>
              </a:rPr>
              <a:t>:1</a:t>
            </a:r>
            <a:endParaRPr lang="en-US" i="1" dirty="0">
              <a:latin typeface="Calibri" pitchFamily="34" charset="0"/>
            </a:endParaRPr>
          </a:p>
        </p:txBody>
      </p:sp>
      <p:graphicFrame>
        <p:nvGraphicFramePr>
          <p:cNvPr id="15" name="Chart 14"/>
          <p:cNvGraphicFramePr/>
          <p:nvPr/>
        </p:nvGraphicFramePr>
        <p:xfrm>
          <a:off x="0" y="1600200"/>
          <a:ext cx="54864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57200" y="950303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b="1" dirty="0">
                <a:latin typeface="Calibri" pitchFamily="34" charset="0"/>
              </a:rPr>
              <a:t>Fracción de la población cubierta por un programa de "erradicación"</a:t>
            </a:r>
            <a:endParaRPr lang="en-US" sz="2200" b="1" dirty="0"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21867" y="1295400"/>
            <a:ext cx="3429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 smtClean="0">
                <a:latin typeface="Calibri" pitchFamily="34" charset="0"/>
              </a:rPr>
              <a:t>Un </a:t>
            </a:r>
            <a:r>
              <a:rPr lang="es-ES" sz="2600" dirty="0">
                <a:latin typeface="Calibri" pitchFamily="34" charset="0"/>
              </a:rPr>
              <a:t>estudio de </a:t>
            </a:r>
            <a:r>
              <a:rPr lang="es-ES" sz="2600" dirty="0" smtClean="0">
                <a:latin typeface="Calibri" pitchFamily="34" charset="0"/>
              </a:rPr>
              <a:t>factibilidad de la eliminación proporciona información histórica y actual sobre la malaria y el programa. </a:t>
            </a:r>
          </a:p>
          <a:p>
            <a:endParaRPr lang="es-ES" sz="2600" dirty="0" smtClean="0">
              <a:latin typeface="Calibri" pitchFamily="34" charset="0"/>
            </a:endParaRPr>
          </a:p>
          <a:p>
            <a:r>
              <a:rPr lang="es-ES" sz="2600" dirty="0" smtClean="0">
                <a:latin typeface="Calibri" pitchFamily="34" charset="0"/>
              </a:rPr>
              <a:t>Los gobiernos pueden determinar se el objetivo de eliminación se puede lograr con los recursos actuales del </a:t>
            </a:r>
            <a:r>
              <a:rPr lang="es-ES" sz="2600" dirty="0">
                <a:latin typeface="Calibri" pitchFamily="34" charset="0"/>
              </a:rPr>
              <a:t>programa </a:t>
            </a:r>
            <a:r>
              <a:rPr lang="es-ES" sz="2600" dirty="0" smtClean="0">
                <a:latin typeface="Calibri" pitchFamily="34" charset="0"/>
              </a:rPr>
              <a:t>nacional</a:t>
            </a:r>
            <a:endParaRPr lang="en-US" sz="2600" dirty="0" smtClean="0">
              <a:latin typeface="Calibri" pitchFamily="34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0" y="0"/>
            <a:ext cx="9144000" cy="94169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Estos problemas demuestran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la importancia de una evaluación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de la factibilidad de la eliminación antes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de lanzar una campaña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costosa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36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>
            <p:custDataLst>
              <p:tags r:id="rId2"/>
            </p:custDataLst>
          </p:nvPr>
        </p:nvSpPr>
        <p:spPr bwMode="auto">
          <a:xfrm>
            <a:off x="286603" y="3962400"/>
            <a:ext cx="8534400" cy="838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9440" tIns="49721" rIns="99440" bIns="49721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587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0" name="think-cell Slide" r:id="rId7" imgW="270" imgH="270" progId="">
                  <p:embed/>
                </p:oleObj>
              </mc:Choice>
              <mc:Fallback>
                <p:oleObj name="think-cell Slide" r:id="rId7" imgW="270" imgH="2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304800" y="1277938"/>
            <a:ext cx="8516203" cy="4818062"/>
          </a:xfrm>
        </p:spPr>
        <p:txBody>
          <a:bodyPr/>
          <a:lstStyle/>
          <a:p>
            <a:endParaRPr lang="es-DO" dirty="0" smtClean="0"/>
          </a:p>
          <a:p>
            <a:pPr>
              <a:buNone/>
            </a:pPr>
            <a:r>
              <a:rPr lang="es-DO" dirty="0" smtClean="0"/>
              <a:t> </a:t>
            </a:r>
            <a:r>
              <a:rPr lang="es-DO" dirty="0"/>
              <a:t>Factibilidad Técnica</a:t>
            </a:r>
            <a:endParaRPr lang="es-DO" dirty="0" smtClean="0"/>
          </a:p>
          <a:p>
            <a:endParaRPr lang="es-DO" dirty="0" smtClean="0"/>
          </a:p>
          <a:p>
            <a:endParaRPr lang="es-DO" dirty="0" smtClean="0"/>
          </a:p>
          <a:p>
            <a:pPr>
              <a:buNone/>
            </a:pPr>
            <a:r>
              <a:rPr lang="es-DO" dirty="0" smtClean="0"/>
              <a:t> </a:t>
            </a:r>
            <a:r>
              <a:rPr lang="es-DO" dirty="0"/>
              <a:t>Factibilidad </a:t>
            </a:r>
            <a:r>
              <a:rPr lang="es-DO" dirty="0" smtClean="0"/>
              <a:t>Operacional</a:t>
            </a:r>
          </a:p>
          <a:p>
            <a:endParaRPr lang="es-DO" dirty="0" smtClean="0"/>
          </a:p>
          <a:p>
            <a:endParaRPr lang="es-DO" dirty="0" smtClean="0"/>
          </a:p>
          <a:p>
            <a:pPr>
              <a:buNone/>
            </a:pPr>
            <a:r>
              <a:rPr lang="es-DO" dirty="0" smtClean="0"/>
              <a:t> </a:t>
            </a:r>
            <a:r>
              <a:rPr lang="es-DO" dirty="0"/>
              <a:t>Factibilidad </a:t>
            </a:r>
            <a:r>
              <a:rPr lang="es-DO" dirty="0" smtClean="0"/>
              <a:t>Financiera</a:t>
            </a:r>
          </a:p>
          <a:p>
            <a:pPr>
              <a:buNone/>
            </a:pPr>
            <a:r>
              <a:rPr lang="es-DO" dirty="0"/>
              <a:t>	</a:t>
            </a:r>
            <a:endParaRPr lang="es-DO" dirty="0" smtClean="0"/>
          </a:p>
          <a:p>
            <a:pPr>
              <a:buNone/>
            </a:pPr>
            <a:r>
              <a:rPr lang="es-DO" dirty="0"/>
              <a:t>	</a:t>
            </a:r>
            <a:r>
              <a:rPr lang="es-DO" dirty="0" smtClean="0"/>
              <a:t>- Modelos con datos financieros existentes (Gobierno, FM)</a:t>
            </a:r>
            <a:endParaRPr lang="es-D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es-DO" dirty="0" smtClean="0"/>
              <a:t>Los elementos de la evaluación de la factibilidad </a:t>
            </a:r>
            <a:r>
              <a:rPr lang="es-DO" dirty="0"/>
              <a:t>de </a:t>
            </a:r>
            <a:r>
              <a:rPr lang="es-DO" dirty="0" smtClean="0"/>
              <a:t>la eliminación</a:t>
            </a:r>
            <a:endParaRPr lang="es-DO" dirty="0"/>
          </a:p>
        </p:txBody>
      </p:sp>
    </p:spTree>
    <p:extLst>
      <p:ext uri="{BB962C8B-B14F-4D97-AF65-F5344CB8AC3E}">
        <p14:creationId xmlns:p14="http://schemas.microsoft.com/office/powerpoint/2010/main" val="283310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hart 22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14180812"/>
              </p:ext>
            </p:extLst>
          </p:nvPr>
        </p:nvGraphicFramePr>
        <p:xfrm>
          <a:off x="457200" y="1905000"/>
          <a:ext cx="4114800" cy="3627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s-ES" b="1" dirty="0" smtClean="0"/>
              <a:t>Comparación </a:t>
            </a:r>
            <a:r>
              <a:rPr lang="es-ES" b="1" dirty="0"/>
              <a:t>de los escenarios de eliminación </a:t>
            </a:r>
            <a:r>
              <a:rPr lang="es-ES" dirty="0"/>
              <a:t>- Costo anual de </a:t>
            </a:r>
            <a:r>
              <a:rPr lang="es-ES" dirty="0" smtClean="0"/>
              <a:t>la eliminación </a:t>
            </a:r>
            <a:r>
              <a:rPr lang="es-ES" dirty="0"/>
              <a:t>por categoría programática</a:t>
            </a:r>
            <a:endParaRPr lang="en-US" dirty="0"/>
          </a:p>
        </p:txBody>
      </p:sp>
      <p:graphicFrame>
        <p:nvGraphicFramePr>
          <p:cNvPr id="19" name="Chart 18"/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656299681"/>
              </p:ext>
            </p:extLst>
          </p:nvPr>
        </p:nvGraphicFramePr>
        <p:xfrm>
          <a:off x="869155" y="5493420"/>
          <a:ext cx="7558090" cy="134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26" name="Chart 25"/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59783963"/>
              </p:ext>
            </p:extLst>
          </p:nvPr>
        </p:nvGraphicFramePr>
        <p:xfrm>
          <a:off x="4911327" y="2438400"/>
          <a:ext cx="3740945" cy="2942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1" name="TextBox 10"/>
          <p:cNvSpPr txBox="1"/>
          <p:nvPr>
            <p:custDataLst>
              <p:tags r:id="rId5"/>
            </p:custDataLst>
          </p:nvPr>
        </p:nvSpPr>
        <p:spPr>
          <a:xfrm>
            <a:off x="0" y="1117937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0000"/>
                </a:solidFill>
                <a:latin typeface="Calibri" pitchFamily="34" charset="0"/>
              </a:rPr>
              <a:t>Escenario 1: </a:t>
            </a:r>
            <a:r>
              <a:rPr lang="es-ES" sz="2000" b="1" dirty="0" smtClean="0">
                <a:solidFill>
                  <a:srgbClr val="000000"/>
                </a:solidFill>
                <a:latin typeface="Calibri" pitchFamily="34" charset="0"/>
              </a:rPr>
              <a:t>Tratar </a:t>
            </a:r>
            <a:r>
              <a:rPr lang="es-ES" sz="2000" b="1" dirty="0">
                <a:solidFill>
                  <a:srgbClr val="000000"/>
                </a:solidFill>
                <a:latin typeface="Calibri" pitchFamily="34" charset="0"/>
              </a:rPr>
              <a:t>en las zonas con riesgo medio y alto durante 5 años</a:t>
            </a:r>
            <a:endParaRPr lang="fr-CA" sz="20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>
            <p:custDataLst>
              <p:tags r:id="rId6"/>
            </p:custDataLst>
          </p:nvPr>
        </p:nvSpPr>
        <p:spPr>
          <a:xfrm>
            <a:off x="4648200" y="1022270"/>
            <a:ext cx="426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0000"/>
                </a:solidFill>
                <a:latin typeface="Calibri" pitchFamily="34" charset="0"/>
              </a:rPr>
              <a:t>Escenario 2: pruebas y tratar en las zonas de riesgo medio y alto durante 2 años y tratar en las zonas con riesgo alto durante 3 años</a:t>
            </a:r>
            <a:endParaRPr lang="fr-CA" sz="20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" name="Rectangle 12"/>
          <p:cNvSpPr/>
          <p:nvPr>
            <p:custDataLst>
              <p:tags r:id="rId7"/>
            </p:custDataLst>
          </p:nvPr>
        </p:nvSpPr>
        <p:spPr bwMode="auto">
          <a:xfrm>
            <a:off x="1600200" y="2345709"/>
            <a:ext cx="2667000" cy="685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9440" tIns="49721" rIns="99440" bIns="49721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CA" sz="1600" b="1" u="sng" dirty="0">
                <a:solidFill>
                  <a:srgbClr val="284A8C"/>
                </a:solidFill>
              </a:rPr>
              <a:t>Totaux 2014-2020 :</a:t>
            </a:r>
            <a:endParaRPr lang="fr-CA" sz="1600" dirty="0">
              <a:solidFill>
                <a:srgbClr val="284A8C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CA" sz="1600" b="1" dirty="0">
                <a:solidFill>
                  <a:srgbClr val="284A8C"/>
                </a:solidFill>
              </a:rPr>
              <a:t>88,4 M USD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284A8C"/>
              </a:solidFill>
            </a:endParaRPr>
          </a:p>
        </p:txBody>
      </p:sp>
      <p:sp>
        <p:nvSpPr>
          <p:cNvPr id="14" name="Rectangle 13"/>
          <p:cNvSpPr/>
          <p:nvPr>
            <p:custDataLst>
              <p:tags r:id="rId8"/>
            </p:custDataLst>
          </p:nvPr>
        </p:nvSpPr>
        <p:spPr bwMode="auto">
          <a:xfrm>
            <a:off x="6248400" y="2345709"/>
            <a:ext cx="2667000" cy="685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9440" tIns="49721" rIns="99440" bIns="49721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CA" sz="1600" b="1" u="sng" dirty="0">
                <a:solidFill>
                  <a:srgbClr val="284A8C"/>
                </a:solidFill>
              </a:rPr>
              <a:t>Totaux 2014-2020 :</a:t>
            </a:r>
            <a:endParaRPr lang="fr-CA" sz="1600" dirty="0">
              <a:solidFill>
                <a:srgbClr val="284A8C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CA" sz="1600" b="1" dirty="0">
                <a:solidFill>
                  <a:srgbClr val="284A8C"/>
                </a:solidFill>
              </a:rPr>
              <a:t>83,9 M USD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284A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11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35257"/>
            <a:ext cx="8758238" cy="908050"/>
          </a:xfrm>
        </p:spPr>
        <p:txBody>
          <a:bodyPr/>
          <a:lstStyle/>
          <a:p>
            <a:r>
              <a:rPr lang="es-CR" sz="2800" dirty="0" smtClean="0"/>
              <a:t>Conclusiones en Haití</a:t>
            </a:r>
            <a:endParaRPr lang="es-C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763000" cy="5105400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" sz="2400" dirty="0">
                <a:latin typeface="Calibri" pitchFamily="34" charset="0"/>
              </a:rPr>
              <a:t>La eliminación de la malaria </a:t>
            </a:r>
            <a:r>
              <a:rPr lang="es-ES" sz="2400" dirty="0" smtClean="0">
                <a:latin typeface="Calibri" pitchFamily="34" charset="0"/>
              </a:rPr>
              <a:t>técnicamente viable entre 5 anos si </a:t>
            </a:r>
            <a:r>
              <a:rPr lang="es-ES" sz="2400" dirty="0">
                <a:latin typeface="Calibri" pitchFamily="34" charset="0"/>
              </a:rPr>
              <a:t>las estrategias de detección de casos activos se </a:t>
            </a:r>
            <a:r>
              <a:rPr lang="es-ES" sz="2400" dirty="0" smtClean="0">
                <a:latin typeface="Calibri" pitchFamily="34" charset="0"/>
              </a:rPr>
              <a:t>añadan </a:t>
            </a:r>
            <a:r>
              <a:rPr lang="es-ES" sz="2400" dirty="0">
                <a:latin typeface="Calibri" pitchFamily="34" charset="0"/>
              </a:rPr>
              <a:t>a las estrategias actuales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" sz="2400" dirty="0" smtClean="0">
                <a:latin typeface="Calibri" pitchFamily="34" charset="0"/>
              </a:rPr>
              <a:t>Todas </a:t>
            </a:r>
            <a:r>
              <a:rPr lang="es-ES" sz="2400" dirty="0">
                <a:latin typeface="Calibri" pitchFamily="34" charset="0"/>
              </a:rPr>
              <a:t>las estrategias requieren </a:t>
            </a:r>
            <a:r>
              <a:rPr lang="es-ES" sz="2400" dirty="0" smtClean="0">
                <a:latin typeface="Calibri" pitchFamily="34" charset="0"/>
              </a:rPr>
              <a:t>un </a:t>
            </a:r>
            <a:r>
              <a:rPr lang="es-ES" sz="2400" dirty="0">
                <a:latin typeface="Calibri" pitchFamily="34" charset="0"/>
              </a:rPr>
              <a:t>fortalecimiento de la respuesta actual, en </a:t>
            </a:r>
            <a:r>
              <a:rPr lang="es-ES" sz="2400" dirty="0" smtClean="0">
                <a:latin typeface="Calibri" pitchFamily="34" charset="0"/>
              </a:rPr>
              <a:t>particular sistemas </a:t>
            </a:r>
            <a:r>
              <a:rPr lang="es-ES" sz="2400" dirty="0">
                <a:latin typeface="Calibri" pitchFamily="34" charset="0"/>
              </a:rPr>
              <a:t>de vigilancia, diagnóstico y </a:t>
            </a:r>
            <a:r>
              <a:rPr lang="es-ES" sz="2400" dirty="0" smtClean="0">
                <a:latin typeface="Calibri" pitchFamily="34" charset="0"/>
              </a:rPr>
              <a:t>tratamiento, </a:t>
            </a:r>
            <a:r>
              <a:rPr lang="es-ES" sz="2400" dirty="0">
                <a:latin typeface="Calibri" pitchFamily="34" charset="0"/>
              </a:rPr>
              <a:t>la </a:t>
            </a:r>
            <a:r>
              <a:rPr lang="es-ES" sz="2400" dirty="0" smtClean="0">
                <a:latin typeface="Calibri" pitchFamily="34" charset="0"/>
              </a:rPr>
              <a:t>coordinación nacional y binacional</a:t>
            </a:r>
            <a:endParaRPr lang="es-ES" sz="2400" dirty="0">
              <a:latin typeface="Calibri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" sz="2400" dirty="0">
                <a:latin typeface="Calibri" pitchFamily="34" charset="0"/>
              </a:rPr>
              <a:t>Se </a:t>
            </a:r>
            <a:r>
              <a:rPr lang="es-ES" sz="2400" dirty="0" smtClean="0">
                <a:latin typeface="Calibri" pitchFamily="34" charset="0"/>
              </a:rPr>
              <a:t>necesitan nuevos fondos para </a:t>
            </a:r>
            <a:r>
              <a:rPr lang="es-ES" sz="2400" dirty="0">
                <a:latin typeface="Calibri" pitchFamily="34" charset="0"/>
              </a:rPr>
              <a:t>alcanzar </a:t>
            </a:r>
            <a:r>
              <a:rPr lang="es-ES" sz="2400" dirty="0" smtClean="0">
                <a:latin typeface="Calibri" pitchFamily="34" charset="0"/>
              </a:rPr>
              <a:t>la eliminación: $ </a:t>
            </a:r>
            <a:r>
              <a:rPr lang="es-ES" sz="2400" dirty="0">
                <a:latin typeface="Calibri" pitchFamily="34" charset="0"/>
              </a:rPr>
              <a:t>10-15 millones al año durante 5-7 años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" sz="2400" dirty="0" smtClean="0">
                <a:latin typeface="Calibri" pitchFamily="34" charset="0"/>
              </a:rPr>
              <a:t>Las estrategias deben ser reevaluados en función de la evolución de la situación epidemiológica</a:t>
            </a:r>
          </a:p>
        </p:txBody>
      </p:sp>
    </p:spTree>
    <p:extLst>
      <p:ext uri="{BB962C8B-B14F-4D97-AF65-F5344CB8AC3E}">
        <p14:creationId xmlns:p14="http://schemas.microsoft.com/office/powerpoint/2010/main" val="60640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0" y="0"/>
            <a:ext cx="9144000" cy="19050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3600" dirty="0" smtClean="0">
                <a:solidFill>
                  <a:prstClr val="white"/>
                </a:solidFill>
                <a:latin typeface="Gill Sans MT" pitchFamily="34" charset="0"/>
              </a:rPr>
              <a:t>Conclusión</a:t>
            </a:r>
            <a:endParaRPr lang="en-US" sz="3600" dirty="0">
              <a:solidFill>
                <a:prstClr val="white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13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marL="169863"/>
            <a:r>
              <a:rPr lang="es-AR" sz="2400" dirty="0" smtClean="0"/>
              <a:t>Como hacer un estudio de factibilidad de la eliminación de la malaria?</a:t>
            </a:r>
            <a:endParaRPr lang="es-A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5334000"/>
          </a:xfrm>
        </p:spPr>
        <p:txBody>
          <a:bodyPr/>
          <a:lstStyle/>
          <a:p>
            <a:r>
              <a:rPr lang="es-ES" sz="2400" dirty="0" smtClean="0"/>
              <a:t>Los pasos </a:t>
            </a:r>
            <a:endParaRPr lang="es-ES" sz="2400" dirty="0"/>
          </a:p>
          <a:p>
            <a:pPr lvl="1"/>
            <a:r>
              <a:rPr lang="es-ES" sz="2000" dirty="0" smtClean="0"/>
              <a:t>Recolección </a:t>
            </a:r>
            <a:r>
              <a:rPr lang="es-ES" sz="2000" dirty="0"/>
              <a:t>de datos </a:t>
            </a:r>
          </a:p>
          <a:p>
            <a:pPr lvl="1"/>
            <a:r>
              <a:rPr lang="es-ES" sz="2000" dirty="0"/>
              <a:t>Mapa de riesgo de </a:t>
            </a:r>
            <a:r>
              <a:rPr lang="es-ES" sz="2000" dirty="0" smtClean="0"/>
              <a:t>malaria, </a:t>
            </a:r>
            <a:r>
              <a:rPr lang="es-ES" sz="2000" dirty="0"/>
              <a:t>y evaluar la movilidad humana </a:t>
            </a:r>
          </a:p>
          <a:p>
            <a:pPr lvl="1"/>
            <a:r>
              <a:rPr lang="es-ES" sz="2000" dirty="0" smtClean="0"/>
              <a:t>Modelos para evaluar las intervenciones </a:t>
            </a:r>
          </a:p>
          <a:p>
            <a:pPr lvl="1"/>
            <a:r>
              <a:rPr lang="es-ES" sz="2000" dirty="0" smtClean="0"/>
              <a:t>Evaluar </a:t>
            </a:r>
            <a:r>
              <a:rPr lang="es-ES" sz="2000" dirty="0" smtClean="0"/>
              <a:t>la capacitad del </a:t>
            </a:r>
            <a:r>
              <a:rPr lang="es-ES" sz="2000" dirty="0"/>
              <a:t>sistema de vigilancia </a:t>
            </a:r>
          </a:p>
          <a:p>
            <a:pPr lvl="1"/>
            <a:r>
              <a:rPr lang="es-ES" sz="2000" dirty="0" smtClean="0"/>
              <a:t>Entrevistas con actores para </a:t>
            </a:r>
            <a:r>
              <a:rPr lang="es-ES" sz="2000" dirty="0"/>
              <a:t>evaluar la viabilidad operativa </a:t>
            </a:r>
          </a:p>
          <a:p>
            <a:pPr lvl="1"/>
            <a:r>
              <a:rPr lang="es-ES" sz="2000" dirty="0"/>
              <a:t>Modelos </a:t>
            </a:r>
            <a:r>
              <a:rPr lang="es-ES" sz="2000" dirty="0" smtClean="0"/>
              <a:t>económicos </a:t>
            </a:r>
            <a:r>
              <a:rPr lang="es-ES" sz="2000" dirty="0"/>
              <a:t>- eliminación versus control </a:t>
            </a:r>
          </a:p>
          <a:p>
            <a:endParaRPr lang="es-ES" sz="1800" dirty="0"/>
          </a:p>
          <a:p>
            <a:r>
              <a:rPr lang="es-ES" sz="2400" dirty="0" smtClean="0"/>
              <a:t>Herramientas</a:t>
            </a:r>
            <a:endParaRPr lang="es-ES" sz="2400" dirty="0"/>
          </a:p>
          <a:p>
            <a:pPr lvl="1"/>
            <a:r>
              <a:rPr lang="es-ES" sz="2000" dirty="0"/>
              <a:t>El uso de </a:t>
            </a:r>
            <a:r>
              <a:rPr lang="es-ES" sz="2000" dirty="0" smtClean="0"/>
              <a:t>“</a:t>
            </a:r>
            <a:r>
              <a:rPr lang="es-ES" sz="2000" dirty="0" err="1" smtClean="0"/>
              <a:t>Elimination</a:t>
            </a:r>
            <a:r>
              <a:rPr lang="es-ES" sz="2000" dirty="0" smtClean="0"/>
              <a:t> </a:t>
            </a:r>
            <a:r>
              <a:rPr lang="es-ES" sz="2000" dirty="0" err="1" smtClean="0"/>
              <a:t>Scenario</a:t>
            </a:r>
            <a:r>
              <a:rPr lang="es-ES" sz="2000" dirty="0" smtClean="0"/>
              <a:t> </a:t>
            </a:r>
            <a:r>
              <a:rPr lang="es-ES" sz="2000" dirty="0" err="1" smtClean="0"/>
              <a:t>Planning</a:t>
            </a:r>
            <a:r>
              <a:rPr lang="es-ES" sz="2000" dirty="0" smtClean="0"/>
              <a:t>” OMS</a:t>
            </a:r>
            <a:endParaRPr lang="es-ES" sz="2000" dirty="0"/>
          </a:p>
          <a:p>
            <a:pPr lvl="1"/>
            <a:r>
              <a:rPr lang="es-ES" sz="2000" dirty="0" smtClean="0"/>
              <a:t>Modelos matemáticos (https</a:t>
            </a:r>
            <a:r>
              <a:rPr lang="es-ES" sz="2000" dirty="0"/>
              <a:t>://www1.imperial.ac.uk/) </a:t>
            </a:r>
          </a:p>
          <a:p>
            <a:pPr lvl="1"/>
            <a:r>
              <a:rPr lang="es-ES" sz="2000" dirty="0" smtClean="0"/>
              <a:t>Apoyo </a:t>
            </a:r>
            <a:r>
              <a:rPr lang="es-ES" sz="2000" dirty="0"/>
              <a:t>de los socios </a:t>
            </a:r>
            <a:r>
              <a:rPr lang="es-ES" sz="2000" dirty="0" smtClean="0"/>
              <a:t>al nivel nacional y internacional</a:t>
            </a:r>
            <a:endParaRPr lang="es-ES" sz="2000" dirty="0"/>
          </a:p>
          <a:p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20060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2388"/>
            <a:ext cx="9144000" cy="1014412"/>
          </a:xfrm>
        </p:spPr>
        <p:txBody>
          <a:bodyPr/>
          <a:lstStyle/>
          <a:p>
            <a:r>
              <a:rPr lang="es-ES" sz="2400" dirty="0"/>
              <a:t>El objetivo </a:t>
            </a:r>
            <a:r>
              <a:rPr lang="es-ES" sz="2400" dirty="0" smtClean="0"/>
              <a:t>es </a:t>
            </a:r>
            <a:r>
              <a:rPr lang="es-ES" sz="2400" dirty="0"/>
              <a:t>conocer con mas detalles lo que se necesita para lograr a la eliminación </a:t>
            </a:r>
            <a:r>
              <a:rPr lang="es-ES" sz="2400" dirty="0" smtClean="0"/>
              <a:t>utilizando </a:t>
            </a:r>
            <a:r>
              <a:rPr lang="es-ES" sz="2400" dirty="0"/>
              <a:t>los datos disponibles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06538"/>
            <a:ext cx="8258175" cy="3903662"/>
          </a:xfrm>
        </p:spPr>
        <p:txBody>
          <a:bodyPr/>
          <a:lstStyle/>
          <a:p>
            <a:r>
              <a:rPr lang="es-ES" sz="2800" dirty="0" smtClean="0">
                <a:latin typeface="Calibri" pitchFamily="34" charset="0"/>
              </a:rPr>
              <a:t>Los resultados serán diferentes </a:t>
            </a:r>
            <a:r>
              <a:rPr lang="es-ES" sz="2800" dirty="0" smtClean="0">
                <a:latin typeface="Calibri" pitchFamily="34" charset="0"/>
              </a:rPr>
              <a:t>de un país</a:t>
            </a:r>
            <a:r>
              <a:rPr lang="es-ES" sz="2800" dirty="0" smtClean="0">
                <a:latin typeface="Calibri" pitchFamily="34" charset="0"/>
              </a:rPr>
              <a:t> a </a:t>
            </a:r>
            <a:r>
              <a:rPr lang="es-ES" sz="2800" dirty="0" smtClean="0">
                <a:latin typeface="Calibri" pitchFamily="34" charset="0"/>
              </a:rPr>
              <a:t>otros</a:t>
            </a:r>
            <a:endParaRPr lang="es-ES" sz="2800" dirty="0" smtClean="0">
              <a:latin typeface="Calibri" pitchFamily="34" charset="0"/>
            </a:endParaRPr>
          </a:p>
          <a:p>
            <a:endParaRPr lang="es-ES" sz="2800" dirty="0" smtClean="0">
              <a:latin typeface="Calibri" pitchFamily="34" charset="0"/>
            </a:endParaRPr>
          </a:p>
          <a:p>
            <a:r>
              <a:rPr lang="es-ES" sz="2800" dirty="0" smtClean="0">
                <a:latin typeface="Calibri" pitchFamily="34" charset="0"/>
              </a:rPr>
              <a:t>Este </a:t>
            </a:r>
            <a:r>
              <a:rPr lang="es-ES" sz="2800" dirty="0">
                <a:latin typeface="Calibri" pitchFamily="34" charset="0"/>
              </a:rPr>
              <a:t>tipo de evaluación </a:t>
            </a:r>
            <a:r>
              <a:rPr lang="es-ES" sz="2800" dirty="0" smtClean="0">
                <a:latin typeface="Calibri" pitchFamily="34" charset="0"/>
              </a:rPr>
              <a:t>es </a:t>
            </a:r>
            <a:r>
              <a:rPr lang="es-ES" sz="2800" dirty="0" smtClean="0">
                <a:latin typeface="Calibri" pitchFamily="34" charset="0"/>
              </a:rPr>
              <a:t>flexible</a:t>
            </a:r>
          </a:p>
          <a:p>
            <a:endParaRPr lang="es-ES" sz="2800" dirty="0" smtClean="0">
              <a:latin typeface="Calibri" pitchFamily="34" charset="0"/>
            </a:endParaRPr>
          </a:p>
          <a:p>
            <a:r>
              <a:rPr lang="es-ES" sz="2800" dirty="0" smtClean="0">
                <a:latin typeface="Calibri" pitchFamily="34" charset="0"/>
              </a:rPr>
              <a:t>Apoyar los planes nacionales </a:t>
            </a:r>
            <a:r>
              <a:rPr lang="es-ES" sz="2800" dirty="0" smtClean="0">
                <a:latin typeface="Calibri" pitchFamily="34" charset="0"/>
              </a:rPr>
              <a:t>operacionales </a:t>
            </a:r>
            <a:r>
              <a:rPr lang="es-ES" sz="2800" dirty="0" smtClean="0">
                <a:latin typeface="Calibri" pitchFamily="34" charset="0"/>
              </a:rPr>
              <a:t>y recomendaciones especificas a la situación del </a:t>
            </a:r>
            <a:r>
              <a:rPr lang="es-ES" sz="2800" dirty="0" smtClean="0">
                <a:latin typeface="Calibri" pitchFamily="34" charset="0"/>
              </a:rPr>
              <a:t>país</a:t>
            </a:r>
            <a:endParaRPr lang="es-ES" sz="2800" dirty="0">
              <a:latin typeface="Calibri" pitchFamily="34" charset="0"/>
            </a:endParaRPr>
          </a:p>
          <a:p>
            <a:endParaRPr lang="es-ES" sz="2800" dirty="0">
              <a:latin typeface="Calibri" pitchFamily="34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8069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sz="3200" dirty="0" smtClean="0"/>
              <a:t>Gracias por su atención</a:t>
            </a:r>
            <a:endParaRPr lang="es-CR" sz="3200" dirty="0"/>
          </a:p>
        </p:txBody>
      </p:sp>
      <p:sp>
        <p:nvSpPr>
          <p:cNvPr id="3" name="Rectangle 2"/>
          <p:cNvSpPr/>
          <p:nvPr/>
        </p:nvSpPr>
        <p:spPr>
          <a:xfrm>
            <a:off x="76200" y="1230868"/>
            <a:ext cx="899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Programa Nacional para el Control de </a:t>
            </a:r>
            <a:r>
              <a:rPr lang="es-DO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Malaria - </a:t>
            </a:r>
            <a:r>
              <a:rPr lang="es-DO" sz="24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Haiti</a:t>
            </a:r>
            <a:r>
              <a:rPr lang="es-DO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RD y </a:t>
            </a:r>
            <a:r>
              <a:rPr lang="es-DO" sz="24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Zanzibar</a:t>
            </a:r>
            <a:endParaRPr lang="es-DO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0016" y="1596886"/>
            <a:ext cx="809198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sz="2000" dirty="0"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latin typeface="Calibri" pitchFamily="34" charset="0"/>
              </a:rPr>
              <a:t>UCSF Global health Group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latin typeface="Calibri" pitchFamily="34" charset="0"/>
              </a:rPr>
              <a:t>University of Florida</a:t>
            </a:r>
            <a:endParaRPr lang="en-US" sz="2000" b="1" dirty="0"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latin typeface="Calibri" pitchFamily="34" charset="0"/>
              </a:rPr>
              <a:t>WHO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kern="0" dirty="0" smtClean="0">
                <a:latin typeface="Calibri" pitchFamily="34" charset="0"/>
              </a:rPr>
              <a:t>Harvard SPH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 err="1" smtClean="0">
                <a:latin typeface="Calibri" pitchFamily="34" charset="0"/>
              </a:rPr>
              <a:t>Karolinska</a:t>
            </a:r>
            <a:r>
              <a:rPr lang="en-US" sz="2000" b="1" dirty="0" smtClean="0">
                <a:latin typeface="Calibri" pitchFamily="34" charset="0"/>
              </a:rPr>
              <a:t> Institute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latin typeface="Calibri" pitchFamily="34" charset="0"/>
              </a:rPr>
              <a:t>CDC</a:t>
            </a:r>
            <a:endParaRPr lang="en-US" sz="2000" b="1" dirty="0"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 smtClean="0">
                <a:latin typeface="Calibri" pitchFamily="34" charset="0"/>
              </a:rPr>
              <a:t>RTI</a:t>
            </a:r>
            <a:endParaRPr lang="en-US" sz="2000" b="1" dirty="0">
              <a:latin typeface="Calibri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kern="0" dirty="0" smtClean="0">
                <a:latin typeface="Calibri" pitchFamily="34" charset="0"/>
              </a:rPr>
              <a:t>University of Southampton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kern="0" dirty="0" smtClean="0">
                <a:latin typeface="Calibri" pitchFamily="34" charset="0"/>
              </a:rPr>
              <a:t>Johns Hopkins SPH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kern="0" dirty="0" err="1" smtClean="0">
                <a:latin typeface="Calibri" pitchFamily="34" charset="0"/>
              </a:rPr>
              <a:t>Flowminder</a:t>
            </a:r>
            <a:r>
              <a:rPr lang="en-US" sz="2000" b="1" kern="0" dirty="0" smtClean="0">
                <a:latin typeface="Calibri" pitchFamily="34" charset="0"/>
              </a:rPr>
              <a:t> </a:t>
            </a:r>
          </a:p>
          <a:p>
            <a:pPr>
              <a:defRPr/>
            </a:pPr>
            <a:endParaRPr lang="en-US" sz="2000" dirty="0" smtClean="0">
              <a:latin typeface="Calibri" pitchFamily="34" charset="0"/>
            </a:endParaRPr>
          </a:p>
          <a:p>
            <a:pPr>
              <a:defRPr/>
            </a:pPr>
            <a:endParaRPr lang="en-US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02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Después del fin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de GMEP en 1969 los programas de malaria fueron transferidos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al sistema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general de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la salud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y en muchos lugares abandonados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ill Sans MT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381000" y="1676400"/>
          <a:ext cx="85344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38200" y="1295400"/>
            <a:ext cx="8447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latin typeface="Calibri" pitchFamily="34" charset="0"/>
              </a:rPr>
              <a:t>Malaria (laminas positivas) and RIR en América Latina, 1959-2008 </a:t>
            </a:r>
            <a:endParaRPr lang="es-AR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50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184" y="97808"/>
            <a:ext cx="8806216" cy="715962"/>
          </a:xfrm>
        </p:spPr>
        <p:txBody>
          <a:bodyPr>
            <a:noAutofit/>
          </a:bodyPr>
          <a:lstStyle/>
          <a:p>
            <a:r>
              <a:rPr lang="es-ES" sz="2400" dirty="0" smtClean="0"/>
              <a:t>El financiamiento de </a:t>
            </a:r>
            <a:r>
              <a:rPr lang="es-ES" sz="2400" dirty="0"/>
              <a:t>la malaria ha aumentado considerablemente en la última década</a:t>
            </a:r>
            <a:endParaRPr lang="en-US" sz="24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5516" y="990600"/>
            <a:ext cx="7005484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781800" y="6550223"/>
            <a:ext cx="236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 smtClean="0">
                <a:solidFill>
                  <a:prstClr val="black"/>
                </a:solidFill>
              </a:rPr>
              <a:t>2010 World Malaria Report</a:t>
            </a:r>
            <a:endParaRPr lang="en-US" sz="14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71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 bwMode="auto">
          <a:xfrm>
            <a:off x="0" y="0"/>
            <a:ext cx="9144000" cy="94169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>
                <a:solidFill>
                  <a:prstClr val="white"/>
                </a:solidFill>
                <a:latin typeface="Gill Sans MT" pitchFamily="34" charset="0"/>
              </a:rPr>
              <a:t>El </a:t>
            </a:r>
            <a:r>
              <a:rPr lang="es-ES" sz="2400" dirty="0" smtClean="0">
                <a:solidFill>
                  <a:prstClr val="white"/>
                </a:solidFill>
                <a:latin typeface="Gill Sans MT" pitchFamily="34" charset="0"/>
              </a:rPr>
              <a:t>aumento del </a:t>
            </a:r>
            <a:r>
              <a:rPr lang="es-ES" sz="2400" dirty="0">
                <a:solidFill>
                  <a:prstClr val="white"/>
                </a:solidFill>
                <a:latin typeface="Gill Sans MT" pitchFamily="34" charset="0"/>
              </a:rPr>
              <a:t>financiamiento en la última década ha contribuido a muchos éxitos, y revitalizado la idea de la eliminación</a:t>
            </a:r>
            <a:endParaRPr lang="en-US" sz="2400" dirty="0" smtClean="0">
              <a:solidFill>
                <a:prstClr val="white"/>
              </a:solidFill>
              <a:latin typeface="Gill Sans MT" pitchFamily="34" charset="0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8305800" cy="5112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324600" y="6550223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prstClr val="black"/>
                </a:solidFill>
                <a:latin typeface="Calibri" pitchFamily="34" charset="0"/>
              </a:rPr>
              <a:t>Roberts and </a:t>
            </a:r>
            <a:r>
              <a:rPr lang="en-US" sz="1400" i="1" dirty="0" err="1" smtClean="0">
                <a:solidFill>
                  <a:prstClr val="black"/>
                </a:solidFill>
                <a:latin typeface="Calibri" pitchFamily="34" charset="0"/>
              </a:rPr>
              <a:t>Enserink</a:t>
            </a:r>
            <a:r>
              <a:rPr lang="en-US" sz="1400" i="1" dirty="0" smtClean="0">
                <a:solidFill>
                  <a:prstClr val="black"/>
                </a:solidFill>
                <a:latin typeface="Calibri" pitchFamily="34" charset="0"/>
              </a:rPr>
              <a:t>, Science 2007</a:t>
            </a:r>
            <a:endParaRPr lang="en-US" sz="1400" i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94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066800"/>
            <a:ext cx="6324600" cy="4705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809750"/>
            <a:ext cx="6616845" cy="4438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2971800"/>
            <a:ext cx="5543550" cy="358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1800" y="4343400"/>
            <a:ext cx="6070844" cy="2346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 bwMode="auto">
          <a:xfrm>
            <a:off x="0" y="0"/>
            <a:ext cx="9144000" cy="941696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La factibilidad de la eliminación se ha </a:t>
            </a:r>
            <a:r>
              <a:rPr lang="es-ES" sz="2400" dirty="0" smtClean="0">
                <a:solidFill>
                  <a:schemeClr val="bg1"/>
                </a:solidFill>
                <a:latin typeface="Gill Sans MT" pitchFamily="34" charset="0"/>
              </a:rPr>
              <a:t>presentado en </a:t>
            </a:r>
            <a:r>
              <a:rPr lang="es-ES" sz="2400" dirty="0">
                <a:solidFill>
                  <a:schemeClr val="bg1"/>
                </a:solidFill>
                <a:latin typeface="Gill Sans MT" pitchFamily="34" charset="0"/>
              </a:rPr>
              <a:t>conferencias y revistas académicas</a:t>
            </a:r>
            <a:endParaRPr kumimoji="0" lang="en-US" sz="2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47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12" y="1676400"/>
            <a:ext cx="8561387" cy="4876800"/>
          </a:xfrm>
        </p:spPr>
        <p:txBody>
          <a:bodyPr>
            <a:normAutofit fontScale="77500" lnSpcReduction="20000"/>
          </a:bodyPr>
          <a:lstStyle/>
          <a:p>
            <a:pPr marL="0" lvl="1" indent="0" eaLnBrk="0" fontAlgn="base" hangingPunct="0">
              <a:lnSpc>
                <a:spcPct val="120000"/>
              </a:lnSpc>
              <a:buNone/>
            </a:pPr>
            <a:r>
              <a:rPr lang="en-US" sz="3200" b="1" dirty="0">
                <a:latin typeface="Calibri" pitchFamily="34" charset="0"/>
              </a:rPr>
              <a:t>1. </a:t>
            </a:r>
            <a:r>
              <a:rPr lang="es-DO" sz="3200" b="1" dirty="0">
                <a:latin typeface="Calibri" pitchFamily="34" charset="0"/>
              </a:rPr>
              <a:t>Factibilidad Técnica </a:t>
            </a:r>
          </a:p>
          <a:p>
            <a:pPr marL="461963" indent="0">
              <a:buNone/>
            </a:pPr>
            <a:r>
              <a:rPr lang="es-ES" dirty="0">
                <a:latin typeface="Calibri" pitchFamily="34" charset="0"/>
              </a:rPr>
              <a:t>¿Qué se necesitaría técnicamente para lograr y mantener la eliminación de la malaria usando las herramientas actuales</a:t>
            </a:r>
            <a:r>
              <a:rPr lang="es-ES" dirty="0" smtClean="0">
                <a:latin typeface="Calibri" pitchFamily="34" charset="0"/>
              </a:rPr>
              <a:t>?</a:t>
            </a:r>
          </a:p>
          <a:p>
            <a:pPr marL="461963" indent="0">
              <a:buNone/>
            </a:pPr>
            <a:endParaRPr lang="en-US" b="1" dirty="0">
              <a:latin typeface="Calibri" pitchFamily="34" charset="0"/>
            </a:endParaRPr>
          </a:p>
          <a:p>
            <a:pPr marL="0" lvl="1" indent="0" eaLnBrk="0" fontAlgn="base" hangingPunct="0">
              <a:lnSpc>
                <a:spcPct val="120000"/>
              </a:lnSpc>
              <a:buNone/>
            </a:pPr>
            <a:r>
              <a:rPr lang="en-US" sz="3200" b="1" dirty="0">
                <a:latin typeface="Calibri" pitchFamily="34" charset="0"/>
              </a:rPr>
              <a:t>2. </a:t>
            </a:r>
            <a:r>
              <a:rPr lang="es-DO" sz="3200" b="1" dirty="0">
                <a:latin typeface="Calibri" pitchFamily="34" charset="0"/>
              </a:rPr>
              <a:t>Factibilidad Operacional</a:t>
            </a:r>
          </a:p>
          <a:p>
            <a:pPr marL="461963" indent="0">
              <a:buNone/>
            </a:pPr>
            <a:r>
              <a:rPr lang="es-ES" dirty="0">
                <a:latin typeface="Calibri" pitchFamily="34" charset="0"/>
              </a:rPr>
              <a:t>Teniendo en cuenta los desafíos operativos y administrativos del mundo real, se pueden alcanzar los requisitos técnicos</a:t>
            </a:r>
            <a:r>
              <a:rPr lang="es-ES" dirty="0" smtClean="0">
                <a:latin typeface="Calibri" pitchFamily="34" charset="0"/>
              </a:rPr>
              <a:t>?</a:t>
            </a:r>
          </a:p>
          <a:p>
            <a:pPr marL="461963" indent="0">
              <a:buNone/>
            </a:pPr>
            <a:endParaRPr lang="en-US" b="1" dirty="0" smtClean="0">
              <a:latin typeface="Calibri" pitchFamily="34" charset="0"/>
            </a:endParaRPr>
          </a:p>
          <a:p>
            <a:pPr marL="0" lvl="1" indent="0" eaLnBrk="0" fontAlgn="base" hangingPunct="0">
              <a:lnSpc>
                <a:spcPct val="120000"/>
              </a:lnSpc>
              <a:buNone/>
            </a:pPr>
            <a:r>
              <a:rPr lang="en-US" sz="3200" b="1" dirty="0">
                <a:latin typeface="Calibri" pitchFamily="34" charset="0"/>
              </a:rPr>
              <a:t>3. </a:t>
            </a:r>
            <a:r>
              <a:rPr lang="es-DO" sz="3200" b="1" dirty="0">
                <a:latin typeface="Calibri" pitchFamily="34" charset="0"/>
              </a:rPr>
              <a:t>Factibilidad Financiera</a:t>
            </a:r>
          </a:p>
          <a:p>
            <a:pPr marL="461963" indent="0">
              <a:buNone/>
            </a:pPr>
            <a:r>
              <a:rPr lang="es-ES" dirty="0">
                <a:latin typeface="Calibri" pitchFamily="34" charset="0"/>
              </a:rPr>
              <a:t>Se pueden asegurar los fondos suficientes para garantizar las necesidades operacionales de manera sostenible?</a:t>
            </a:r>
            <a:r>
              <a:rPr lang="en-US" dirty="0" smtClean="0">
                <a:latin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</a:rPr>
            </a:br>
            <a:endParaRPr lang="en-US" dirty="0"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0" y="0"/>
            <a:ext cx="9144000" cy="1371600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576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1019175" fontAlgn="base">
              <a:spcBef>
                <a:spcPct val="0"/>
              </a:spcBef>
              <a:spcAft>
                <a:spcPct val="0"/>
              </a:spcAft>
            </a:pPr>
            <a:r>
              <a:rPr lang="es-ES" sz="2400" dirty="0">
                <a:solidFill>
                  <a:prstClr val="white"/>
                </a:solidFill>
                <a:latin typeface="Gill Sans MT" pitchFamily="34" charset="0"/>
              </a:rPr>
              <a:t>La evaluación incluye tres componentes, derivados y actualizados a partir de las directrices de los años </a:t>
            </a:r>
            <a:r>
              <a:rPr lang="es-ES" sz="2400" dirty="0" smtClean="0">
                <a:solidFill>
                  <a:prstClr val="white"/>
                </a:solidFill>
                <a:latin typeface="Gill Sans MT" pitchFamily="34" charset="0"/>
              </a:rPr>
              <a:t>70 </a:t>
            </a:r>
          </a:p>
        </p:txBody>
      </p:sp>
    </p:spTree>
    <p:extLst>
      <p:ext uri="{BB962C8B-B14F-4D97-AF65-F5344CB8AC3E}">
        <p14:creationId xmlns:p14="http://schemas.microsoft.com/office/powerpoint/2010/main" val="178564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I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9440" tIns="49721" rIns="99440" bIns="49721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9440" tIns="49721" rIns="99440" bIns="49721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284A8C"/>
        </a:dk2>
        <a:lt2>
          <a:srgbClr val="808080"/>
        </a:lt2>
        <a:accent1>
          <a:srgbClr val="E2EED1"/>
        </a:accent1>
        <a:accent2>
          <a:srgbClr val="BF071A"/>
        </a:accent2>
        <a:accent3>
          <a:srgbClr val="FFFFFF"/>
        </a:accent3>
        <a:accent4>
          <a:srgbClr val="000000"/>
        </a:accent4>
        <a:accent5>
          <a:srgbClr val="EEF5E5"/>
        </a:accent5>
        <a:accent6>
          <a:srgbClr val="AD0616"/>
        </a:accent6>
        <a:hlink>
          <a:srgbClr val="788DCC"/>
        </a:hlink>
        <a:folHlink>
          <a:srgbClr val="D7B6B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Solstice">
    <a:majorFont>
      <a:latin typeface="Gill Sans MT"/>
      <a:ea typeface=""/>
      <a:cs typeface=""/>
      <a:font script="Grek" typeface="Corbel"/>
      <a:font script="Cyrl" typeface="Corbel"/>
      <a:font script="Jpan" typeface="HGｺﾞｼｯｸE"/>
      <a:font script="Hang" typeface="휴먼매직체"/>
      <a:font script="Hans" typeface="华文中宋"/>
      <a:font script="Hant" typeface="微軟正黑體"/>
      <a:font script="Arab" typeface="Majalla UI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Gill Sans MT"/>
      <a:ea typeface=""/>
      <a:cs typeface=""/>
      <a:font script="Grek" typeface="Corbel"/>
      <a:font script="Cyrl" typeface="Corbel"/>
      <a:font script="Jpan" typeface="HGｺﾞｼｯｸE"/>
      <a:font script="Hang" typeface="HY엽서L"/>
      <a:font script="Hans" typeface="华文中宋"/>
      <a:font script="Hant" typeface="微軟正黑體"/>
      <a:font script="Arab" typeface="Majalla UI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2062</Words>
  <Application>Microsoft Office PowerPoint</Application>
  <PresentationFormat>On-screen Show (4:3)</PresentationFormat>
  <Paragraphs>297</Paragraphs>
  <Slides>46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Office Theme</vt:lpstr>
      <vt:lpstr>CHAI</vt:lpstr>
      <vt:lpstr>1_Office Theme</vt:lpstr>
      <vt:lpstr>2_Office Theme</vt:lpstr>
      <vt:lpstr>think-cell Slide</vt:lpstr>
      <vt:lpstr>¿Qué nos enseñan los análisis de factibilidad para la eliminación de la Malaria? </vt:lpstr>
      <vt:lpstr>PowerPoint Presentation</vt:lpstr>
      <vt:lpstr>PowerPoint Presentation</vt:lpstr>
      <vt:lpstr>PowerPoint Presentation</vt:lpstr>
      <vt:lpstr>PowerPoint Presentation</vt:lpstr>
      <vt:lpstr>El financiamiento de la malaria ha aumentado considerablemente en la última década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Análisis de brechas - Detección pasiva de casos no permite el tratamiento de todas las infecciones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Apoyo al programa nacional para conducir una evaluación de la factibilidad de la eliminación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 conocimiento del movimiento del parásito necesario para diseñar la estrategia espacial de la eliminación</vt:lpstr>
      <vt:lpstr>Los elementos de la evaluación de la factibilidad de la eliminación</vt:lpstr>
      <vt:lpstr>Los principales desafíos operacionales</vt:lpstr>
      <vt:lpstr>Los elementos de la evaluación de la factibilidad de la eliminación</vt:lpstr>
      <vt:lpstr>Comparación de los escenarios de eliminación - Costo anual de la eliminación por categoría programática</vt:lpstr>
      <vt:lpstr>Conclusiones en Haití</vt:lpstr>
      <vt:lpstr>PowerPoint Presentation</vt:lpstr>
      <vt:lpstr>Como hacer un estudio de factibilidad de la eliminación de la malaria?</vt:lpstr>
      <vt:lpstr>El objetivo es conocer con mas detalles lo que se necesita para lograr a la eliminación utilizando los datos disponibles</vt:lpstr>
      <vt:lpstr>Gracias por su atención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¿Qué nos enseñan los análisis de factibilidad para la eliminación de la Malaria?</dc:title>
  <dc:creator>Arnaud Le Menach</dc:creator>
  <cp:lastModifiedBy>Arnaud Le Menach</cp:lastModifiedBy>
  <cp:revision>111</cp:revision>
  <dcterms:created xsi:type="dcterms:W3CDTF">2014-02-12T23:28:26Z</dcterms:created>
  <dcterms:modified xsi:type="dcterms:W3CDTF">2014-02-17T03:33:13Z</dcterms:modified>
</cp:coreProperties>
</file>