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charts/chart1.xml" ContentType="application/vnd.openxmlformats-officedocument.drawingml.chart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8"/>
  </p:notesMasterIdLst>
  <p:sldIdLst>
    <p:sldId id="262" r:id="rId2"/>
    <p:sldId id="263" r:id="rId3"/>
    <p:sldId id="296" r:id="rId4"/>
    <p:sldId id="274" r:id="rId5"/>
    <p:sldId id="264" r:id="rId6"/>
    <p:sldId id="265" r:id="rId7"/>
    <p:sldId id="275" r:id="rId8"/>
    <p:sldId id="266" r:id="rId9"/>
    <p:sldId id="260" r:id="rId10"/>
    <p:sldId id="270" r:id="rId11"/>
    <p:sldId id="276" r:id="rId12"/>
    <p:sldId id="256" r:id="rId13"/>
    <p:sldId id="277" r:id="rId14"/>
    <p:sldId id="289" r:id="rId15"/>
    <p:sldId id="261" r:id="rId16"/>
    <p:sldId id="287" r:id="rId17"/>
    <p:sldId id="320" r:id="rId18"/>
    <p:sldId id="298" r:id="rId19"/>
    <p:sldId id="299" r:id="rId20"/>
    <p:sldId id="322" r:id="rId21"/>
    <p:sldId id="301" r:id="rId22"/>
    <p:sldId id="300" r:id="rId23"/>
    <p:sldId id="303" r:id="rId24"/>
    <p:sldId id="321" r:id="rId25"/>
    <p:sldId id="306" r:id="rId26"/>
    <p:sldId id="304" r:id="rId27"/>
    <p:sldId id="302" r:id="rId28"/>
    <p:sldId id="325" r:id="rId29"/>
    <p:sldId id="326" r:id="rId30"/>
    <p:sldId id="328" r:id="rId31"/>
    <p:sldId id="327" r:id="rId32"/>
    <p:sldId id="307" r:id="rId33"/>
    <p:sldId id="311" r:id="rId34"/>
    <p:sldId id="314" r:id="rId35"/>
    <p:sldId id="315" r:id="rId36"/>
    <p:sldId id="308" r:id="rId37"/>
    <p:sldId id="316" r:id="rId38"/>
    <p:sldId id="297" r:id="rId39"/>
    <p:sldId id="309" r:id="rId40"/>
    <p:sldId id="318" r:id="rId41"/>
    <p:sldId id="319" r:id="rId42"/>
    <p:sldId id="290" r:id="rId43"/>
    <p:sldId id="330" r:id="rId44"/>
    <p:sldId id="331" r:id="rId45"/>
    <p:sldId id="317" r:id="rId46"/>
    <p:sldId id="358" r:id="rId47"/>
    <p:sldId id="310" r:id="rId48"/>
    <p:sldId id="332" r:id="rId49"/>
    <p:sldId id="324" r:id="rId50"/>
    <p:sldId id="333" r:id="rId51"/>
    <p:sldId id="295" r:id="rId52"/>
    <p:sldId id="351" r:id="rId53"/>
    <p:sldId id="335" r:id="rId54"/>
    <p:sldId id="336" r:id="rId55"/>
    <p:sldId id="355" r:id="rId56"/>
    <p:sldId id="334" r:id="rId57"/>
    <p:sldId id="349" r:id="rId58"/>
    <p:sldId id="350" r:id="rId59"/>
    <p:sldId id="283" r:id="rId60"/>
    <p:sldId id="348" r:id="rId61"/>
    <p:sldId id="343" r:id="rId62"/>
    <p:sldId id="344" r:id="rId63"/>
    <p:sldId id="345" r:id="rId64"/>
    <p:sldId id="347" r:id="rId65"/>
    <p:sldId id="354" r:id="rId66"/>
    <p:sldId id="337" r:id="rId67"/>
    <p:sldId id="338" r:id="rId68"/>
    <p:sldId id="339" r:id="rId69"/>
    <p:sldId id="340" r:id="rId70"/>
    <p:sldId id="341" r:id="rId71"/>
    <p:sldId id="356" r:id="rId72"/>
    <p:sldId id="360" r:id="rId73"/>
    <p:sldId id="361" r:id="rId74"/>
    <p:sldId id="359" r:id="rId75"/>
    <p:sldId id="329" r:id="rId76"/>
    <p:sldId id="323" r:id="rId77"/>
  </p:sldIdLst>
  <p:sldSz cx="9144000" cy="6858000" type="screen4x3"/>
  <p:notesSz cx="6858000" cy="9144000"/>
  <p:defaultTextStyle>
    <a:defPPr>
      <a:defRPr lang="pt-B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8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rcuslacerda:Dropbox:Doutorado:Bancos%20e%20an&#225;lises:Outros%20bancos%20de%20dados:Interna&#231;&#245;es%20FMT-AM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5.96904314554592E-2"/>
          <c:y val="4.4159111886608801E-2"/>
          <c:w val="0.83781900006129795"/>
          <c:h val="0.827311320158302"/>
        </c:manualLayout>
      </c:layout>
      <c:lineChart>
        <c:grouping val="standar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P. falciparum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9"/>
            <c:spPr>
              <a:solidFill>
                <a:schemeClr val="accent4"/>
              </a:solidFill>
            </c:spPr>
          </c:marker>
          <c:cat>
            <c:strRef>
              <c:f>Plan1!$A$2:$A$19</c:f>
              <c:strCache>
                <c:ptCount val="18"/>
                <c:pt idx="0">
                  <c:v>89</c:v>
                </c:pt>
                <c:pt idx="1">
                  <c:v>90</c:v>
                </c:pt>
                <c:pt idx="2">
                  <c:v>91</c:v>
                </c:pt>
                <c:pt idx="3">
                  <c:v>92</c:v>
                </c:pt>
                <c:pt idx="4">
                  <c:v>93</c:v>
                </c:pt>
                <c:pt idx="5">
                  <c:v>94</c:v>
                </c:pt>
                <c:pt idx="6">
                  <c:v>95</c:v>
                </c:pt>
                <c:pt idx="7">
                  <c:v>96</c:v>
                </c:pt>
                <c:pt idx="8">
                  <c:v>97</c:v>
                </c:pt>
                <c:pt idx="9">
                  <c:v>98</c:v>
                </c:pt>
                <c:pt idx="10">
                  <c:v>99</c:v>
                </c:pt>
                <c:pt idx="11">
                  <c:v>00</c:v>
                </c:pt>
                <c:pt idx="12">
                  <c:v>01</c:v>
                </c:pt>
                <c:pt idx="13">
                  <c:v>02</c:v>
                </c:pt>
                <c:pt idx="14">
                  <c:v>03</c:v>
                </c:pt>
                <c:pt idx="15">
                  <c:v>04</c:v>
                </c:pt>
                <c:pt idx="16">
                  <c:v>05</c:v>
                </c:pt>
                <c:pt idx="17">
                  <c:v>06</c:v>
                </c:pt>
              </c:strCache>
            </c:strRef>
          </c:cat>
          <c:val>
            <c:numRef>
              <c:f>Plan1!$B$2:$B$19</c:f>
              <c:numCache>
                <c:formatCode>General</c:formatCode>
                <c:ptCount val="18"/>
                <c:pt idx="0">
                  <c:v>18.805765271104971</c:v>
                </c:pt>
                <c:pt idx="1">
                  <c:v>20.538720538720479</c:v>
                </c:pt>
                <c:pt idx="2">
                  <c:v>23.02070645554198</c:v>
                </c:pt>
                <c:pt idx="3">
                  <c:v>17.43375174337514</c:v>
                </c:pt>
                <c:pt idx="4">
                  <c:v>11.310531662715871</c:v>
                </c:pt>
                <c:pt idx="5">
                  <c:v>14.31424766977363</c:v>
                </c:pt>
                <c:pt idx="6">
                  <c:v>16.11058150619635</c:v>
                </c:pt>
                <c:pt idx="7">
                  <c:v>16.729182295573779</c:v>
                </c:pt>
                <c:pt idx="8">
                  <c:v>9.7808658471405483</c:v>
                </c:pt>
                <c:pt idx="9">
                  <c:v>12.3929183323815</c:v>
                </c:pt>
                <c:pt idx="10">
                  <c:v>7.6474545862300749</c:v>
                </c:pt>
                <c:pt idx="11">
                  <c:v>6.9657615112160496</c:v>
                </c:pt>
                <c:pt idx="12">
                  <c:v>15.6211562115621</c:v>
                </c:pt>
                <c:pt idx="13">
                  <c:v>10.68548387096774</c:v>
                </c:pt>
                <c:pt idx="14">
                  <c:v>8.5856303660189752</c:v>
                </c:pt>
                <c:pt idx="15">
                  <c:v>4.4875152785052981</c:v>
                </c:pt>
                <c:pt idx="16">
                  <c:v>3.5180501264658419</c:v>
                </c:pt>
                <c:pt idx="17">
                  <c:v>3.1963470319634659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141184"/>
        <c:axId val="128147456"/>
      </c:lineChart>
      <c:lineChart>
        <c:grouping val="standard"/>
        <c:varyColors val="0"/>
        <c:ser>
          <c:idx val="1"/>
          <c:order val="1"/>
          <c:tx>
            <c:strRef>
              <c:f>Plan1!$C$1</c:f>
              <c:strCache>
                <c:ptCount val="1"/>
                <c:pt idx="0">
                  <c:v>P. vivax</c:v>
                </c:pt>
              </c:strCache>
            </c:strRef>
          </c:tx>
          <c:spPr>
            <a:ln>
              <a:solidFill>
                <a:srgbClr val="008000"/>
              </a:solidFill>
            </a:ln>
          </c:spPr>
          <c:marker>
            <c:symbol val="circle"/>
            <c:size val="9"/>
            <c:spPr>
              <a:solidFill>
                <a:srgbClr val="008000"/>
              </a:solidFill>
              <a:ln>
                <a:solidFill>
                  <a:srgbClr val="008000"/>
                </a:solidFill>
              </a:ln>
            </c:spPr>
          </c:marker>
          <c:cat>
            <c:strRef>
              <c:f>Plan1!$A$2:$A$19</c:f>
              <c:strCache>
                <c:ptCount val="18"/>
                <c:pt idx="0">
                  <c:v>89</c:v>
                </c:pt>
                <c:pt idx="1">
                  <c:v>90</c:v>
                </c:pt>
                <c:pt idx="2">
                  <c:v>91</c:v>
                </c:pt>
                <c:pt idx="3">
                  <c:v>92</c:v>
                </c:pt>
                <c:pt idx="4">
                  <c:v>93</c:v>
                </c:pt>
                <c:pt idx="5">
                  <c:v>94</c:v>
                </c:pt>
                <c:pt idx="6">
                  <c:v>95</c:v>
                </c:pt>
                <c:pt idx="7">
                  <c:v>96</c:v>
                </c:pt>
                <c:pt idx="8">
                  <c:v>97</c:v>
                </c:pt>
                <c:pt idx="9">
                  <c:v>98</c:v>
                </c:pt>
                <c:pt idx="10">
                  <c:v>99</c:v>
                </c:pt>
                <c:pt idx="11">
                  <c:v>00</c:v>
                </c:pt>
                <c:pt idx="12">
                  <c:v>01</c:v>
                </c:pt>
                <c:pt idx="13">
                  <c:v>02</c:v>
                </c:pt>
                <c:pt idx="14">
                  <c:v>03</c:v>
                </c:pt>
                <c:pt idx="15">
                  <c:v>04</c:v>
                </c:pt>
                <c:pt idx="16">
                  <c:v>05</c:v>
                </c:pt>
                <c:pt idx="17">
                  <c:v>06</c:v>
                </c:pt>
              </c:strCache>
            </c:strRef>
          </c:cat>
          <c:val>
            <c:numRef>
              <c:f>Plan1!$C$2:$C$19</c:f>
              <c:numCache>
                <c:formatCode>General</c:formatCode>
                <c:ptCount val="18"/>
                <c:pt idx="0">
                  <c:v>0.84333441453130098</c:v>
                </c:pt>
                <c:pt idx="1">
                  <c:v>0.68368277119416498</c:v>
                </c:pt>
                <c:pt idx="2">
                  <c:v>0.46352277307537298</c:v>
                </c:pt>
                <c:pt idx="3">
                  <c:v>0.62486533074768302</c:v>
                </c:pt>
                <c:pt idx="4">
                  <c:v>0.35971223021582699</c:v>
                </c:pt>
                <c:pt idx="5">
                  <c:v>0.73837892263802596</c:v>
                </c:pt>
                <c:pt idx="6">
                  <c:v>0.39840637450199201</c:v>
                </c:pt>
                <c:pt idx="7">
                  <c:v>0.38412291933418702</c:v>
                </c:pt>
                <c:pt idx="8">
                  <c:v>2.0573712673407001</c:v>
                </c:pt>
                <c:pt idx="9">
                  <c:v>1.288316303864947</c:v>
                </c:pt>
                <c:pt idx="10">
                  <c:v>1.0170603674540659</c:v>
                </c:pt>
                <c:pt idx="11">
                  <c:v>1.5929778933680081</c:v>
                </c:pt>
                <c:pt idx="12">
                  <c:v>2.759221609061862</c:v>
                </c:pt>
                <c:pt idx="13">
                  <c:v>3.3683401639344219</c:v>
                </c:pt>
                <c:pt idx="14">
                  <c:v>2.8505365078218108</c:v>
                </c:pt>
                <c:pt idx="15">
                  <c:v>1.625211984171848</c:v>
                </c:pt>
                <c:pt idx="16">
                  <c:v>1.704699197258047</c:v>
                </c:pt>
                <c:pt idx="17">
                  <c:v>1.115944770191033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150528"/>
        <c:axId val="128148992"/>
      </c:lineChart>
      <c:catAx>
        <c:axId val="128141184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 w="28575" cmpd="sng">
            <a:solidFill>
              <a:schemeClr val="accent6"/>
            </a:solidFill>
          </a:ln>
        </c:spPr>
        <c:txPr>
          <a:bodyPr/>
          <a:lstStyle/>
          <a:p>
            <a:pPr>
              <a:defRPr sz="1200" b="1" i="0">
                <a:solidFill>
                  <a:srgbClr val="000000"/>
                </a:solidFill>
              </a:defRPr>
            </a:pPr>
            <a:endParaRPr lang="es-ES"/>
          </a:p>
        </c:txPr>
        <c:crossAx val="128147456"/>
        <c:crosses val="autoZero"/>
        <c:auto val="1"/>
        <c:lblAlgn val="ctr"/>
        <c:lblOffset val="100"/>
        <c:noMultiLvlLbl val="0"/>
      </c:catAx>
      <c:valAx>
        <c:axId val="1281474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8575" cmpd="sng">
            <a:solidFill>
              <a:schemeClr val="accent6"/>
            </a:solidFill>
          </a:ln>
        </c:spPr>
        <c:txPr>
          <a:bodyPr/>
          <a:lstStyle/>
          <a:p>
            <a:pPr>
              <a:defRPr sz="1200" b="1" i="0">
                <a:solidFill>
                  <a:srgbClr val="000000"/>
                </a:solidFill>
              </a:defRPr>
            </a:pPr>
            <a:endParaRPr lang="es-ES"/>
          </a:p>
        </c:txPr>
        <c:crossAx val="128141184"/>
        <c:crosses val="autoZero"/>
        <c:crossBetween val="between"/>
      </c:valAx>
      <c:valAx>
        <c:axId val="12814899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ln w="28575" cmpd="sng">
            <a:solidFill>
              <a:schemeClr val="accent6"/>
            </a:solidFill>
          </a:ln>
        </c:spPr>
        <c:txPr>
          <a:bodyPr/>
          <a:lstStyle/>
          <a:p>
            <a:pPr>
              <a:defRPr sz="1200" b="1" i="0">
                <a:solidFill>
                  <a:srgbClr val="000000"/>
                </a:solidFill>
              </a:defRPr>
            </a:pPr>
            <a:endParaRPr lang="es-ES"/>
          </a:p>
        </c:txPr>
        <c:crossAx val="128150528"/>
        <c:crosses val="max"/>
        <c:crossBetween val="between"/>
      </c:valAx>
      <c:catAx>
        <c:axId val="128150528"/>
        <c:scaling>
          <c:orientation val="minMax"/>
        </c:scaling>
        <c:delete val="1"/>
        <c:axPos val="b"/>
        <c:majorTickMark val="out"/>
        <c:minorTickMark val="none"/>
        <c:tickLblPos val="none"/>
        <c:crossAx val="128148992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36490795972078"/>
          <c:y val="7.0238275866428904E-2"/>
          <c:w val="0.262409559342767"/>
          <c:h val="0.136919799213544"/>
        </c:manualLayout>
      </c:layout>
      <c:overlay val="0"/>
      <c:txPr>
        <a:bodyPr/>
        <a:lstStyle/>
        <a:p>
          <a:pPr>
            <a:defRPr sz="1200" b="1" i="0">
              <a:solidFill>
                <a:srgbClr val="000000"/>
              </a:solidFill>
            </a:defRPr>
          </a:pPr>
          <a:endParaRPr lang="es-ES"/>
        </a:p>
      </c:txPr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AD63FE-1618-7744-8EB5-D085BBFC1AD9}" type="datetimeFigureOut">
              <a:rPr lang="pt-BR" smtClean="0"/>
              <a:t>18/02/2014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29814F-7E79-2C4D-B1B7-8C49D9E45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0642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8D21C4-665E-4747-8F49-D4420A5166D4}" type="slidenum">
              <a:rPr lang="es-ES_tradnl"/>
              <a:pPr/>
              <a:t>51</a:t>
            </a:fld>
            <a:endParaRPr lang="es-ES_tradnl"/>
          </a:p>
        </p:txBody>
      </p:sp>
      <p:sp>
        <p:nvSpPr>
          <p:cNvPr id="74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4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5CF454A4-89C0-7F4D-ABDD-1D0C9A333E32}" type="slidenum">
              <a:rPr lang="en-GB" sz="1200">
                <a:latin typeface="Calibri" charset="0"/>
              </a:rPr>
              <a:pPr eaLnBrk="1" hangingPunct="1"/>
              <a:t>67</a:t>
            </a:fld>
            <a:endParaRPr lang="en-GB" sz="1200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B285-E924-A344-944C-A84F11A552E3}" type="datetimeFigureOut">
              <a:rPr lang="pt-BR" smtClean="0"/>
              <a:t>18/02/2014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171C-9807-6646-B14F-03FE504B201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B285-E924-A344-944C-A84F11A552E3}" type="datetimeFigureOut">
              <a:rPr lang="pt-BR" smtClean="0"/>
              <a:t>18/02/2014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171C-9807-6646-B14F-03FE504B201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B285-E924-A344-944C-A84F11A552E3}" type="datetimeFigureOut">
              <a:rPr lang="pt-BR" smtClean="0"/>
              <a:t>18/02/2014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171C-9807-6646-B14F-03FE504B201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B285-E924-A344-944C-A84F11A552E3}" type="datetimeFigureOut">
              <a:rPr lang="pt-BR" smtClean="0"/>
              <a:t>18/02/2014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171C-9807-6646-B14F-03FE504B201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B285-E924-A344-944C-A84F11A552E3}" type="datetimeFigureOut">
              <a:rPr lang="pt-BR" smtClean="0"/>
              <a:t>18/02/2014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171C-9807-6646-B14F-03FE504B201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B285-E924-A344-944C-A84F11A552E3}" type="datetimeFigureOut">
              <a:rPr lang="pt-BR" smtClean="0"/>
              <a:t>18/02/2014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171C-9807-6646-B14F-03FE504B201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B285-E924-A344-944C-A84F11A552E3}" type="datetimeFigureOut">
              <a:rPr lang="pt-BR" smtClean="0"/>
              <a:t>18/02/2014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171C-9807-6646-B14F-03FE504B201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B285-E924-A344-944C-A84F11A552E3}" type="datetimeFigureOut">
              <a:rPr lang="pt-BR" smtClean="0"/>
              <a:t>18/02/2014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171C-9807-6646-B14F-03FE504B201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B285-E924-A344-944C-A84F11A552E3}" type="datetimeFigureOut">
              <a:rPr lang="pt-BR" smtClean="0"/>
              <a:t>18/02/2014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171C-9807-6646-B14F-03FE504B201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B285-E924-A344-944C-A84F11A552E3}" type="datetimeFigureOut">
              <a:rPr lang="pt-BR" smtClean="0"/>
              <a:t>18/02/2014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171C-9807-6646-B14F-03FE504B201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B285-E924-A344-944C-A84F11A552E3}" type="datetimeFigureOut">
              <a:rPr lang="pt-BR" smtClean="0"/>
              <a:t>18/02/2014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171C-9807-6646-B14F-03FE504B201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4B285-E924-A344-944C-A84F11A552E3}" type="datetimeFigureOut">
              <a:rPr lang="pt-BR" smtClean="0"/>
              <a:t>18/02/2014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6171C-9807-6646-B14F-03FE504B2016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7.xml"/><Relationship Id="rId13" Type="http://schemas.openxmlformats.org/officeDocument/2006/relationships/image" Target="../media/image22.emf"/><Relationship Id="rId3" Type="http://schemas.openxmlformats.org/officeDocument/2006/relationships/tags" Target="../tags/tag2.xml"/><Relationship Id="rId7" Type="http://schemas.openxmlformats.org/officeDocument/2006/relationships/tags" Target="../tags/tag6.xml"/><Relationship Id="rId12" Type="http://schemas.openxmlformats.org/officeDocument/2006/relationships/oleObject" Target="../embeddings/oleObject1.bin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tags" Target="../tags/tag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4.xml"/><Relationship Id="rId15" Type="http://schemas.openxmlformats.org/officeDocument/2006/relationships/chart" Target="../charts/chart1.xml"/><Relationship Id="rId10" Type="http://schemas.openxmlformats.org/officeDocument/2006/relationships/tags" Target="../tags/tag9.xml"/><Relationship Id="rId4" Type="http://schemas.openxmlformats.org/officeDocument/2006/relationships/tags" Target="../tags/tag3.xml"/><Relationship Id="rId9" Type="http://schemas.openxmlformats.org/officeDocument/2006/relationships/tags" Target="../tags/tag8.xml"/><Relationship Id="rId1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Hoja_de_c_lculo_de_Microsoft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9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Hoja_de_c_lculo_de_Microsoft_Excel_97-20032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" Type="http://schemas.openxmlformats.org/officeDocument/2006/relationships/image" Target="../media/image65.png"/><Relationship Id="rId16" Type="http://schemas.openxmlformats.org/officeDocument/2006/relationships/image" Target="../media/image79.png"/><Relationship Id="rId20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5" Type="http://schemas.openxmlformats.org/officeDocument/2006/relationships/image" Target="../media/image78.png"/><Relationship Id="rId10" Type="http://schemas.openxmlformats.org/officeDocument/2006/relationships/image" Target="../media/image73.png"/><Relationship Id="rId19" Type="http://schemas.openxmlformats.org/officeDocument/2006/relationships/image" Target="../media/image82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7" Type="http://schemas.openxmlformats.org/officeDocument/2006/relationships/image" Target="../media/image89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2057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err="1" smtClean="0"/>
              <a:t>Eliminación</a:t>
            </a:r>
            <a:r>
              <a:rPr lang="pt-BR" sz="2800" dirty="0" smtClean="0"/>
              <a:t> de </a:t>
            </a:r>
            <a:r>
              <a:rPr lang="pt-BR" sz="2800" dirty="0" err="1" smtClean="0"/>
              <a:t>la</a:t>
            </a:r>
            <a:r>
              <a:rPr lang="pt-BR" sz="2800" dirty="0" smtClean="0"/>
              <a:t> </a:t>
            </a:r>
            <a:r>
              <a:rPr lang="pt-BR" sz="2800" dirty="0" err="1" smtClean="0"/>
              <a:t>Malaria</a:t>
            </a:r>
            <a:r>
              <a:rPr lang="pt-BR" sz="2800" dirty="0" smtClean="0"/>
              <a:t> </a:t>
            </a:r>
            <a:r>
              <a:rPr lang="pt-BR" sz="2800" dirty="0" err="1" smtClean="0"/>
              <a:t>en</a:t>
            </a:r>
            <a:r>
              <a:rPr lang="pt-BR" sz="2800" dirty="0" smtClean="0"/>
              <a:t> </a:t>
            </a:r>
            <a:r>
              <a:rPr lang="pt-BR" sz="2800" dirty="0" err="1" smtClean="0"/>
              <a:t>Mesoamerica</a:t>
            </a:r>
            <a:r>
              <a:rPr lang="pt-BR" sz="2800" dirty="0" smtClean="0"/>
              <a:t> </a:t>
            </a:r>
            <a:r>
              <a:rPr lang="pt-BR" sz="2800" dirty="0" err="1" smtClean="0"/>
              <a:t>y</a:t>
            </a:r>
            <a:r>
              <a:rPr lang="pt-BR" sz="2800" dirty="0" smtClean="0"/>
              <a:t> La </a:t>
            </a:r>
            <a:r>
              <a:rPr lang="pt-BR" sz="2800" dirty="0" err="1" smtClean="0"/>
              <a:t>Española</a:t>
            </a:r>
            <a:endParaRPr lang="pt-BR" sz="2800" dirty="0" smtClean="0"/>
          </a:p>
          <a:p>
            <a:pPr algn="ctr"/>
            <a:r>
              <a:rPr lang="pt-BR" sz="2800" dirty="0" smtClean="0"/>
              <a:t>16-21 de </a:t>
            </a:r>
            <a:r>
              <a:rPr lang="pt-BR" sz="2800" dirty="0" err="1" smtClean="0"/>
              <a:t>febrero</a:t>
            </a:r>
            <a:r>
              <a:rPr lang="pt-BR" sz="2800" dirty="0" smtClean="0"/>
              <a:t> de 2014</a:t>
            </a:r>
          </a:p>
          <a:p>
            <a:pPr algn="ctr"/>
            <a:r>
              <a:rPr lang="pt-BR" sz="2800" dirty="0" smtClean="0"/>
              <a:t>San Salvador, El Salvador</a:t>
            </a:r>
            <a:endParaRPr lang="pt-BR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83768" y="2924944"/>
            <a:ext cx="6444208" cy="1470025"/>
          </a:xfrm>
        </p:spPr>
        <p:txBody>
          <a:bodyPr>
            <a:noAutofit/>
          </a:bodyPr>
          <a:lstStyle/>
          <a:p>
            <a:r>
              <a:rPr lang="x-none" sz="5400" b="1" dirty="0">
                <a:latin typeface="Avenir Light"/>
                <a:cs typeface="Avenir Light"/>
              </a:rPr>
              <a:t>m</a:t>
            </a:r>
            <a:r>
              <a:rPr lang="x-none" sz="5400" b="1" dirty="0" smtClean="0">
                <a:latin typeface="Avenir Light"/>
                <a:cs typeface="Avenir Light"/>
              </a:rPr>
              <a:t>alaria in brazil</a:t>
            </a:r>
            <a:br>
              <a:rPr lang="x-none" sz="5400" b="1" dirty="0" smtClean="0">
                <a:latin typeface="Avenir Light"/>
                <a:cs typeface="Avenir Light"/>
              </a:rPr>
            </a:br>
            <a:r>
              <a:rPr lang="x-none" sz="5400" b="1" dirty="0" smtClean="0">
                <a:latin typeface="Avenir Light"/>
                <a:cs typeface="Avenir Light"/>
              </a:rPr>
              <a:t>(an untold story...)</a:t>
            </a:r>
            <a:endParaRPr lang="pt-BR" sz="5400" b="1" dirty="0">
              <a:latin typeface="Avenir Light"/>
              <a:cs typeface="Avenir Ligh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029200"/>
            <a:ext cx="9144000" cy="1752600"/>
          </a:xfrm>
        </p:spPr>
        <p:txBody>
          <a:bodyPr>
            <a:normAutofit/>
          </a:bodyPr>
          <a:lstStyle/>
          <a:p>
            <a:r>
              <a:rPr lang="en-US" dirty="0">
                <a:latin typeface="Avenir Light"/>
                <a:cs typeface="Avenir Light"/>
              </a:rPr>
              <a:t>m</a:t>
            </a:r>
            <a:r>
              <a:rPr lang="pt-BR" dirty="0" err="1" smtClean="0">
                <a:latin typeface="Avenir Light"/>
                <a:cs typeface="Avenir Light"/>
              </a:rPr>
              <a:t>arcus</a:t>
            </a:r>
            <a:r>
              <a:rPr lang="pt-BR" dirty="0" smtClean="0">
                <a:latin typeface="Avenir Light"/>
                <a:cs typeface="Avenir Light"/>
              </a:rPr>
              <a:t> </a:t>
            </a:r>
            <a:r>
              <a:rPr lang="pt-BR" dirty="0" err="1">
                <a:latin typeface="Avenir Light"/>
                <a:cs typeface="Avenir Light"/>
              </a:rPr>
              <a:t>l</a:t>
            </a:r>
            <a:r>
              <a:rPr lang="pt-BR" dirty="0" err="1" smtClean="0">
                <a:latin typeface="Avenir Light"/>
                <a:cs typeface="Avenir Light"/>
              </a:rPr>
              <a:t>acerda</a:t>
            </a:r>
            <a:r>
              <a:rPr lang="pt-BR" dirty="0" smtClean="0">
                <a:latin typeface="Avenir Light"/>
                <a:cs typeface="Avenir Light"/>
              </a:rPr>
              <a:t> MD, PhD</a:t>
            </a:r>
          </a:p>
          <a:p>
            <a:r>
              <a:rPr lang="en-US" sz="2162" dirty="0" smtClean="0">
                <a:latin typeface="Avenir Light"/>
                <a:cs typeface="Avenir Light"/>
              </a:rPr>
              <a:t>F</a:t>
            </a:r>
            <a:r>
              <a:rPr lang="pt-BR" sz="2162" dirty="0" err="1" smtClean="0">
                <a:latin typeface="Avenir Light"/>
                <a:cs typeface="Avenir Light"/>
              </a:rPr>
              <a:t>undação</a:t>
            </a:r>
            <a:r>
              <a:rPr lang="pt-BR" sz="2162" dirty="0" smtClean="0">
                <a:latin typeface="Avenir Light"/>
                <a:cs typeface="Avenir Light"/>
              </a:rPr>
              <a:t> de Medicina Tropical Dr. Heitor Vieira Dourado</a:t>
            </a:r>
          </a:p>
          <a:p>
            <a:r>
              <a:rPr lang="pt-BR" sz="2162" dirty="0" smtClean="0">
                <a:latin typeface="Avenir Light"/>
                <a:cs typeface="Avenir Light"/>
              </a:rPr>
              <a:t>Universidade do Estado do Amazonas</a:t>
            </a:r>
            <a:endParaRPr lang="pt-BR" sz="2162" dirty="0">
              <a:latin typeface="Avenir Light"/>
              <a:cs typeface="Avenir Light"/>
            </a:endParaRPr>
          </a:p>
        </p:txBody>
      </p:sp>
      <p:pic>
        <p:nvPicPr>
          <p:cNvPr id="6" name="Picture 5" descr="LOGO_FMT_HVD_201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00" y="2708920"/>
            <a:ext cx="2116276" cy="21179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9776"/>
            <a:ext cx="8229600" cy="1143000"/>
          </a:xfrm>
        </p:spPr>
        <p:txBody>
          <a:bodyPr>
            <a:normAutofit/>
          </a:bodyPr>
          <a:lstStyle/>
          <a:p>
            <a:r>
              <a:rPr lang="x-none" sz="4800" b="1" dirty="0">
                <a:latin typeface="Avenir Light"/>
                <a:cs typeface="Avenir Light"/>
              </a:rPr>
              <a:t>f</a:t>
            </a:r>
            <a:r>
              <a:rPr lang="x-none" sz="4800" b="1" dirty="0" smtClean="0">
                <a:latin typeface="Avenir Light"/>
                <a:cs typeface="Avenir Light"/>
              </a:rPr>
              <a:t>atality burden</a:t>
            </a:r>
            <a:endParaRPr lang="pt-BR" sz="4800" b="1" dirty="0">
              <a:latin typeface="Avenir Light"/>
              <a:cs typeface="Avenir Ligh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371600"/>
            <a:ext cx="7374972" cy="51104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36912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b="1" dirty="0">
                <a:latin typeface="Avenir Light"/>
                <a:cs typeface="Avenir Light"/>
              </a:rPr>
              <a:t>v</a:t>
            </a:r>
            <a:r>
              <a:rPr lang="x-none" sz="5400" b="1" dirty="0" smtClean="0">
                <a:latin typeface="Avenir Light"/>
                <a:cs typeface="Avenir Light"/>
              </a:rPr>
              <a:t>ectorial determinants</a:t>
            </a:r>
            <a:endParaRPr lang="pt-BR" sz="5400" b="1" dirty="0">
              <a:latin typeface="Avenir Light"/>
              <a:cs typeface="Avenir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0"/>
            <a:ext cx="668547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0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b="1" dirty="0">
                <a:latin typeface="Avenir Light"/>
                <a:cs typeface="Avenir Light"/>
              </a:rPr>
              <a:t>h</a:t>
            </a:r>
            <a:r>
              <a:rPr lang="x-none" sz="5400" b="1" dirty="0" smtClean="0">
                <a:latin typeface="Avenir Light"/>
                <a:cs typeface="Avenir Light"/>
              </a:rPr>
              <a:t>uman determinants </a:t>
            </a:r>
            <a:endParaRPr lang="pt-BR" sz="5400" b="1" dirty="0">
              <a:latin typeface="Avenir Light"/>
              <a:cs typeface="Avenir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4" descr="Imagem1.png"/>
          <p:cNvPicPr>
            <a:picLocks noChangeAspect="1"/>
          </p:cNvPicPr>
          <p:nvPr/>
        </p:nvPicPr>
        <p:blipFill>
          <a:blip r:embed="rId2"/>
          <a:srcRect l="16667" t="17999" r="18333" b="32668"/>
          <a:stretch>
            <a:fillRect/>
          </a:stretch>
        </p:blipFill>
        <p:spPr bwMode="auto">
          <a:xfrm>
            <a:off x="317500" y="1772816"/>
            <a:ext cx="8674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5" name="Título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6096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b="1" dirty="0">
                <a:solidFill>
                  <a:srgbClr val="000000"/>
                </a:solidFill>
                <a:latin typeface="Avenir Light"/>
                <a:ea typeface="Arial" pitchFamily="-84" charset="0"/>
                <a:cs typeface="Avenir Light"/>
              </a:rPr>
              <a:t>i</a:t>
            </a:r>
            <a:r>
              <a:rPr lang="x-none" sz="4800" b="1" dirty="0" smtClean="0">
                <a:solidFill>
                  <a:srgbClr val="000000"/>
                </a:solidFill>
                <a:latin typeface="Avenir Light"/>
                <a:ea typeface="Arial" pitchFamily="-84" charset="0"/>
                <a:cs typeface="Avenir Light"/>
              </a:rPr>
              <a:t>ndigenous population</a:t>
            </a:r>
            <a:endParaRPr lang="pt-BR" sz="4800" b="1" dirty="0" smtClean="0">
              <a:solidFill>
                <a:srgbClr val="000000"/>
              </a:solidFill>
              <a:latin typeface="Avenir Light"/>
              <a:ea typeface="Arial" pitchFamily="-84" charset="0"/>
              <a:cs typeface="Avenir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-1908"/>
            <a:ext cx="4800600" cy="679052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95536" y="2627503"/>
            <a:ext cx="37444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z="4800" b="1" dirty="0" smtClean="0">
                <a:latin typeface="Avenir Light"/>
                <a:cs typeface="Avenir Light"/>
              </a:rPr>
              <a:t>Duffy negative prevalence</a:t>
            </a:r>
            <a:endParaRPr lang="pt-BR" sz="4800" b="1" dirty="0">
              <a:latin typeface="Avenir Light"/>
              <a:cs typeface="Avenir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 txBox="1">
            <a:spLocks/>
          </p:cNvSpPr>
          <p:nvPr/>
        </p:nvSpPr>
        <p:spPr bwMode="auto">
          <a:xfrm>
            <a:off x="5562600" y="5921377"/>
            <a:ext cx="3352800" cy="50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pt-BR" sz="2000">
                <a:latin typeface="Calibri" pitchFamily="-84" charset="0"/>
              </a:rPr>
              <a:t>Monteiro et al., (</a:t>
            </a:r>
            <a:r>
              <a:rPr lang="pt-BR" sz="2000" i="1">
                <a:latin typeface="Calibri" pitchFamily="-84" charset="0"/>
              </a:rPr>
              <a:t>unpublished data)</a:t>
            </a:r>
            <a:endParaRPr lang="pt-BR" sz="2000">
              <a:latin typeface="Calibri" pitchFamily="-84" charset="0"/>
            </a:endParaRPr>
          </a:p>
        </p:txBody>
      </p:sp>
      <p:pic>
        <p:nvPicPr>
          <p:cNvPr id="52227" name="Picture 5"/>
          <p:cNvPicPr>
            <a:picLocks noChangeAspect="1"/>
          </p:cNvPicPr>
          <p:nvPr/>
        </p:nvPicPr>
        <p:blipFill>
          <a:blip r:embed="rId2"/>
          <a:srcRect l="7143" t="8833" r="5714" b="3934"/>
          <a:stretch>
            <a:fillRect/>
          </a:stretch>
        </p:blipFill>
        <p:spPr bwMode="auto">
          <a:xfrm>
            <a:off x="-76200" y="-76200"/>
            <a:ext cx="5334000" cy="690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183647" y="2627503"/>
            <a:ext cx="37444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z="4800" b="1" dirty="0" smtClean="0">
                <a:latin typeface="Avenir Light"/>
                <a:cs typeface="Avenir Light"/>
              </a:rPr>
              <a:t>G6PDd</a:t>
            </a:r>
          </a:p>
          <a:p>
            <a:r>
              <a:rPr lang="x-none" sz="4800" b="1" dirty="0" smtClean="0">
                <a:latin typeface="Avenir Light"/>
                <a:cs typeface="Avenir Light"/>
              </a:rPr>
              <a:t>prevalence</a:t>
            </a:r>
            <a:endParaRPr lang="pt-BR" sz="4800" b="1" dirty="0">
              <a:latin typeface="Avenir Light"/>
              <a:cs typeface="Avenir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 txBox="1">
            <a:spLocks/>
          </p:cNvSpPr>
          <p:nvPr/>
        </p:nvSpPr>
        <p:spPr bwMode="auto">
          <a:xfrm>
            <a:off x="4477072" y="6167709"/>
            <a:ext cx="4703440" cy="50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pt-BR" sz="2000" dirty="0">
                <a:latin typeface="Calibri" pitchFamily="-84" charset="0"/>
              </a:rPr>
              <a:t>Monteiro et al., (</a:t>
            </a:r>
            <a:r>
              <a:rPr lang="pt-BR" sz="2000" i="1" dirty="0" err="1">
                <a:latin typeface="Calibri" pitchFamily="-84" charset="0"/>
              </a:rPr>
              <a:t>unpublished</a:t>
            </a:r>
            <a:r>
              <a:rPr lang="pt-BR" sz="2000" i="1" dirty="0">
                <a:latin typeface="Calibri" pitchFamily="-84" charset="0"/>
              </a:rPr>
              <a:t> data)</a:t>
            </a:r>
            <a:endParaRPr lang="pt-BR" sz="2000" dirty="0">
              <a:latin typeface="Calibri" pitchFamily="-8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79512" y="0"/>
            <a:ext cx="874855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z="5400" b="1" dirty="0" smtClean="0">
                <a:latin typeface="Avenir Light"/>
                <a:cs typeface="Avenir Light"/>
              </a:rPr>
              <a:t>G6PDd prevalence</a:t>
            </a:r>
            <a:endParaRPr lang="pt-BR" sz="5400" b="1" dirty="0">
              <a:latin typeface="Avenir Light"/>
              <a:cs typeface="Avenir Ligh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3881" t="15777" r="17897" b="12615"/>
          <a:stretch/>
        </p:blipFill>
        <p:spPr>
          <a:xfrm>
            <a:off x="179512" y="1431032"/>
            <a:ext cx="8778633" cy="451824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79512" y="2924944"/>
            <a:ext cx="8280920" cy="216024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82812" y="3501008"/>
            <a:ext cx="8280920" cy="216024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82812" y="4149080"/>
            <a:ext cx="8280920" cy="216024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27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492896"/>
            <a:ext cx="8686800" cy="1393304"/>
          </a:xfrm>
        </p:spPr>
        <p:txBody>
          <a:bodyPr>
            <a:normAutofit fontScale="90000"/>
          </a:bodyPr>
          <a:lstStyle/>
          <a:p>
            <a:r>
              <a:rPr lang="en-US" sz="5400" b="1" dirty="0">
                <a:latin typeface="Avenir Light"/>
                <a:cs typeface="Avenir Light"/>
              </a:rPr>
              <a:t>c</a:t>
            </a:r>
            <a:r>
              <a:rPr lang="x-none" sz="5400" b="1" dirty="0" smtClean="0">
                <a:latin typeface="Avenir Light"/>
                <a:cs typeface="Avenir Light"/>
              </a:rPr>
              <a:t>hange in clinical patterns?</a:t>
            </a:r>
            <a:endParaRPr lang="pt-BR" sz="5400" b="1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161801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t-BR">
              <a:latin typeface="Berlin Sans FB" charset="0"/>
              <a:cs typeface="Arial" charset="0"/>
            </a:endParaRPr>
          </a:p>
        </p:txBody>
      </p:sp>
      <p:pic>
        <p:nvPicPr>
          <p:cNvPr id="73731" name="Picture 3" descr="Pacientes 06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62735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460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5400" b="1" dirty="0">
                <a:latin typeface="Avenir Light"/>
                <a:cs typeface="Avenir Light"/>
              </a:rPr>
              <a:t>a</a:t>
            </a:r>
            <a:r>
              <a:rPr lang="x-none" sz="5400" b="1" dirty="0" smtClean="0">
                <a:latin typeface="Avenir Light"/>
                <a:cs typeface="Avenir Light"/>
              </a:rPr>
              <a:t>merican malaria history</a:t>
            </a:r>
            <a:endParaRPr lang="pt-BR" sz="5400" b="1" dirty="0">
              <a:latin typeface="Avenir Light"/>
              <a:cs typeface="Avenir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860" t="4085" r="14220" b="2911"/>
          <a:stretch/>
        </p:blipFill>
        <p:spPr>
          <a:xfrm>
            <a:off x="13269" y="0"/>
            <a:ext cx="91647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96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970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7650" y="-196851"/>
            <a:ext cx="9639300" cy="7251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004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530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"/>
            <a:ext cx="91440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653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492896"/>
            <a:ext cx="8686800" cy="1393304"/>
          </a:xfrm>
        </p:spPr>
        <p:txBody>
          <a:bodyPr>
            <a:normAutofit/>
          </a:bodyPr>
          <a:lstStyle/>
          <a:p>
            <a:r>
              <a:rPr lang="en-US" sz="6600" b="1" dirty="0">
                <a:latin typeface="Avenir Light"/>
                <a:cs typeface="Avenir Light"/>
              </a:rPr>
              <a:t>m</a:t>
            </a:r>
            <a:r>
              <a:rPr lang="x-none" sz="6600" b="1" dirty="0" smtClean="0">
                <a:latin typeface="Avenir Light"/>
                <a:cs typeface="Avenir Light"/>
              </a:rPr>
              <a:t>alaria in brazil </a:t>
            </a:r>
            <a:endParaRPr lang="pt-BR" sz="6600" b="1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14240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9472"/>
            <a:ext cx="8686800" cy="1393304"/>
          </a:xfrm>
        </p:spPr>
        <p:txBody>
          <a:bodyPr>
            <a:noAutofit/>
          </a:bodyPr>
          <a:lstStyle/>
          <a:p>
            <a:r>
              <a:rPr lang="en-US" b="1" dirty="0">
                <a:latin typeface="Avenir Light"/>
                <a:cs typeface="Avenir Light"/>
              </a:rPr>
              <a:t>i</a:t>
            </a:r>
            <a:r>
              <a:rPr lang="x-none" b="1" dirty="0" smtClean="0">
                <a:latin typeface="Avenir Light"/>
                <a:cs typeface="Avenir Light"/>
              </a:rPr>
              <a:t>s it different due to any reason?</a:t>
            </a:r>
            <a:endParaRPr lang="pt-BR" b="1" dirty="0">
              <a:latin typeface="Avenir Light"/>
              <a:cs typeface="Avenir Light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835696" y="1384930"/>
            <a:ext cx="5574293" cy="5284430"/>
            <a:chOff x="1835696" y="1168906"/>
            <a:chExt cx="5574293" cy="528443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35696" y="1168906"/>
              <a:ext cx="5574293" cy="528443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3131840" y="4653136"/>
              <a:ext cx="1080120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Animate, </a:t>
              </a:r>
              <a:r>
                <a:rPr lang="en-US" b="1" dirty="0" err="1" smtClean="0"/>
                <a:t>es</a:t>
              </a:r>
              <a:r>
                <a:rPr lang="en-US" b="1" dirty="0" smtClean="0"/>
                <a:t> </a:t>
              </a:r>
              <a:r>
                <a:rPr lang="en-US" b="1" dirty="0" err="1"/>
                <a:t>C</a:t>
              </a:r>
              <a:r>
                <a:rPr lang="en-US" b="1" dirty="0" err="1" smtClean="0"/>
                <a:t>arnaval</a:t>
              </a:r>
              <a:r>
                <a:rPr lang="en-US" b="1" dirty="0" smtClean="0"/>
                <a:t> en </a:t>
              </a:r>
              <a:r>
                <a:rPr lang="en-US" b="1" dirty="0" err="1" smtClean="0"/>
                <a:t>Brasil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502930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936" t="12225" r="19999" b="2431"/>
          <a:stretch/>
        </p:blipFill>
        <p:spPr>
          <a:xfrm>
            <a:off x="1822907" y="908720"/>
            <a:ext cx="5845437" cy="540853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518864" y="-9939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4300" b="1" dirty="0">
                <a:latin typeface="Avenir Light" charset="0"/>
                <a:cs typeface="Avenir Light" charset="0"/>
              </a:rPr>
              <a:t>m</a:t>
            </a:r>
            <a:r>
              <a:rPr lang="en-US" sz="4300" b="1" dirty="0" smtClean="0">
                <a:latin typeface="Avenir Light" charset="0"/>
                <a:cs typeface="Avenir Light" charset="0"/>
              </a:rPr>
              <a:t>alaria in brazil in 2010</a:t>
            </a:r>
            <a:endParaRPr lang="pt-BR" sz="4300" b="1" dirty="0">
              <a:latin typeface="Avenir Light" charset="0"/>
              <a:cs typeface="Avenir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5856" y="6351711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venir Light"/>
                <a:cs typeface="Avenir Light"/>
              </a:rPr>
              <a:t>5,217,423 km</a:t>
            </a:r>
            <a:r>
              <a:rPr lang="en-US" sz="2400" b="1" baseline="30000" dirty="0" smtClean="0">
                <a:latin typeface="Avenir Light"/>
                <a:cs typeface="Avenir Light"/>
              </a:rPr>
              <a:t>2</a:t>
            </a:r>
            <a:endParaRPr lang="en-US" sz="2400" b="1" baseline="30000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6968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0" t="14500" r="11874" b="24001"/>
          <a:stretch>
            <a:fillRect/>
          </a:stretch>
        </p:blipFill>
        <p:spPr bwMode="auto">
          <a:xfrm>
            <a:off x="152400" y="1600201"/>
            <a:ext cx="8839200" cy="4392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4497388" y="6366933"/>
            <a:ext cx="449353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>
                <a:latin typeface="Arial Rounded MT Bold" charset="0"/>
              </a:rPr>
              <a:t>Oliveira-Ferreira et al., </a:t>
            </a:r>
            <a:r>
              <a:rPr lang="en-US" sz="1600" i="1" dirty="0">
                <a:latin typeface="Arial Rounded MT Bold" charset="0"/>
              </a:rPr>
              <a:t>Malaria J 9 (1), 2010</a:t>
            </a:r>
            <a:endParaRPr lang="pt-BR" sz="1600" dirty="0">
              <a:latin typeface="Arial Rounded MT Bold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95400" y="2971800"/>
            <a:ext cx="3810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457200" y="152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4300" b="1" dirty="0" smtClean="0">
                <a:latin typeface="Avenir Light" charset="0"/>
                <a:cs typeface="Avenir Light" charset="0"/>
              </a:rPr>
              <a:t>malaria </a:t>
            </a:r>
            <a:r>
              <a:rPr lang="en-US" sz="4300" b="1" dirty="0">
                <a:latin typeface="Avenir Light" charset="0"/>
                <a:cs typeface="Avenir Light" charset="0"/>
              </a:rPr>
              <a:t>epidemiology in </a:t>
            </a:r>
            <a:r>
              <a:rPr lang="en-US" sz="4300" b="1" dirty="0" smtClean="0">
                <a:latin typeface="Avenir Light" charset="0"/>
                <a:cs typeface="Avenir Light" charset="0"/>
              </a:rPr>
              <a:t>brazil</a:t>
            </a:r>
            <a:endParaRPr lang="pt-BR" sz="4300" b="1" dirty="0">
              <a:latin typeface="Avenir Light" charset="0"/>
              <a:cs typeface="Avenir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91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2"/>
          <a:ext cx="158750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31" name="think-cell Slide" r:id="rId12" imgW="6350000" imgH="6350000" progId="">
                  <p:embed/>
                </p:oleObj>
              </mc:Choice>
              <mc:Fallback>
                <p:oleObj name="think-cell Slide" r:id="rId12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"/>
                        <a:ext cx="158750" cy="1587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394703" y="6411386"/>
            <a:ext cx="384175" cy="366183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C32136A-5E1C-A148-854D-551491E15111}" type="slidenum">
              <a:rPr lang="en-US" sz="1200">
                <a:solidFill>
                  <a:srgbClr val="FFFFFF"/>
                </a:solidFill>
                <a:latin typeface="Calibri" charset="0"/>
              </a:rPr>
              <a:pPr eaLnBrk="1" hangingPunct="1"/>
              <a:t>27</a:t>
            </a:fld>
            <a:endParaRPr lang="en-US" sz="12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23556" name="BCG_FootNote_Box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11138" y="6324602"/>
            <a:ext cx="4665662" cy="328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s-ES" sz="1400" b="1">
                <a:solidFill>
                  <a:srgbClr val="000000"/>
                </a:solidFill>
              </a:rPr>
              <a:t>Santos-Ciminera et al.</a:t>
            </a:r>
            <a:r>
              <a:rPr lang="es-ES" sz="1400" b="1" i="1">
                <a:solidFill>
                  <a:srgbClr val="000000"/>
                </a:solidFill>
              </a:rPr>
              <a:t>, EID </a:t>
            </a:r>
            <a:r>
              <a:rPr lang="es-ES" sz="1400" b="1">
                <a:solidFill>
                  <a:srgbClr val="000000"/>
                </a:solidFill>
              </a:rPr>
              <a:t>13 (10), 2007</a:t>
            </a:r>
          </a:p>
        </p:txBody>
      </p:sp>
      <p:sp>
        <p:nvSpPr>
          <p:cNvPr id="23557" name="Title 7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47628" y="188640"/>
            <a:ext cx="9096375" cy="5080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Avenir Light" charset="0"/>
                <a:ea typeface="ＭＳ Ｐゴシック" charset="0"/>
                <a:cs typeface="Avenir Light" charset="0"/>
              </a:rPr>
              <a:t>malaria </a:t>
            </a:r>
            <a:r>
              <a:rPr lang="en-US" sz="4000" b="1" dirty="0">
                <a:latin typeface="Avenir Light" charset="0"/>
                <a:ea typeface="ＭＳ Ｐゴシック" charset="0"/>
                <a:cs typeface="Avenir Light" charset="0"/>
              </a:rPr>
              <a:t>hospitalization trends</a:t>
            </a:r>
            <a:r>
              <a:rPr lang="pt-BR" sz="4000" b="1" dirty="0">
                <a:latin typeface="Avenir Light" charset="0"/>
                <a:ea typeface="ＭＳ Ｐゴシック" charset="0"/>
                <a:cs typeface="Avenir Light" charset="0"/>
              </a:rPr>
              <a:t> in</a:t>
            </a:r>
            <a:r>
              <a:rPr lang="en-US" sz="4000" b="1" dirty="0">
                <a:latin typeface="Avenir Light" charset="0"/>
                <a:ea typeface="ＭＳ Ｐゴシック" charset="0"/>
                <a:cs typeface="Avenir Light" charset="0"/>
              </a:rPr>
              <a:t> </a:t>
            </a:r>
            <a:r>
              <a:rPr lang="en-US" sz="4000" b="1" dirty="0" smtClean="0">
                <a:latin typeface="Avenir Light" charset="0"/>
                <a:ea typeface="ＭＳ Ｐゴシック" charset="0"/>
                <a:cs typeface="Avenir Light" charset="0"/>
              </a:rPr>
              <a:t>brazil</a:t>
            </a:r>
            <a:endParaRPr lang="en-US" sz="4000" b="1" dirty="0">
              <a:latin typeface="Avenir Light" charset="0"/>
              <a:ea typeface="ＭＳ Ｐゴシック" charset="0"/>
              <a:cs typeface="Avenir Light" charset="0"/>
            </a:endParaRPr>
          </a:p>
        </p:txBody>
      </p:sp>
      <p:pic>
        <p:nvPicPr>
          <p:cNvPr id="23558" name="Picture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41" y="990600"/>
            <a:ext cx="5697537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9" name="TextBox 12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-76200" y="4495802"/>
            <a:ext cx="3276600" cy="844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96875" indent="-39687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CE6B28"/>
              </a:buClr>
            </a:pPr>
            <a:r>
              <a:rPr lang="pt-BR" sz="1800">
                <a:solidFill>
                  <a:srgbClr val="000000"/>
                </a:solidFill>
              </a:rPr>
              <a:t>	Trends per species in a tertiary care center in the Amazon</a:t>
            </a:r>
          </a:p>
        </p:txBody>
      </p:sp>
      <p:sp>
        <p:nvSpPr>
          <p:cNvPr id="14" name="Right Arrow 13"/>
          <p:cNvSpPr/>
          <p:nvPr>
            <p:custDataLst>
              <p:tags r:id="rId8"/>
            </p:custDataLst>
          </p:nvPr>
        </p:nvSpPr>
        <p:spPr bwMode="auto">
          <a:xfrm>
            <a:off x="3077373" y="4648200"/>
            <a:ext cx="351631" cy="381000"/>
          </a:xfrm>
          <a:prstGeom prst="rightArrow">
            <a:avLst/>
          </a:prstGeom>
          <a:solidFill>
            <a:schemeClr val="bg2"/>
          </a:solidFill>
          <a:ln w="12700">
            <a:noFill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>
            <a:lvl1pPr defTabSz="9128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endParaRPr lang="en-US" sz="2300">
              <a:solidFill>
                <a:srgbClr val="254061"/>
              </a:solidFill>
              <a:latin typeface="Segoe" charset="0"/>
            </a:endParaRPr>
          </a:p>
        </p:txBody>
      </p:sp>
      <p:sp>
        <p:nvSpPr>
          <p:cNvPr id="23563" name="TextBox 14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 rot="-5400000">
            <a:off x="-559901" y="1935765"/>
            <a:ext cx="1672253" cy="247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96875" indent="-39687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rgbClr val="CE6B28"/>
              </a:buClr>
            </a:pPr>
            <a:r>
              <a:rPr lang="pt-BR" sz="1100" b="1">
                <a:solidFill>
                  <a:srgbClr val="000000"/>
                </a:solidFill>
              </a:rPr>
              <a:t>Total number of cases</a:t>
            </a:r>
          </a:p>
        </p:txBody>
      </p:sp>
      <p:sp>
        <p:nvSpPr>
          <p:cNvPr id="23564" name="TextBox 15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019803" y="1809751"/>
            <a:ext cx="310095" cy="247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96875" indent="-39687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rgbClr val="CE6B28"/>
              </a:buClr>
            </a:pPr>
            <a:r>
              <a:rPr lang="pt-BR" sz="1100" b="1">
                <a:solidFill>
                  <a:srgbClr val="000000"/>
                </a:solidFill>
              </a:rPr>
              <a:t>%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399635" y="3810001"/>
            <a:ext cx="236265" cy="261611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>
            <a:lvl1pPr defTabSz="9128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endParaRPr lang="en-US" sz="2300">
              <a:solidFill>
                <a:srgbClr val="254061"/>
              </a:solidFill>
              <a:latin typeface="Segoe" charset="0"/>
            </a:endParaRPr>
          </a:p>
        </p:txBody>
      </p:sp>
      <p:graphicFrame>
        <p:nvGraphicFramePr>
          <p:cNvPr id="19" name="Chart 18"/>
          <p:cNvGraphicFramePr/>
          <p:nvPr/>
        </p:nvGraphicFramePr>
        <p:xfrm>
          <a:off x="3712229" y="3733800"/>
          <a:ext cx="5235339" cy="2458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23569" name="TextBox 19"/>
          <p:cNvSpPr txBox="1">
            <a:spLocks noChangeArrowheads="1"/>
          </p:cNvSpPr>
          <p:nvPr/>
        </p:nvSpPr>
        <p:spPr bwMode="auto">
          <a:xfrm>
            <a:off x="3505203" y="4781551"/>
            <a:ext cx="430213" cy="247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96875" indent="-39687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rgbClr val="CE6B28"/>
              </a:buClr>
            </a:pPr>
            <a:r>
              <a:rPr lang="pt-BR" sz="1100" b="1">
                <a:solidFill>
                  <a:srgbClr val="000000"/>
                </a:solidFill>
              </a:rPr>
              <a:t>%</a:t>
            </a:r>
          </a:p>
        </p:txBody>
      </p:sp>
      <p:sp>
        <p:nvSpPr>
          <p:cNvPr id="23570" name="TextBox 20"/>
          <p:cNvSpPr txBox="1">
            <a:spLocks noChangeArrowheads="1"/>
          </p:cNvSpPr>
          <p:nvPr/>
        </p:nvSpPr>
        <p:spPr bwMode="auto">
          <a:xfrm>
            <a:off x="8789988" y="4781551"/>
            <a:ext cx="430212" cy="247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96875" indent="-39687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rgbClr val="CE6B28"/>
              </a:buClr>
            </a:pPr>
            <a:r>
              <a:rPr lang="pt-BR" sz="1100" b="1">
                <a:solidFill>
                  <a:srgbClr val="000000"/>
                </a:solidFill>
              </a:rPr>
              <a:t>%</a:t>
            </a:r>
          </a:p>
        </p:txBody>
      </p:sp>
      <p:sp>
        <p:nvSpPr>
          <p:cNvPr id="23571" name="TextBox 21"/>
          <p:cNvSpPr txBox="1">
            <a:spLocks noChangeArrowheads="1"/>
          </p:cNvSpPr>
          <p:nvPr/>
        </p:nvSpPr>
        <p:spPr bwMode="auto">
          <a:xfrm>
            <a:off x="6115050" y="6229351"/>
            <a:ext cx="742950" cy="247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96875" indent="-39687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rgbClr val="CE6B28"/>
              </a:buClr>
            </a:pPr>
            <a:r>
              <a:rPr lang="pt-BR" sz="1100" b="1">
                <a:solidFill>
                  <a:srgbClr val="000000"/>
                </a:solidFill>
              </a:rPr>
              <a:t>Year</a:t>
            </a:r>
          </a:p>
        </p:txBody>
      </p:sp>
    </p:spTree>
    <p:extLst>
      <p:ext uri="{BB962C8B-B14F-4D97-AF65-F5344CB8AC3E}">
        <p14:creationId xmlns:p14="http://schemas.microsoft.com/office/powerpoint/2010/main" val="12785123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3" descr="Mapa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908050"/>
            <a:ext cx="7289800" cy="569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7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7628" y="44624"/>
            <a:ext cx="9096375" cy="508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latin typeface="Avenir Light" charset="0"/>
                <a:ea typeface="ＭＳ Ｐゴシック" charset="0"/>
                <a:cs typeface="Avenir Light" charset="0"/>
              </a:rPr>
              <a:t>malaria </a:t>
            </a:r>
            <a:r>
              <a:rPr lang="x-none" b="1" dirty="0" smtClean="0">
                <a:latin typeface="Avenir Light" charset="0"/>
                <a:ea typeface="ＭＳ Ｐゴシック" charset="0"/>
                <a:cs typeface="Avenir Light" charset="0"/>
              </a:rPr>
              <a:t>in manaus</a:t>
            </a:r>
            <a:endParaRPr lang="en-US" b="1" dirty="0">
              <a:latin typeface="Avenir Light" charset="0"/>
              <a:ea typeface="ＭＳ Ｐゴシック" charset="0"/>
              <a:cs typeface="Avenir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30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8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2281" y="1109"/>
            <a:chExt cx="12000" cy="8938"/>
          </a:xfrm>
        </p:grpSpPr>
        <p:pic>
          <p:nvPicPr>
            <p:cNvPr id="50179" name="Picture 3" descr="Carbras_CamposSales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1" y="1109"/>
              <a:ext cx="12000" cy="8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180" name="Freeform 4"/>
            <p:cNvSpPr>
              <a:spLocks/>
            </p:cNvSpPr>
            <p:nvPr/>
          </p:nvSpPr>
          <p:spPr bwMode="auto">
            <a:xfrm>
              <a:off x="4452" y="2661"/>
              <a:ext cx="8981" cy="2307"/>
            </a:xfrm>
            <a:custGeom>
              <a:avLst/>
              <a:gdLst>
                <a:gd name="T0" fmla="*/ 39122 w 4311"/>
                <a:gd name="T1" fmla="*/ 3116 h 1115"/>
                <a:gd name="T2" fmla="*/ 17235 w 4311"/>
                <a:gd name="T3" fmla="*/ 4854 h 1115"/>
                <a:gd name="T4" fmla="*/ 5369 w 4311"/>
                <a:gd name="T5" fmla="*/ 6944 h 1115"/>
                <a:gd name="T6" fmla="*/ 2171 w 4311"/>
                <a:gd name="T7" fmla="*/ 7972 h 1115"/>
                <a:gd name="T8" fmla="*/ 0 w 4311"/>
                <a:gd name="T9" fmla="*/ 13836 h 1115"/>
                <a:gd name="T10" fmla="*/ 4314 w 4311"/>
                <a:gd name="T11" fmla="*/ 16644 h 1115"/>
                <a:gd name="T12" fmla="*/ 15825 w 4311"/>
                <a:gd name="T13" fmla="*/ 20107 h 1115"/>
                <a:gd name="T14" fmla="*/ 23354 w 4311"/>
                <a:gd name="T15" fmla="*/ 25288 h 1115"/>
                <a:gd name="T16" fmla="*/ 31591 w 4311"/>
                <a:gd name="T17" fmla="*/ 30150 h 1115"/>
                <a:gd name="T18" fmla="*/ 35505 w 4311"/>
                <a:gd name="T19" fmla="*/ 32232 h 1115"/>
                <a:gd name="T20" fmla="*/ 38761 w 4311"/>
                <a:gd name="T21" fmla="*/ 27707 h 1115"/>
                <a:gd name="T22" fmla="*/ 43434 w 4311"/>
                <a:gd name="T23" fmla="*/ 28404 h 1115"/>
                <a:gd name="T24" fmla="*/ 54911 w 4311"/>
                <a:gd name="T25" fmla="*/ 31888 h 1115"/>
                <a:gd name="T26" fmla="*/ 59219 w 4311"/>
                <a:gd name="T27" fmla="*/ 33978 h 1115"/>
                <a:gd name="T28" fmla="*/ 63534 w 4311"/>
                <a:gd name="T29" fmla="*/ 37425 h 1115"/>
                <a:gd name="T30" fmla="*/ 71069 w 4311"/>
                <a:gd name="T31" fmla="*/ 40541 h 1115"/>
                <a:gd name="T32" fmla="*/ 73181 w 4311"/>
                <a:gd name="T33" fmla="*/ 41603 h 1115"/>
                <a:gd name="T34" fmla="*/ 83237 w 4311"/>
                <a:gd name="T35" fmla="*/ 41932 h 1115"/>
                <a:gd name="T36" fmla="*/ 99391 w 4311"/>
                <a:gd name="T37" fmla="*/ 40541 h 1115"/>
                <a:gd name="T38" fmla="*/ 105124 w 4311"/>
                <a:gd name="T39" fmla="*/ 38832 h 1115"/>
                <a:gd name="T40" fmla="*/ 115524 w 4311"/>
                <a:gd name="T41" fmla="*/ 39167 h 1115"/>
                <a:gd name="T42" fmla="*/ 132757 w 4311"/>
                <a:gd name="T43" fmla="*/ 39167 h 1115"/>
                <a:gd name="T44" fmla="*/ 148165 w 4311"/>
                <a:gd name="T45" fmla="*/ 36068 h 1115"/>
                <a:gd name="T46" fmla="*/ 159675 w 4311"/>
                <a:gd name="T47" fmla="*/ 31543 h 1115"/>
                <a:gd name="T48" fmla="*/ 164700 w 4311"/>
                <a:gd name="T49" fmla="*/ 25969 h 1115"/>
                <a:gd name="T50" fmla="*/ 166854 w 4311"/>
                <a:gd name="T51" fmla="*/ 18344 h 1115"/>
                <a:gd name="T52" fmla="*/ 159675 w 4311"/>
                <a:gd name="T53" fmla="*/ 14897 h 1115"/>
                <a:gd name="T54" fmla="*/ 148525 w 4311"/>
                <a:gd name="T55" fmla="*/ 12810 h 1115"/>
                <a:gd name="T56" fmla="*/ 139936 w 4311"/>
                <a:gd name="T57" fmla="*/ 10736 h 1115"/>
                <a:gd name="T58" fmla="*/ 135621 w 4311"/>
                <a:gd name="T59" fmla="*/ 9362 h 1115"/>
                <a:gd name="T60" fmla="*/ 130948 w 4311"/>
                <a:gd name="T61" fmla="*/ 10736 h 1115"/>
                <a:gd name="T62" fmla="*/ 122359 w 4311"/>
                <a:gd name="T63" fmla="*/ 10736 h 1115"/>
                <a:gd name="T64" fmla="*/ 109439 w 4311"/>
                <a:gd name="T65" fmla="*/ 8301 h 1115"/>
                <a:gd name="T66" fmla="*/ 96535 w 4311"/>
                <a:gd name="T67" fmla="*/ 4144 h 1115"/>
                <a:gd name="T68" fmla="*/ 84683 w 4311"/>
                <a:gd name="T69" fmla="*/ 0 h 1115"/>
                <a:gd name="T70" fmla="*/ 64944 w 4311"/>
                <a:gd name="T71" fmla="*/ 1357 h 111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11"/>
                <a:gd name="T109" fmla="*/ 0 h 1115"/>
                <a:gd name="T110" fmla="*/ 4311 w 4311"/>
                <a:gd name="T111" fmla="*/ 1115 h 111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11" h="1115">
                  <a:moveTo>
                    <a:pt x="1198" y="36"/>
                  </a:moveTo>
                  <a:cubicBezTo>
                    <a:pt x="1130" y="52"/>
                    <a:pt x="1066" y="72"/>
                    <a:pt x="997" y="82"/>
                  </a:cubicBezTo>
                  <a:cubicBezTo>
                    <a:pt x="862" y="125"/>
                    <a:pt x="1003" y="83"/>
                    <a:pt x="640" y="100"/>
                  </a:cubicBezTo>
                  <a:cubicBezTo>
                    <a:pt x="575" y="103"/>
                    <a:pt x="504" y="122"/>
                    <a:pt x="439" y="128"/>
                  </a:cubicBezTo>
                  <a:cubicBezTo>
                    <a:pt x="384" y="146"/>
                    <a:pt x="333" y="156"/>
                    <a:pt x="275" y="164"/>
                  </a:cubicBezTo>
                  <a:cubicBezTo>
                    <a:pt x="229" y="170"/>
                    <a:pt x="137" y="183"/>
                    <a:pt x="137" y="183"/>
                  </a:cubicBezTo>
                  <a:cubicBezTo>
                    <a:pt x="119" y="189"/>
                    <a:pt x="101" y="195"/>
                    <a:pt x="83" y="201"/>
                  </a:cubicBezTo>
                  <a:cubicBezTo>
                    <a:pt x="74" y="204"/>
                    <a:pt x="55" y="210"/>
                    <a:pt x="55" y="210"/>
                  </a:cubicBezTo>
                  <a:cubicBezTo>
                    <a:pt x="30" y="247"/>
                    <a:pt x="33" y="237"/>
                    <a:pt x="19" y="292"/>
                  </a:cubicBezTo>
                  <a:cubicBezTo>
                    <a:pt x="13" y="316"/>
                    <a:pt x="0" y="365"/>
                    <a:pt x="0" y="365"/>
                  </a:cubicBezTo>
                  <a:cubicBezTo>
                    <a:pt x="3" y="377"/>
                    <a:pt x="1" y="392"/>
                    <a:pt x="9" y="402"/>
                  </a:cubicBezTo>
                  <a:cubicBezTo>
                    <a:pt x="18" y="413"/>
                    <a:pt x="99" y="436"/>
                    <a:pt x="110" y="439"/>
                  </a:cubicBezTo>
                  <a:cubicBezTo>
                    <a:pt x="185" y="459"/>
                    <a:pt x="265" y="460"/>
                    <a:pt x="339" y="484"/>
                  </a:cubicBezTo>
                  <a:cubicBezTo>
                    <a:pt x="360" y="506"/>
                    <a:pt x="381" y="509"/>
                    <a:pt x="403" y="530"/>
                  </a:cubicBezTo>
                  <a:cubicBezTo>
                    <a:pt x="417" y="573"/>
                    <a:pt x="442" y="589"/>
                    <a:pt x="485" y="603"/>
                  </a:cubicBezTo>
                  <a:cubicBezTo>
                    <a:pt x="521" y="627"/>
                    <a:pt x="557" y="642"/>
                    <a:pt x="595" y="667"/>
                  </a:cubicBezTo>
                  <a:cubicBezTo>
                    <a:pt x="622" y="685"/>
                    <a:pt x="637" y="703"/>
                    <a:pt x="668" y="713"/>
                  </a:cubicBezTo>
                  <a:cubicBezTo>
                    <a:pt x="715" y="743"/>
                    <a:pt x="751" y="782"/>
                    <a:pt x="805" y="795"/>
                  </a:cubicBezTo>
                  <a:cubicBezTo>
                    <a:pt x="846" y="858"/>
                    <a:pt x="820" y="843"/>
                    <a:pt x="869" y="859"/>
                  </a:cubicBezTo>
                  <a:cubicBezTo>
                    <a:pt x="881" y="856"/>
                    <a:pt x="894" y="855"/>
                    <a:pt x="905" y="850"/>
                  </a:cubicBezTo>
                  <a:cubicBezTo>
                    <a:pt x="938" y="834"/>
                    <a:pt x="926" y="795"/>
                    <a:pt x="942" y="768"/>
                  </a:cubicBezTo>
                  <a:cubicBezTo>
                    <a:pt x="952" y="751"/>
                    <a:pt x="973" y="741"/>
                    <a:pt x="988" y="731"/>
                  </a:cubicBezTo>
                  <a:cubicBezTo>
                    <a:pt x="1000" y="734"/>
                    <a:pt x="1012" y="738"/>
                    <a:pt x="1024" y="740"/>
                  </a:cubicBezTo>
                  <a:cubicBezTo>
                    <a:pt x="1052" y="744"/>
                    <a:pt x="1080" y="743"/>
                    <a:pt x="1107" y="749"/>
                  </a:cubicBezTo>
                  <a:cubicBezTo>
                    <a:pt x="1142" y="756"/>
                    <a:pt x="1181" y="774"/>
                    <a:pt x="1216" y="786"/>
                  </a:cubicBezTo>
                  <a:cubicBezTo>
                    <a:pt x="1276" y="806"/>
                    <a:pt x="1339" y="821"/>
                    <a:pt x="1399" y="841"/>
                  </a:cubicBezTo>
                  <a:cubicBezTo>
                    <a:pt x="1418" y="847"/>
                    <a:pt x="1435" y="862"/>
                    <a:pt x="1454" y="868"/>
                  </a:cubicBezTo>
                  <a:cubicBezTo>
                    <a:pt x="1523" y="917"/>
                    <a:pt x="1440" y="862"/>
                    <a:pt x="1509" y="896"/>
                  </a:cubicBezTo>
                  <a:cubicBezTo>
                    <a:pt x="1542" y="912"/>
                    <a:pt x="1571" y="946"/>
                    <a:pt x="1600" y="969"/>
                  </a:cubicBezTo>
                  <a:cubicBezTo>
                    <a:pt x="1607" y="974"/>
                    <a:pt x="1611" y="983"/>
                    <a:pt x="1619" y="987"/>
                  </a:cubicBezTo>
                  <a:cubicBezTo>
                    <a:pt x="1636" y="995"/>
                    <a:pt x="1673" y="1005"/>
                    <a:pt x="1673" y="1005"/>
                  </a:cubicBezTo>
                  <a:cubicBezTo>
                    <a:pt x="1721" y="1053"/>
                    <a:pt x="1747" y="1060"/>
                    <a:pt x="1811" y="1069"/>
                  </a:cubicBezTo>
                  <a:cubicBezTo>
                    <a:pt x="1820" y="1072"/>
                    <a:pt x="1829" y="1075"/>
                    <a:pt x="1838" y="1079"/>
                  </a:cubicBezTo>
                  <a:cubicBezTo>
                    <a:pt x="1848" y="1084"/>
                    <a:pt x="1855" y="1093"/>
                    <a:pt x="1865" y="1097"/>
                  </a:cubicBezTo>
                  <a:cubicBezTo>
                    <a:pt x="1885" y="1106"/>
                    <a:pt x="1908" y="1108"/>
                    <a:pt x="1929" y="1115"/>
                  </a:cubicBezTo>
                  <a:cubicBezTo>
                    <a:pt x="1993" y="1112"/>
                    <a:pt x="2057" y="1111"/>
                    <a:pt x="2121" y="1106"/>
                  </a:cubicBezTo>
                  <a:cubicBezTo>
                    <a:pt x="2154" y="1103"/>
                    <a:pt x="2189" y="1081"/>
                    <a:pt x="2222" y="1079"/>
                  </a:cubicBezTo>
                  <a:cubicBezTo>
                    <a:pt x="2326" y="1073"/>
                    <a:pt x="2429" y="1072"/>
                    <a:pt x="2533" y="1069"/>
                  </a:cubicBezTo>
                  <a:cubicBezTo>
                    <a:pt x="2572" y="1056"/>
                    <a:pt x="2612" y="1046"/>
                    <a:pt x="2652" y="1033"/>
                  </a:cubicBezTo>
                  <a:cubicBezTo>
                    <a:pt x="2661" y="1030"/>
                    <a:pt x="2679" y="1024"/>
                    <a:pt x="2679" y="1024"/>
                  </a:cubicBezTo>
                  <a:cubicBezTo>
                    <a:pt x="2701" y="1001"/>
                    <a:pt x="2712" y="988"/>
                    <a:pt x="2743" y="978"/>
                  </a:cubicBezTo>
                  <a:cubicBezTo>
                    <a:pt x="2802" y="1016"/>
                    <a:pt x="2876" y="1022"/>
                    <a:pt x="2944" y="1033"/>
                  </a:cubicBezTo>
                  <a:cubicBezTo>
                    <a:pt x="2963" y="1036"/>
                    <a:pt x="2999" y="1051"/>
                    <a:pt x="2999" y="1051"/>
                  </a:cubicBezTo>
                  <a:cubicBezTo>
                    <a:pt x="3016" y="1050"/>
                    <a:pt x="3338" y="1038"/>
                    <a:pt x="3383" y="1033"/>
                  </a:cubicBezTo>
                  <a:cubicBezTo>
                    <a:pt x="3459" y="1024"/>
                    <a:pt x="3536" y="999"/>
                    <a:pt x="3612" y="987"/>
                  </a:cubicBezTo>
                  <a:cubicBezTo>
                    <a:pt x="3667" y="969"/>
                    <a:pt x="3718" y="958"/>
                    <a:pt x="3776" y="951"/>
                  </a:cubicBezTo>
                  <a:cubicBezTo>
                    <a:pt x="3830" y="932"/>
                    <a:pt x="3887" y="923"/>
                    <a:pt x="3941" y="905"/>
                  </a:cubicBezTo>
                  <a:cubicBezTo>
                    <a:pt x="3984" y="877"/>
                    <a:pt x="4019" y="848"/>
                    <a:pt x="4069" y="832"/>
                  </a:cubicBezTo>
                  <a:cubicBezTo>
                    <a:pt x="4098" y="801"/>
                    <a:pt x="4109" y="773"/>
                    <a:pt x="4151" y="759"/>
                  </a:cubicBezTo>
                  <a:cubicBezTo>
                    <a:pt x="4161" y="726"/>
                    <a:pt x="4177" y="712"/>
                    <a:pt x="4197" y="685"/>
                  </a:cubicBezTo>
                  <a:cubicBezTo>
                    <a:pt x="4223" y="649"/>
                    <a:pt x="4235" y="608"/>
                    <a:pt x="4270" y="585"/>
                  </a:cubicBezTo>
                  <a:cubicBezTo>
                    <a:pt x="4282" y="548"/>
                    <a:pt x="4311" y="496"/>
                    <a:pt x="4252" y="484"/>
                  </a:cubicBezTo>
                  <a:cubicBezTo>
                    <a:pt x="4231" y="480"/>
                    <a:pt x="4209" y="478"/>
                    <a:pt x="4188" y="475"/>
                  </a:cubicBezTo>
                  <a:cubicBezTo>
                    <a:pt x="4136" y="458"/>
                    <a:pt x="4116" y="414"/>
                    <a:pt x="4069" y="393"/>
                  </a:cubicBezTo>
                  <a:cubicBezTo>
                    <a:pt x="4008" y="366"/>
                    <a:pt x="3978" y="372"/>
                    <a:pt x="3904" y="365"/>
                  </a:cubicBezTo>
                  <a:cubicBezTo>
                    <a:pt x="3863" y="355"/>
                    <a:pt x="3827" y="345"/>
                    <a:pt x="3785" y="338"/>
                  </a:cubicBezTo>
                  <a:cubicBezTo>
                    <a:pt x="3722" y="317"/>
                    <a:pt x="3796" y="340"/>
                    <a:pt x="3676" y="320"/>
                  </a:cubicBezTo>
                  <a:cubicBezTo>
                    <a:pt x="3641" y="314"/>
                    <a:pt x="3598" y="294"/>
                    <a:pt x="3566" y="283"/>
                  </a:cubicBezTo>
                  <a:cubicBezTo>
                    <a:pt x="3539" y="274"/>
                    <a:pt x="3511" y="265"/>
                    <a:pt x="3484" y="256"/>
                  </a:cubicBezTo>
                  <a:cubicBezTo>
                    <a:pt x="3475" y="253"/>
                    <a:pt x="3456" y="247"/>
                    <a:pt x="3456" y="247"/>
                  </a:cubicBezTo>
                  <a:cubicBezTo>
                    <a:pt x="3400" y="261"/>
                    <a:pt x="3434" y="252"/>
                    <a:pt x="3365" y="274"/>
                  </a:cubicBezTo>
                  <a:cubicBezTo>
                    <a:pt x="3356" y="277"/>
                    <a:pt x="3346" y="280"/>
                    <a:pt x="3337" y="283"/>
                  </a:cubicBezTo>
                  <a:cubicBezTo>
                    <a:pt x="3328" y="286"/>
                    <a:pt x="3310" y="292"/>
                    <a:pt x="3310" y="292"/>
                  </a:cubicBezTo>
                  <a:cubicBezTo>
                    <a:pt x="3246" y="289"/>
                    <a:pt x="3182" y="288"/>
                    <a:pt x="3118" y="283"/>
                  </a:cubicBezTo>
                  <a:cubicBezTo>
                    <a:pt x="3050" y="277"/>
                    <a:pt x="2984" y="236"/>
                    <a:pt x="2917" y="228"/>
                  </a:cubicBezTo>
                  <a:cubicBezTo>
                    <a:pt x="2875" y="223"/>
                    <a:pt x="2832" y="222"/>
                    <a:pt x="2789" y="219"/>
                  </a:cubicBezTo>
                  <a:cubicBezTo>
                    <a:pt x="2720" y="205"/>
                    <a:pt x="2654" y="198"/>
                    <a:pt x="2588" y="173"/>
                  </a:cubicBezTo>
                  <a:cubicBezTo>
                    <a:pt x="2549" y="136"/>
                    <a:pt x="2505" y="132"/>
                    <a:pt x="2460" y="109"/>
                  </a:cubicBezTo>
                  <a:cubicBezTo>
                    <a:pt x="2402" y="80"/>
                    <a:pt x="2339" y="64"/>
                    <a:pt x="2277" y="45"/>
                  </a:cubicBezTo>
                  <a:cubicBezTo>
                    <a:pt x="2234" y="32"/>
                    <a:pt x="2201" y="10"/>
                    <a:pt x="2158" y="0"/>
                  </a:cubicBezTo>
                  <a:cubicBezTo>
                    <a:pt x="2054" y="3"/>
                    <a:pt x="1951" y="3"/>
                    <a:pt x="1847" y="9"/>
                  </a:cubicBezTo>
                  <a:cubicBezTo>
                    <a:pt x="1784" y="12"/>
                    <a:pt x="1720" y="35"/>
                    <a:pt x="1655" y="36"/>
                  </a:cubicBezTo>
                  <a:cubicBezTo>
                    <a:pt x="1503" y="38"/>
                    <a:pt x="1350" y="36"/>
                    <a:pt x="1198" y="36"/>
                  </a:cubicBez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56701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14900" cy="6858000"/>
          </a:xfrm>
          <a:prstGeom prst="rect">
            <a:avLst/>
          </a:prstGeom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914900" y="5675297"/>
            <a:ext cx="4229100" cy="95410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latin typeface="Arial Rounded MT Bold" pitchFamily="-84" charset="0"/>
              </a:rPr>
              <a:t>Quinine discovery in Peru</a:t>
            </a:r>
            <a:endParaRPr lang="en-US" sz="2800" b="1" dirty="0">
              <a:latin typeface="Arial Rounded MT Bold" pitchFamily="-8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Figura 0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3180"/>
            <a:ext cx="4720805" cy="3318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9" name="Picture 3" descr="Figura 0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264"/>
            <a:ext cx="4573521" cy="3275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0" name="Picture 4" descr="Figura 0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4984"/>
            <a:ext cx="4760449" cy="356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1" name="Picture 5" descr="Figura 0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3284984"/>
            <a:ext cx="4573521" cy="3560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469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31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pt-BR">
              <a:effectLst>
                <a:outerShdw blurRad="38100" dist="38100" dir="2700000" algn="tl">
                  <a:srgbClr val="DDDDDD"/>
                </a:outerShdw>
              </a:effectLst>
              <a:latin typeface="Tahoma" charset="0"/>
              <a:cs typeface="Arial" charset="0"/>
            </a:endParaRPr>
          </a:p>
        </p:txBody>
      </p:sp>
      <p:pic>
        <p:nvPicPr>
          <p:cNvPr id="57347" name="Picture 3" descr="Digitalizar03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53559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55776"/>
            <a:ext cx="8686800" cy="1393304"/>
          </a:xfrm>
        </p:spPr>
        <p:txBody>
          <a:bodyPr>
            <a:normAutofit fontScale="90000"/>
          </a:bodyPr>
          <a:lstStyle/>
          <a:p>
            <a:r>
              <a:rPr lang="en-US" sz="6600" b="1" dirty="0">
                <a:latin typeface="Avenir Light"/>
                <a:cs typeface="Avenir Light"/>
              </a:rPr>
              <a:t>s</a:t>
            </a:r>
            <a:r>
              <a:rPr lang="x-none" sz="6600" b="1" dirty="0" smtClean="0">
                <a:latin typeface="Avenir Light"/>
                <a:cs typeface="Avenir Light"/>
              </a:rPr>
              <a:t>uccessful points in the control</a:t>
            </a:r>
            <a:endParaRPr lang="pt-BR" sz="6600" b="1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412750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864" y="1999381"/>
            <a:ext cx="8229600" cy="4525963"/>
          </a:xfrm>
        </p:spPr>
        <p:txBody>
          <a:bodyPr>
            <a:normAutofit/>
          </a:bodyPr>
          <a:lstStyle/>
          <a:p>
            <a:r>
              <a:rPr lang="pt-BR" sz="3600" dirty="0" err="1" smtClean="0">
                <a:latin typeface="Avenir Light"/>
                <a:cs typeface="Avenir Light"/>
              </a:rPr>
              <a:t>Political</a:t>
            </a:r>
            <a:r>
              <a:rPr lang="pt-BR" sz="3600" dirty="0" smtClean="0">
                <a:latin typeface="Avenir Light"/>
                <a:cs typeface="Avenir Light"/>
              </a:rPr>
              <a:t>:</a:t>
            </a:r>
          </a:p>
          <a:p>
            <a:pPr lvl="1"/>
            <a:r>
              <a:rPr lang="pt-BR" sz="3200" dirty="0" err="1" smtClean="0">
                <a:latin typeface="Avenir Light"/>
                <a:cs typeface="Avenir Light"/>
              </a:rPr>
              <a:t>National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governance</a:t>
            </a:r>
            <a:endParaRPr lang="pt-BR" sz="3200" dirty="0" smtClean="0">
              <a:latin typeface="Avenir Light"/>
              <a:cs typeface="Avenir Light"/>
            </a:endParaRPr>
          </a:p>
          <a:p>
            <a:pPr lvl="1"/>
            <a:r>
              <a:rPr lang="pt-BR" sz="3200" dirty="0" err="1" smtClean="0">
                <a:latin typeface="Avenir Light"/>
                <a:cs typeface="Avenir Light"/>
              </a:rPr>
              <a:t>Infrastructure</a:t>
            </a:r>
            <a:r>
              <a:rPr lang="pt-BR" sz="3200" dirty="0" smtClean="0">
                <a:latin typeface="Avenir Light"/>
                <a:cs typeface="Avenir Light"/>
              </a:rPr>
              <a:t> set </a:t>
            </a:r>
            <a:r>
              <a:rPr lang="pt-BR" sz="3200" dirty="0" err="1" smtClean="0">
                <a:latin typeface="Avenir Light"/>
                <a:cs typeface="Avenir Light"/>
              </a:rPr>
              <a:t>up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during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the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Malaria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Eradication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Campaign</a:t>
            </a:r>
            <a:r>
              <a:rPr lang="pt-BR" sz="3200" dirty="0" smtClean="0">
                <a:latin typeface="Avenir Light"/>
                <a:cs typeface="Avenir Light"/>
              </a:rPr>
              <a:t> in </a:t>
            </a:r>
            <a:r>
              <a:rPr lang="pt-BR" sz="3200" dirty="0" err="1" smtClean="0">
                <a:latin typeface="Avenir Light"/>
                <a:cs typeface="Avenir Light"/>
              </a:rPr>
              <a:t>the</a:t>
            </a:r>
            <a:r>
              <a:rPr lang="pt-BR" sz="3200" dirty="0" smtClean="0">
                <a:latin typeface="Avenir Light"/>
                <a:cs typeface="Avenir Light"/>
              </a:rPr>
              <a:t> 1950s (</a:t>
            </a:r>
            <a:r>
              <a:rPr lang="pt-BR" sz="3200" dirty="0" err="1" smtClean="0">
                <a:latin typeface="Avenir Light"/>
                <a:cs typeface="Avenir Light"/>
              </a:rPr>
              <a:t>leaderships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trained</a:t>
            </a:r>
            <a:r>
              <a:rPr lang="pt-BR" sz="3200" dirty="0" smtClean="0">
                <a:latin typeface="Avenir Light"/>
                <a:cs typeface="Avenir Light"/>
              </a:rPr>
              <a:t>) </a:t>
            </a:r>
          </a:p>
          <a:p>
            <a:pPr lvl="1"/>
            <a:r>
              <a:rPr lang="pt-BR" sz="3200" dirty="0" err="1" smtClean="0">
                <a:latin typeface="Avenir Light"/>
                <a:cs typeface="Avenir Light"/>
              </a:rPr>
              <a:t>National</a:t>
            </a:r>
            <a:r>
              <a:rPr lang="pt-BR" sz="3200" dirty="0" smtClean="0">
                <a:latin typeface="Avenir Light"/>
                <a:cs typeface="Avenir Light"/>
              </a:rPr>
              <a:t> vertical </a:t>
            </a:r>
            <a:r>
              <a:rPr lang="pt-BR" sz="3200" dirty="0" err="1" smtClean="0">
                <a:latin typeface="Avenir Light"/>
                <a:cs typeface="Avenir Light"/>
              </a:rPr>
              <a:t>program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until</a:t>
            </a:r>
            <a:r>
              <a:rPr lang="pt-BR" sz="3200" dirty="0" smtClean="0">
                <a:latin typeface="Avenir Light"/>
                <a:cs typeface="Avenir Light"/>
              </a:rPr>
              <a:t> 2001</a:t>
            </a:r>
          </a:p>
          <a:p>
            <a:pPr lvl="1"/>
            <a:r>
              <a:rPr lang="pt-BR" sz="3200" dirty="0" err="1" smtClean="0">
                <a:latin typeface="Avenir Light"/>
                <a:cs typeface="Avenir Light"/>
              </a:rPr>
              <a:t>Public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health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improvement</a:t>
            </a:r>
            <a:endParaRPr lang="pt-BR" sz="3200" dirty="0" smtClean="0">
              <a:latin typeface="Avenir Light"/>
              <a:cs typeface="Avenir Light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69776"/>
            <a:ext cx="8229600" cy="1143000"/>
          </a:xfrm>
        </p:spPr>
        <p:txBody>
          <a:bodyPr>
            <a:noAutofit/>
          </a:bodyPr>
          <a:lstStyle/>
          <a:p>
            <a:r>
              <a:rPr lang="en-US" b="1" dirty="0">
                <a:latin typeface="Avenir Light"/>
                <a:cs typeface="Avenir Light"/>
              </a:rPr>
              <a:t>s</a:t>
            </a:r>
            <a:r>
              <a:rPr lang="x-none" b="1" dirty="0" smtClean="0">
                <a:latin typeface="Avenir Light"/>
                <a:cs typeface="Avenir Light"/>
              </a:rPr>
              <a:t>uccessful points in the control</a:t>
            </a:r>
            <a:endParaRPr lang="pt-BR" b="1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238476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pt-BR" sz="3600" dirty="0" err="1" smtClean="0">
                <a:latin typeface="Avenir Light"/>
                <a:cs typeface="Avenir Light"/>
              </a:rPr>
              <a:t>Operational</a:t>
            </a:r>
            <a:r>
              <a:rPr lang="pt-BR" sz="3600" dirty="0" smtClean="0">
                <a:latin typeface="Avenir Light"/>
                <a:cs typeface="Avenir Light"/>
              </a:rPr>
              <a:t>:</a:t>
            </a:r>
          </a:p>
          <a:p>
            <a:pPr lvl="1"/>
            <a:r>
              <a:rPr lang="pt-BR" sz="3200" dirty="0" err="1" smtClean="0">
                <a:latin typeface="Avenir Light"/>
                <a:cs typeface="Avenir Light"/>
              </a:rPr>
              <a:t>Diagnosis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based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on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routine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microscopy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with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quality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control</a:t>
            </a:r>
            <a:r>
              <a:rPr lang="pt-BR" sz="3200" dirty="0" smtClean="0">
                <a:latin typeface="Avenir Light"/>
                <a:cs typeface="Avenir Light"/>
              </a:rPr>
              <a:t> (</a:t>
            </a:r>
            <a:r>
              <a:rPr lang="pt-BR" sz="3200" dirty="0" err="1" smtClean="0">
                <a:latin typeface="Avenir Light"/>
                <a:cs typeface="Avenir Light"/>
              </a:rPr>
              <a:t>mostly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before</a:t>
            </a:r>
            <a:r>
              <a:rPr lang="pt-BR" sz="3200" dirty="0" smtClean="0">
                <a:latin typeface="Avenir Light"/>
                <a:cs typeface="Avenir Light"/>
              </a:rPr>
              <a:t> 48 hours </a:t>
            </a:r>
            <a:r>
              <a:rPr lang="pt-BR" sz="3200" dirty="0" err="1" smtClean="0">
                <a:latin typeface="Avenir Light"/>
                <a:cs typeface="Avenir Light"/>
              </a:rPr>
              <a:t>of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symptoms</a:t>
            </a:r>
            <a:r>
              <a:rPr lang="pt-BR" sz="3200" dirty="0" smtClean="0">
                <a:latin typeface="Avenir Light"/>
                <a:cs typeface="Avenir Light"/>
              </a:rPr>
              <a:t>)</a:t>
            </a:r>
          </a:p>
          <a:p>
            <a:pPr lvl="1"/>
            <a:r>
              <a:rPr lang="pt-BR" sz="3200" dirty="0" smtClean="0">
                <a:latin typeface="Avenir Light"/>
                <a:cs typeface="Avenir Light"/>
              </a:rPr>
              <a:t>Active </a:t>
            </a:r>
            <a:r>
              <a:rPr lang="pt-BR" sz="3200" dirty="0" err="1" smtClean="0">
                <a:latin typeface="Avenir Light"/>
                <a:cs typeface="Avenir Light"/>
              </a:rPr>
              <a:t>search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of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asymptomatic</a:t>
            </a:r>
            <a:endParaRPr lang="pt-BR" sz="3200" dirty="0" smtClean="0">
              <a:latin typeface="Avenir Light"/>
              <a:cs typeface="Avenir Light"/>
            </a:endParaRPr>
          </a:p>
          <a:p>
            <a:pPr lvl="1"/>
            <a:r>
              <a:rPr lang="pt-BR" sz="3200" dirty="0" err="1" smtClean="0">
                <a:latin typeface="Avenir Light"/>
                <a:cs typeface="Avenir Light"/>
              </a:rPr>
              <a:t>House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spraying</a:t>
            </a:r>
            <a:r>
              <a:rPr lang="pt-BR" sz="3200" dirty="0" smtClean="0">
                <a:latin typeface="Avenir Light"/>
                <a:cs typeface="Avenir Light"/>
              </a:rPr>
              <a:t> (?)</a:t>
            </a:r>
          </a:p>
          <a:p>
            <a:pPr lvl="1"/>
            <a:r>
              <a:rPr lang="pt-BR" sz="3200" dirty="0" err="1" smtClean="0">
                <a:latin typeface="Avenir Light"/>
                <a:cs typeface="Avenir Light"/>
              </a:rPr>
              <a:t>Good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information</a:t>
            </a:r>
            <a:r>
              <a:rPr lang="pt-BR" sz="3200" dirty="0" smtClean="0">
                <a:latin typeface="Avenir Light"/>
                <a:cs typeface="Avenir Light"/>
              </a:rPr>
              <a:t> system (SIVEP-</a:t>
            </a:r>
            <a:r>
              <a:rPr lang="pt-BR" sz="3200" dirty="0" err="1" smtClean="0">
                <a:latin typeface="Avenir Light"/>
                <a:cs typeface="Avenir Light"/>
              </a:rPr>
              <a:t>Malaria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since</a:t>
            </a:r>
            <a:r>
              <a:rPr lang="pt-BR" sz="3200" dirty="0" smtClean="0">
                <a:latin typeface="Avenir Light"/>
                <a:cs typeface="Avenir Light"/>
              </a:rPr>
              <a:t> 2003)</a:t>
            </a:r>
          </a:p>
          <a:p>
            <a:pPr lvl="1"/>
            <a:r>
              <a:rPr lang="pt-BR" sz="3200" dirty="0" smtClean="0">
                <a:latin typeface="Avenir Light"/>
                <a:cs typeface="Avenir Light"/>
              </a:rPr>
              <a:t>Focus </a:t>
            </a:r>
            <a:r>
              <a:rPr lang="pt-BR" sz="3200" dirty="0" err="1" smtClean="0">
                <a:latin typeface="Avenir Light"/>
                <a:cs typeface="Avenir Light"/>
              </a:rPr>
              <a:t>on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priority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areas</a:t>
            </a:r>
            <a:endParaRPr lang="pt-BR" sz="3200" dirty="0" smtClean="0">
              <a:latin typeface="Avenir Light"/>
              <a:cs typeface="Avenir Light"/>
            </a:endParaRPr>
          </a:p>
          <a:p>
            <a:pPr lvl="1"/>
            <a:endParaRPr lang="pt-BR" sz="3200" dirty="0" smtClean="0">
              <a:latin typeface="Avenir Light"/>
              <a:cs typeface="Avenir Light"/>
            </a:endParaRPr>
          </a:p>
          <a:p>
            <a:pPr lvl="1"/>
            <a:endParaRPr lang="pt-BR" sz="3200" dirty="0" smtClean="0">
              <a:latin typeface="Avenir Light"/>
              <a:cs typeface="Avenir Light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69776"/>
            <a:ext cx="8229600" cy="1143000"/>
          </a:xfrm>
        </p:spPr>
        <p:txBody>
          <a:bodyPr>
            <a:noAutofit/>
          </a:bodyPr>
          <a:lstStyle/>
          <a:p>
            <a:r>
              <a:rPr lang="en-US" b="1" dirty="0">
                <a:latin typeface="Avenir Light"/>
                <a:cs typeface="Avenir Light"/>
              </a:rPr>
              <a:t>s</a:t>
            </a:r>
            <a:r>
              <a:rPr lang="x-none" b="1" dirty="0" smtClean="0">
                <a:latin typeface="Avenir Light"/>
                <a:cs typeface="Avenir Light"/>
              </a:rPr>
              <a:t>uccessful points in the control</a:t>
            </a:r>
            <a:endParaRPr lang="pt-BR" b="1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183663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676456" cy="5184576"/>
          </a:xfrm>
        </p:spPr>
        <p:txBody>
          <a:bodyPr>
            <a:normAutofit fontScale="92500" lnSpcReduction="10000"/>
          </a:bodyPr>
          <a:lstStyle/>
          <a:p>
            <a:r>
              <a:rPr lang="pt-BR" sz="3600" dirty="0" err="1" smtClean="0">
                <a:latin typeface="Avenir Light"/>
                <a:cs typeface="Avenir Light"/>
              </a:rPr>
              <a:t>Anti-malarial</a:t>
            </a:r>
            <a:r>
              <a:rPr lang="pt-BR" sz="3600" dirty="0" smtClean="0">
                <a:latin typeface="Avenir Light"/>
                <a:cs typeface="Avenir Light"/>
              </a:rPr>
              <a:t> policies:</a:t>
            </a:r>
          </a:p>
          <a:p>
            <a:pPr lvl="1"/>
            <a:r>
              <a:rPr lang="pt-BR" sz="3200" dirty="0" smtClean="0">
                <a:latin typeface="Avenir Light"/>
                <a:cs typeface="Avenir Light"/>
              </a:rPr>
              <a:t>Exclusive </a:t>
            </a:r>
            <a:r>
              <a:rPr lang="pt-BR" sz="3200" dirty="0" err="1" smtClean="0">
                <a:latin typeface="Avenir Light"/>
                <a:cs typeface="Avenir Light"/>
              </a:rPr>
              <a:t>distribution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by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the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government</a:t>
            </a:r>
            <a:endParaRPr lang="pt-BR" sz="3200" dirty="0" smtClean="0">
              <a:latin typeface="Avenir Light"/>
              <a:cs typeface="Avenir Light"/>
            </a:endParaRPr>
          </a:p>
          <a:p>
            <a:pPr lvl="1"/>
            <a:r>
              <a:rPr lang="pt-BR" sz="3200" dirty="0" err="1" smtClean="0">
                <a:latin typeface="Avenir Light"/>
                <a:cs typeface="Avenir Light"/>
              </a:rPr>
              <a:t>National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guidelines</a:t>
            </a:r>
            <a:endParaRPr lang="pt-BR" sz="3200" dirty="0" smtClean="0">
              <a:latin typeface="Avenir Light"/>
              <a:cs typeface="Avenir Light"/>
            </a:endParaRPr>
          </a:p>
          <a:p>
            <a:pPr lvl="1"/>
            <a:r>
              <a:rPr lang="pt-BR" sz="3200" dirty="0" err="1" smtClean="0">
                <a:latin typeface="Avenir Light"/>
                <a:cs typeface="Avenir Light"/>
              </a:rPr>
              <a:t>National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production</a:t>
            </a:r>
            <a:r>
              <a:rPr lang="pt-BR" sz="3200" dirty="0" smtClean="0">
                <a:latin typeface="Avenir Light"/>
                <a:cs typeface="Avenir Light"/>
              </a:rPr>
              <a:t> (</a:t>
            </a:r>
            <a:r>
              <a:rPr lang="pt-BR" sz="3200" dirty="0" err="1" smtClean="0">
                <a:latin typeface="Avenir Light"/>
                <a:cs typeface="Avenir Light"/>
              </a:rPr>
              <a:t>Farmanguinhos</a:t>
            </a:r>
            <a:r>
              <a:rPr lang="pt-BR" sz="3200" dirty="0" smtClean="0">
                <a:latin typeface="Avenir Light"/>
                <a:cs typeface="Avenir Light"/>
              </a:rPr>
              <a:t>)</a:t>
            </a:r>
          </a:p>
          <a:p>
            <a:pPr lvl="1"/>
            <a:r>
              <a:rPr lang="pt-BR" sz="3200" dirty="0" err="1" smtClean="0">
                <a:latin typeface="Avenir Light"/>
                <a:cs typeface="Avenir Light"/>
              </a:rPr>
              <a:t>Primaquine</a:t>
            </a:r>
            <a:r>
              <a:rPr lang="pt-BR" sz="3200" dirty="0" smtClean="0">
                <a:latin typeface="Avenir Light"/>
                <a:cs typeface="Avenir Light"/>
              </a:rPr>
              <a:t> single dose for </a:t>
            </a:r>
            <a:r>
              <a:rPr lang="pt-BR" sz="3200" dirty="0" err="1" smtClean="0">
                <a:latin typeface="Avenir Light"/>
                <a:cs typeface="Avenir Light"/>
              </a:rPr>
              <a:t>Pf</a:t>
            </a:r>
            <a:endParaRPr lang="pt-BR" sz="3200" dirty="0" smtClean="0">
              <a:latin typeface="Avenir Light"/>
              <a:cs typeface="Avenir Light"/>
            </a:endParaRPr>
          </a:p>
          <a:p>
            <a:pPr lvl="1"/>
            <a:r>
              <a:rPr lang="pt-BR" sz="3200" dirty="0" err="1" smtClean="0">
                <a:latin typeface="Avenir Light"/>
                <a:cs typeface="Avenir Light"/>
              </a:rPr>
              <a:t>Primaquine</a:t>
            </a:r>
            <a:r>
              <a:rPr lang="pt-BR" sz="3200" dirty="0" smtClean="0">
                <a:latin typeface="Avenir Light"/>
                <a:cs typeface="Avenir Light"/>
              </a:rPr>
              <a:t> 0.5mg/kg/</a:t>
            </a:r>
            <a:r>
              <a:rPr lang="pt-BR" sz="3200" dirty="0" err="1" smtClean="0">
                <a:latin typeface="Avenir Light"/>
                <a:cs typeface="Avenir Light"/>
              </a:rPr>
              <a:t>d</a:t>
            </a:r>
            <a:r>
              <a:rPr lang="pt-BR" sz="3200" dirty="0" smtClean="0">
                <a:latin typeface="Avenir Light"/>
                <a:cs typeface="Avenir Light"/>
              </a:rPr>
              <a:t> for 7 </a:t>
            </a:r>
            <a:r>
              <a:rPr lang="pt-BR" sz="3200" dirty="0" err="1" smtClean="0">
                <a:latin typeface="Avenir Light"/>
                <a:cs typeface="Avenir Light"/>
              </a:rPr>
              <a:t>days</a:t>
            </a:r>
            <a:r>
              <a:rPr lang="pt-BR" sz="3200" dirty="0" smtClean="0">
                <a:latin typeface="Avenir Light"/>
                <a:cs typeface="Avenir Light"/>
              </a:rPr>
              <a:t> for </a:t>
            </a:r>
            <a:r>
              <a:rPr lang="pt-BR" sz="3200" dirty="0" err="1" smtClean="0">
                <a:latin typeface="Avenir Light"/>
                <a:cs typeface="Avenir Light"/>
              </a:rPr>
              <a:t>Pv</a:t>
            </a:r>
            <a:endParaRPr lang="pt-BR" sz="3200" dirty="0" smtClean="0">
              <a:latin typeface="Avenir Light"/>
              <a:cs typeface="Avenir Light"/>
            </a:endParaRPr>
          </a:p>
          <a:p>
            <a:pPr lvl="1"/>
            <a:r>
              <a:rPr lang="pt-BR" sz="3200" dirty="0" err="1" smtClean="0">
                <a:latin typeface="Avenir Light"/>
                <a:cs typeface="Avenir Light"/>
              </a:rPr>
              <a:t>ACTs</a:t>
            </a:r>
            <a:r>
              <a:rPr lang="pt-BR" sz="3200" dirty="0" smtClean="0">
                <a:latin typeface="Avenir Light"/>
                <a:cs typeface="Avenir Light"/>
              </a:rPr>
              <a:t> for </a:t>
            </a:r>
            <a:r>
              <a:rPr lang="pt-BR" sz="3200" dirty="0" err="1" smtClean="0">
                <a:latin typeface="Avenir Light"/>
                <a:cs typeface="Avenir Light"/>
              </a:rPr>
              <a:t>severe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Pf</a:t>
            </a:r>
            <a:r>
              <a:rPr lang="pt-BR" sz="3200" dirty="0" smtClean="0">
                <a:latin typeface="Avenir Light"/>
                <a:cs typeface="Avenir Light"/>
              </a:rPr>
              <a:t> in </a:t>
            </a:r>
            <a:r>
              <a:rPr lang="pt-BR" sz="3200" dirty="0" err="1" smtClean="0">
                <a:latin typeface="Avenir Light"/>
                <a:cs typeface="Avenir Light"/>
              </a:rPr>
              <a:t>the</a:t>
            </a:r>
            <a:r>
              <a:rPr lang="pt-BR" sz="3200" dirty="0" smtClean="0">
                <a:latin typeface="Avenir Light"/>
                <a:cs typeface="Avenir Light"/>
              </a:rPr>
              <a:t> 1990s</a:t>
            </a:r>
          </a:p>
          <a:p>
            <a:pPr lvl="1"/>
            <a:r>
              <a:rPr lang="pt-BR" sz="3200" dirty="0" err="1" smtClean="0">
                <a:latin typeface="Avenir Light"/>
                <a:cs typeface="Avenir Light"/>
              </a:rPr>
              <a:t>ACTs</a:t>
            </a:r>
            <a:r>
              <a:rPr lang="pt-BR" sz="3200" dirty="0" smtClean="0">
                <a:latin typeface="Avenir Light"/>
                <a:cs typeface="Avenir Light"/>
              </a:rPr>
              <a:t> for non-</a:t>
            </a:r>
            <a:r>
              <a:rPr lang="pt-BR" sz="3200" dirty="0" err="1" smtClean="0">
                <a:latin typeface="Avenir Light"/>
                <a:cs typeface="Avenir Light"/>
              </a:rPr>
              <a:t>severe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Pf</a:t>
            </a:r>
            <a:r>
              <a:rPr lang="pt-BR" sz="3200" dirty="0" smtClean="0">
                <a:latin typeface="Avenir Light"/>
                <a:cs typeface="Avenir Light"/>
              </a:rPr>
              <a:t> in 2007</a:t>
            </a:r>
          </a:p>
          <a:p>
            <a:pPr lvl="1"/>
            <a:r>
              <a:rPr lang="pt-BR" sz="3200" dirty="0" err="1" smtClean="0">
                <a:latin typeface="Avenir Light"/>
                <a:cs typeface="Avenir Light"/>
              </a:rPr>
              <a:t>Resistance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surveillance</a:t>
            </a:r>
            <a:r>
              <a:rPr lang="pt-BR" sz="3200" dirty="0" smtClean="0">
                <a:latin typeface="Avenir Light"/>
                <a:cs typeface="Avenir Light"/>
              </a:rPr>
              <a:t> in </a:t>
            </a:r>
            <a:r>
              <a:rPr lang="pt-BR" sz="3200" dirty="0" err="1" smtClean="0">
                <a:latin typeface="Avenir Light"/>
                <a:cs typeface="Avenir Light"/>
              </a:rPr>
              <a:t>the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research</a:t>
            </a:r>
            <a:r>
              <a:rPr lang="pt-BR" sz="3200" dirty="0" smtClean="0">
                <a:latin typeface="Avenir Light"/>
                <a:cs typeface="Avenir Light"/>
              </a:rPr>
              <a:t> </a:t>
            </a:r>
            <a:r>
              <a:rPr lang="pt-BR" sz="3200" dirty="0" err="1" smtClean="0">
                <a:latin typeface="Avenir Light"/>
                <a:cs typeface="Avenir Light"/>
              </a:rPr>
              <a:t>references</a:t>
            </a:r>
            <a:endParaRPr lang="pt-BR" sz="3200" dirty="0" smtClean="0">
              <a:latin typeface="Avenir Light"/>
              <a:cs typeface="Avenir Light"/>
            </a:endParaRPr>
          </a:p>
          <a:p>
            <a:pPr lvl="1"/>
            <a:endParaRPr lang="pt-BR" sz="3200" dirty="0" smtClean="0">
              <a:latin typeface="Avenir Light"/>
              <a:cs typeface="Avenir Light"/>
            </a:endParaRPr>
          </a:p>
          <a:p>
            <a:pPr lvl="1"/>
            <a:endParaRPr lang="pt-BR" sz="3200" dirty="0" smtClean="0">
              <a:latin typeface="Avenir Light"/>
              <a:cs typeface="Avenir Light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Autofit/>
          </a:bodyPr>
          <a:lstStyle/>
          <a:p>
            <a:r>
              <a:rPr lang="en-US" b="1" dirty="0">
                <a:latin typeface="Avenir Light"/>
                <a:cs typeface="Avenir Light"/>
              </a:rPr>
              <a:t>s</a:t>
            </a:r>
            <a:r>
              <a:rPr lang="x-none" b="1" dirty="0" smtClean="0">
                <a:latin typeface="Avenir Light"/>
                <a:cs typeface="Avenir Light"/>
              </a:rPr>
              <a:t>uccessful points in the control</a:t>
            </a:r>
            <a:endParaRPr lang="pt-BR" b="1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281342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55776"/>
            <a:ext cx="8686800" cy="1393304"/>
          </a:xfrm>
        </p:spPr>
        <p:txBody>
          <a:bodyPr>
            <a:normAutofit fontScale="90000"/>
          </a:bodyPr>
          <a:lstStyle/>
          <a:p>
            <a:r>
              <a:rPr lang="en-US" sz="6600" b="1" dirty="0">
                <a:latin typeface="Avenir Light"/>
                <a:cs typeface="Avenir Light"/>
              </a:rPr>
              <a:t>s</a:t>
            </a:r>
            <a:r>
              <a:rPr lang="x-none" sz="6600" b="1" dirty="0" smtClean="0">
                <a:latin typeface="Avenir Light"/>
                <a:cs typeface="Avenir Light"/>
              </a:rPr>
              <a:t>uccessful points in elimination</a:t>
            </a:r>
            <a:endParaRPr lang="pt-BR" sz="6600" b="1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7694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936" t="12225" r="19999" b="2431"/>
          <a:stretch/>
        </p:blipFill>
        <p:spPr>
          <a:xfrm>
            <a:off x="1763688" y="1260821"/>
            <a:ext cx="5845437" cy="540853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518864" y="19776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2500" lnSpcReduction="20000"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4300" b="1" dirty="0">
                <a:latin typeface="Avenir Light" charset="0"/>
                <a:cs typeface="Avenir Light" charset="0"/>
              </a:rPr>
              <a:t>p</a:t>
            </a:r>
            <a:r>
              <a:rPr lang="x-none" sz="4300" b="1" dirty="0" smtClean="0">
                <a:latin typeface="Avenir Light" charset="0"/>
                <a:cs typeface="Avenir Light" charset="0"/>
              </a:rPr>
              <a:t>re-elimination outside the amazon</a:t>
            </a:r>
            <a:endParaRPr lang="pt-BR" sz="4300" b="1" dirty="0">
              <a:latin typeface="Avenir Light" charset="0"/>
              <a:cs typeface="Avenir Light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4644008" y="5301208"/>
            <a:ext cx="792088" cy="648072"/>
          </a:xfrm>
          <a:prstGeom prst="ellipse">
            <a:avLst/>
          </a:prstGeom>
          <a:noFill/>
          <a:ln w="762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49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9000"/>
            <a:ext cx="5715000" cy="3429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l="13333" r="16000"/>
          <a:stretch>
            <a:fillRect/>
          </a:stretch>
        </p:blipFill>
        <p:spPr>
          <a:xfrm>
            <a:off x="5105400" y="3429000"/>
            <a:ext cx="4038600" cy="3429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4270" y="0"/>
            <a:ext cx="5367130" cy="3429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20" y="255104"/>
            <a:ext cx="1883296" cy="1883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688" y="2539752"/>
            <a:ext cx="8686800" cy="1393304"/>
          </a:xfrm>
        </p:spPr>
        <p:txBody>
          <a:bodyPr>
            <a:normAutofit/>
          </a:bodyPr>
          <a:lstStyle/>
          <a:p>
            <a:r>
              <a:rPr lang="en-US" sz="6600" b="1" dirty="0">
                <a:latin typeface="Avenir Light"/>
                <a:cs typeface="Avenir Light"/>
              </a:rPr>
              <a:t>p</a:t>
            </a:r>
            <a:r>
              <a:rPr lang="x-none" sz="6600" b="1" dirty="0" smtClean="0">
                <a:latin typeface="Avenir Light"/>
                <a:cs typeface="Avenir Light"/>
              </a:rPr>
              <a:t>roblems…</a:t>
            </a:r>
            <a:endParaRPr lang="pt-BR" sz="6600" b="1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140030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"/>
            <a:ext cx="9144000" cy="6845199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710052" y="6120824"/>
            <a:ext cx="3038412" cy="58477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 smtClean="0">
                <a:latin typeface="Arial Rounded MT Bold" pitchFamily="-84" charset="0"/>
              </a:rPr>
              <a:t>Panama Canal</a:t>
            </a:r>
            <a:endParaRPr lang="en-US" sz="3200" b="1" dirty="0">
              <a:latin typeface="Arial Rounded MT Bold" pitchFamily="-8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8676456" cy="5184576"/>
          </a:xfrm>
        </p:spPr>
        <p:txBody>
          <a:bodyPr>
            <a:noAutofit/>
          </a:bodyPr>
          <a:lstStyle/>
          <a:p>
            <a:r>
              <a:rPr lang="pt-BR" dirty="0" err="1" smtClean="0">
                <a:latin typeface="Avenir Light"/>
                <a:cs typeface="Avenir Light"/>
              </a:rPr>
              <a:t>Urban</a:t>
            </a:r>
            <a:r>
              <a:rPr lang="pt-BR" dirty="0" smtClean="0">
                <a:latin typeface="Avenir Light"/>
                <a:cs typeface="Avenir Light"/>
              </a:rPr>
              <a:t> </a:t>
            </a:r>
            <a:r>
              <a:rPr lang="pt-BR" dirty="0" err="1" smtClean="0">
                <a:latin typeface="Avenir Light"/>
                <a:cs typeface="Avenir Light"/>
              </a:rPr>
              <a:t>population</a:t>
            </a:r>
            <a:r>
              <a:rPr lang="pt-BR" dirty="0" smtClean="0">
                <a:latin typeface="Avenir Light"/>
                <a:cs typeface="Avenir Light"/>
              </a:rPr>
              <a:t> </a:t>
            </a:r>
            <a:r>
              <a:rPr lang="pt-BR" dirty="0" err="1" smtClean="0">
                <a:latin typeface="Avenir Light"/>
                <a:cs typeface="Avenir Light"/>
              </a:rPr>
              <a:t>trends</a:t>
            </a:r>
            <a:endParaRPr lang="pt-BR" dirty="0" smtClean="0">
              <a:latin typeface="Avenir Light"/>
              <a:cs typeface="Avenir Light"/>
            </a:endParaRPr>
          </a:p>
          <a:p>
            <a:r>
              <a:rPr lang="pt-BR" dirty="0" err="1" smtClean="0">
                <a:latin typeface="Avenir Light"/>
                <a:cs typeface="Avenir Light"/>
              </a:rPr>
              <a:t>Increased</a:t>
            </a:r>
            <a:r>
              <a:rPr lang="pt-BR" dirty="0" smtClean="0">
                <a:latin typeface="Avenir Light"/>
                <a:cs typeface="Avenir Light"/>
              </a:rPr>
              <a:t> </a:t>
            </a:r>
            <a:r>
              <a:rPr lang="pt-BR" dirty="0" err="1" smtClean="0">
                <a:latin typeface="Avenir Light"/>
                <a:cs typeface="Avenir Light"/>
              </a:rPr>
              <a:t>migration</a:t>
            </a:r>
            <a:endParaRPr lang="pt-BR" dirty="0">
              <a:latin typeface="Avenir Light"/>
              <a:cs typeface="Avenir Light"/>
            </a:endParaRPr>
          </a:p>
          <a:p>
            <a:r>
              <a:rPr lang="pt-BR" dirty="0" smtClean="0">
                <a:latin typeface="Avenir Light"/>
                <a:cs typeface="Avenir Light"/>
              </a:rPr>
              <a:t>Mining </a:t>
            </a:r>
            <a:r>
              <a:rPr lang="pt-BR" dirty="0" err="1" smtClean="0">
                <a:latin typeface="Avenir Light"/>
                <a:cs typeface="Avenir Light"/>
              </a:rPr>
              <a:t>areas</a:t>
            </a:r>
            <a:endParaRPr lang="pt-BR" dirty="0" smtClean="0">
              <a:latin typeface="Avenir Light"/>
              <a:cs typeface="Avenir Light"/>
            </a:endParaRPr>
          </a:p>
          <a:p>
            <a:r>
              <a:rPr lang="pt-BR" dirty="0" err="1" smtClean="0">
                <a:latin typeface="Avenir Light"/>
                <a:cs typeface="Avenir Light"/>
              </a:rPr>
              <a:t>Indigenous</a:t>
            </a:r>
            <a:r>
              <a:rPr lang="pt-BR" dirty="0" smtClean="0">
                <a:latin typeface="Avenir Light"/>
                <a:cs typeface="Avenir Light"/>
              </a:rPr>
              <a:t> </a:t>
            </a:r>
            <a:r>
              <a:rPr lang="pt-BR" dirty="0" err="1" smtClean="0">
                <a:latin typeface="Avenir Light"/>
                <a:cs typeface="Avenir Light"/>
              </a:rPr>
              <a:t>populations</a:t>
            </a:r>
            <a:endParaRPr lang="pt-BR" dirty="0" smtClean="0">
              <a:latin typeface="Avenir Light"/>
              <a:cs typeface="Avenir Light"/>
            </a:endParaRPr>
          </a:p>
          <a:p>
            <a:r>
              <a:rPr lang="pt-BR" dirty="0" smtClean="0">
                <a:latin typeface="Avenir Light"/>
                <a:cs typeface="Avenir Light"/>
              </a:rPr>
              <a:t>High </a:t>
            </a:r>
            <a:r>
              <a:rPr lang="pt-BR" dirty="0" err="1">
                <a:latin typeface="Avenir Light"/>
                <a:cs typeface="Avenir Light"/>
              </a:rPr>
              <a:t>fatality</a:t>
            </a:r>
            <a:r>
              <a:rPr lang="pt-BR" dirty="0">
                <a:latin typeface="Avenir Light"/>
                <a:cs typeface="Avenir Light"/>
              </a:rPr>
              <a:t> rate </a:t>
            </a:r>
            <a:r>
              <a:rPr lang="pt-BR" dirty="0" err="1">
                <a:latin typeface="Avenir Light"/>
                <a:cs typeface="Avenir Light"/>
              </a:rPr>
              <a:t>outside</a:t>
            </a:r>
            <a:r>
              <a:rPr lang="pt-BR" dirty="0">
                <a:latin typeface="Avenir Light"/>
                <a:cs typeface="Avenir Light"/>
              </a:rPr>
              <a:t> </a:t>
            </a:r>
            <a:r>
              <a:rPr lang="pt-BR" dirty="0" err="1">
                <a:latin typeface="Avenir Light"/>
                <a:cs typeface="Avenir Light"/>
              </a:rPr>
              <a:t>the</a:t>
            </a:r>
            <a:r>
              <a:rPr lang="pt-BR" dirty="0">
                <a:latin typeface="Avenir Light"/>
                <a:cs typeface="Avenir Light"/>
              </a:rPr>
              <a:t> </a:t>
            </a:r>
            <a:r>
              <a:rPr lang="pt-BR" dirty="0" err="1" smtClean="0">
                <a:latin typeface="Avenir Light"/>
                <a:cs typeface="Avenir Light"/>
              </a:rPr>
              <a:t>Amazon</a:t>
            </a:r>
            <a:endParaRPr lang="pt-BR" dirty="0">
              <a:latin typeface="Avenir Light"/>
              <a:cs typeface="Avenir Light"/>
            </a:endParaRPr>
          </a:p>
          <a:p>
            <a:r>
              <a:rPr lang="pt-BR" dirty="0" err="1" smtClean="0">
                <a:latin typeface="Avenir Light"/>
                <a:cs typeface="Avenir Light"/>
              </a:rPr>
              <a:t>Low</a:t>
            </a:r>
            <a:r>
              <a:rPr lang="pt-BR" dirty="0" smtClean="0">
                <a:latin typeface="Avenir Light"/>
                <a:cs typeface="Avenir Light"/>
              </a:rPr>
              <a:t> </a:t>
            </a:r>
            <a:r>
              <a:rPr lang="pt-BR" dirty="0" err="1" smtClean="0">
                <a:latin typeface="Avenir Light"/>
                <a:cs typeface="Avenir Light"/>
              </a:rPr>
              <a:t>coverage</a:t>
            </a:r>
            <a:r>
              <a:rPr lang="pt-BR" dirty="0" smtClean="0">
                <a:latin typeface="Avenir Light"/>
                <a:cs typeface="Avenir Light"/>
              </a:rPr>
              <a:t> </a:t>
            </a:r>
            <a:r>
              <a:rPr lang="pt-BR" dirty="0" err="1" smtClean="0">
                <a:latin typeface="Avenir Light"/>
                <a:cs typeface="Avenir Light"/>
              </a:rPr>
              <a:t>of</a:t>
            </a:r>
            <a:r>
              <a:rPr lang="pt-BR" dirty="0" smtClean="0">
                <a:latin typeface="Avenir Light"/>
                <a:cs typeface="Avenir Light"/>
              </a:rPr>
              <a:t> </a:t>
            </a:r>
            <a:r>
              <a:rPr lang="pt-BR" dirty="0" err="1" smtClean="0">
                <a:latin typeface="Avenir Light"/>
                <a:cs typeface="Avenir Light"/>
              </a:rPr>
              <a:t>bednets</a:t>
            </a:r>
            <a:r>
              <a:rPr lang="pt-BR" dirty="0" smtClean="0">
                <a:latin typeface="Avenir Light"/>
                <a:cs typeface="Avenir Light"/>
              </a:rPr>
              <a:t> </a:t>
            </a:r>
            <a:r>
              <a:rPr lang="pt-BR" dirty="0" err="1" smtClean="0">
                <a:latin typeface="Avenir Light"/>
                <a:cs typeface="Avenir Light"/>
              </a:rPr>
              <a:t>and</a:t>
            </a:r>
            <a:r>
              <a:rPr lang="pt-BR" dirty="0" smtClean="0">
                <a:latin typeface="Avenir Light"/>
                <a:cs typeface="Avenir Light"/>
              </a:rPr>
              <a:t> </a:t>
            </a:r>
            <a:r>
              <a:rPr lang="pt-BR" dirty="0" err="1" smtClean="0">
                <a:latin typeface="Avenir Light"/>
                <a:cs typeface="Avenir Light"/>
              </a:rPr>
              <a:t>RDTs</a:t>
            </a:r>
            <a:endParaRPr lang="pt-BR" dirty="0" smtClean="0">
              <a:latin typeface="Avenir Light"/>
              <a:cs typeface="Avenir Light"/>
            </a:endParaRPr>
          </a:p>
          <a:p>
            <a:r>
              <a:rPr lang="pt-BR" dirty="0" err="1" smtClean="0">
                <a:latin typeface="Avenir Light"/>
                <a:cs typeface="Avenir Light"/>
              </a:rPr>
              <a:t>Low</a:t>
            </a:r>
            <a:r>
              <a:rPr lang="pt-BR" dirty="0" smtClean="0">
                <a:latin typeface="Avenir Light"/>
                <a:cs typeface="Avenir Light"/>
              </a:rPr>
              <a:t> </a:t>
            </a:r>
            <a:r>
              <a:rPr lang="pt-BR" dirty="0" err="1" smtClean="0">
                <a:latin typeface="Avenir Light"/>
                <a:cs typeface="Avenir Light"/>
              </a:rPr>
              <a:t>asymptomatic</a:t>
            </a:r>
            <a:r>
              <a:rPr lang="pt-BR" dirty="0" smtClean="0">
                <a:latin typeface="Avenir Light"/>
                <a:cs typeface="Avenir Light"/>
              </a:rPr>
              <a:t> </a:t>
            </a:r>
            <a:r>
              <a:rPr lang="pt-BR" dirty="0" err="1">
                <a:latin typeface="Avenir Light"/>
                <a:cs typeface="Avenir Light"/>
              </a:rPr>
              <a:t>detection</a:t>
            </a:r>
            <a:r>
              <a:rPr lang="pt-BR" dirty="0">
                <a:latin typeface="Avenir Light"/>
                <a:cs typeface="Avenir Light"/>
              </a:rPr>
              <a:t> </a:t>
            </a:r>
            <a:r>
              <a:rPr lang="pt-BR" dirty="0" err="1" smtClean="0">
                <a:latin typeface="Avenir Light"/>
                <a:cs typeface="Avenir Light"/>
              </a:rPr>
              <a:t>capacity</a:t>
            </a:r>
            <a:endParaRPr lang="pt-BR" dirty="0" smtClean="0">
              <a:latin typeface="Avenir Light"/>
              <a:cs typeface="Avenir Light"/>
            </a:endParaRPr>
          </a:p>
          <a:p>
            <a:r>
              <a:rPr lang="pt-BR" dirty="0" err="1" smtClean="0">
                <a:latin typeface="Avenir Light"/>
                <a:cs typeface="Avenir Light"/>
              </a:rPr>
              <a:t>Pv</a:t>
            </a:r>
            <a:r>
              <a:rPr lang="pt-BR" dirty="0" smtClean="0">
                <a:latin typeface="Avenir Light"/>
                <a:cs typeface="Avenir Light"/>
              </a:rPr>
              <a:t> </a:t>
            </a:r>
            <a:r>
              <a:rPr lang="pt-BR" dirty="0" err="1" smtClean="0">
                <a:latin typeface="Avenir Light"/>
                <a:cs typeface="Avenir Light"/>
              </a:rPr>
              <a:t>chloroquine</a:t>
            </a:r>
            <a:r>
              <a:rPr lang="pt-BR" dirty="0" smtClean="0">
                <a:latin typeface="Avenir Light"/>
                <a:cs typeface="Avenir Light"/>
              </a:rPr>
              <a:t> </a:t>
            </a:r>
            <a:r>
              <a:rPr lang="pt-BR" dirty="0" err="1" smtClean="0">
                <a:latin typeface="Avenir Light"/>
                <a:cs typeface="Avenir Light"/>
              </a:rPr>
              <a:t>resistance</a:t>
            </a:r>
            <a:endParaRPr lang="pt-BR" dirty="0" smtClean="0">
              <a:latin typeface="Avenir Light"/>
              <a:cs typeface="Avenir Light"/>
            </a:endParaRPr>
          </a:p>
          <a:p>
            <a:r>
              <a:rPr lang="pt-BR" dirty="0" err="1" smtClean="0">
                <a:latin typeface="Avenir Light"/>
                <a:cs typeface="Avenir Light"/>
              </a:rPr>
              <a:t>Primaquine</a:t>
            </a:r>
            <a:r>
              <a:rPr lang="pt-BR" dirty="0" smtClean="0">
                <a:latin typeface="Avenir Light"/>
                <a:cs typeface="Avenir Light"/>
              </a:rPr>
              <a:t> use (</a:t>
            </a:r>
            <a:r>
              <a:rPr lang="pt-BR" dirty="0" err="1" smtClean="0">
                <a:latin typeface="Avenir Light"/>
                <a:cs typeface="Avenir Light"/>
              </a:rPr>
              <a:t>compliance</a:t>
            </a:r>
            <a:r>
              <a:rPr lang="pt-BR" dirty="0" smtClean="0">
                <a:latin typeface="Avenir Light"/>
                <a:cs typeface="Avenir Light"/>
              </a:rPr>
              <a:t> </a:t>
            </a:r>
            <a:r>
              <a:rPr lang="pt-BR" dirty="0" err="1" smtClean="0">
                <a:latin typeface="Avenir Light"/>
                <a:cs typeface="Avenir Light"/>
              </a:rPr>
              <a:t>and</a:t>
            </a:r>
            <a:r>
              <a:rPr lang="pt-BR" dirty="0" smtClean="0">
                <a:latin typeface="Avenir Light"/>
                <a:cs typeface="Avenir Light"/>
              </a:rPr>
              <a:t> </a:t>
            </a:r>
            <a:r>
              <a:rPr lang="pt-BR" dirty="0" err="1" smtClean="0">
                <a:latin typeface="Avenir Light"/>
                <a:cs typeface="Avenir Light"/>
              </a:rPr>
              <a:t>safety</a:t>
            </a:r>
            <a:r>
              <a:rPr lang="pt-BR" dirty="0">
                <a:latin typeface="Avenir Light"/>
                <a:cs typeface="Avenir Light"/>
              </a:rPr>
              <a:t>)</a:t>
            </a:r>
            <a:endParaRPr lang="pt-BR" dirty="0" smtClean="0">
              <a:latin typeface="Avenir Light"/>
              <a:cs typeface="Avenir Light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Autofit/>
          </a:bodyPr>
          <a:lstStyle/>
          <a:p>
            <a:r>
              <a:rPr lang="en-US" b="1" dirty="0">
                <a:latin typeface="Avenir Light"/>
                <a:cs typeface="Avenir Light"/>
              </a:rPr>
              <a:t>p</a:t>
            </a:r>
            <a:r>
              <a:rPr lang="x-none" b="1" dirty="0" smtClean="0">
                <a:latin typeface="Avenir Light"/>
                <a:cs typeface="Avenir Light"/>
              </a:rPr>
              <a:t>roblems...</a:t>
            </a:r>
            <a:endParaRPr lang="pt-BR" b="1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395365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064" y="1772816"/>
            <a:ext cx="8676456" cy="3888432"/>
          </a:xfrm>
        </p:spPr>
        <p:txBody>
          <a:bodyPr>
            <a:noAutofit/>
          </a:bodyPr>
          <a:lstStyle/>
          <a:p>
            <a:r>
              <a:rPr lang="pt-BR" dirty="0" err="1">
                <a:latin typeface="Avenir Light"/>
                <a:cs typeface="Avenir Light"/>
              </a:rPr>
              <a:t>Ongoing</a:t>
            </a:r>
            <a:r>
              <a:rPr lang="pt-BR" dirty="0">
                <a:latin typeface="Avenir Light"/>
                <a:cs typeface="Avenir Light"/>
              </a:rPr>
              <a:t> </a:t>
            </a:r>
            <a:r>
              <a:rPr lang="pt-BR" dirty="0" err="1">
                <a:latin typeface="Avenir Light"/>
                <a:cs typeface="Avenir Light"/>
              </a:rPr>
              <a:t>process</a:t>
            </a:r>
            <a:r>
              <a:rPr lang="pt-BR" dirty="0">
                <a:latin typeface="Avenir Light"/>
                <a:cs typeface="Avenir Light"/>
              </a:rPr>
              <a:t> </a:t>
            </a:r>
            <a:r>
              <a:rPr lang="pt-BR" dirty="0" err="1">
                <a:latin typeface="Avenir Light"/>
                <a:cs typeface="Avenir Light"/>
              </a:rPr>
              <a:t>of</a:t>
            </a:r>
            <a:r>
              <a:rPr lang="pt-BR" dirty="0">
                <a:latin typeface="Avenir Light"/>
                <a:cs typeface="Avenir Light"/>
              </a:rPr>
              <a:t> </a:t>
            </a:r>
            <a:r>
              <a:rPr lang="pt-BR" dirty="0" err="1" smtClean="0">
                <a:latin typeface="Avenir Light"/>
                <a:cs typeface="Avenir Light"/>
              </a:rPr>
              <a:t>descentralization</a:t>
            </a:r>
            <a:endParaRPr lang="pt-BR" dirty="0" smtClean="0">
              <a:latin typeface="Avenir Light"/>
              <a:cs typeface="Avenir Light"/>
            </a:endParaRPr>
          </a:p>
          <a:p>
            <a:r>
              <a:rPr lang="pt-BR" dirty="0" err="1" smtClean="0">
                <a:latin typeface="Avenir Light"/>
                <a:cs typeface="Avenir Light"/>
              </a:rPr>
              <a:t>Lack</a:t>
            </a:r>
            <a:r>
              <a:rPr lang="pt-BR" dirty="0" smtClean="0">
                <a:latin typeface="Avenir Light"/>
                <a:cs typeface="Avenir Light"/>
              </a:rPr>
              <a:t> </a:t>
            </a:r>
            <a:r>
              <a:rPr lang="pt-BR" dirty="0" err="1">
                <a:latin typeface="Avenir Light"/>
                <a:cs typeface="Avenir Light"/>
              </a:rPr>
              <a:t>of</a:t>
            </a:r>
            <a:r>
              <a:rPr lang="pt-BR" dirty="0">
                <a:latin typeface="Avenir Light"/>
                <a:cs typeface="Avenir Light"/>
              </a:rPr>
              <a:t> </a:t>
            </a:r>
            <a:r>
              <a:rPr lang="pt-BR" dirty="0" err="1">
                <a:latin typeface="Avenir Light"/>
                <a:cs typeface="Avenir Light"/>
              </a:rPr>
              <a:t>interaction</a:t>
            </a:r>
            <a:r>
              <a:rPr lang="pt-BR" dirty="0">
                <a:latin typeface="Avenir Light"/>
                <a:cs typeface="Avenir Light"/>
              </a:rPr>
              <a:t> </a:t>
            </a:r>
            <a:r>
              <a:rPr lang="pt-BR" dirty="0" err="1">
                <a:latin typeface="Avenir Light"/>
                <a:cs typeface="Avenir Light"/>
              </a:rPr>
              <a:t>with</a:t>
            </a:r>
            <a:r>
              <a:rPr lang="pt-BR" dirty="0">
                <a:latin typeface="Avenir Light"/>
                <a:cs typeface="Avenir Light"/>
              </a:rPr>
              <a:t> </a:t>
            </a:r>
            <a:r>
              <a:rPr lang="pt-BR" dirty="0" err="1">
                <a:latin typeface="Avenir Light"/>
                <a:cs typeface="Avenir Light"/>
              </a:rPr>
              <a:t>neighbouring</a:t>
            </a:r>
            <a:r>
              <a:rPr lang="pt-BR" dirty="0">
                <a:latin typeface="Avenir Light"/>
                <a:cs typeface="Avenir Light"/>
              </a:rPr>
              <a:t> countries</a:t>
            </a:r>
          </a:p>
          <a:p>
            <a:r>
              <a:rPr lang="pt-BR" dirty="0" err="1">
                <a:latin typeface="Avenir Light"/>
                <a:cs typeface="Avenir Light"/>
              </a:rPr>
              <a:t>Lack</a:t>
            </a:r>
            <a:r>
              <a:rPr lang="pt-BR" dirty="0">
                <a:latin typeface="Avenir Light"/>
                <a:cs typeface="Avenir Light"/>
              </a:rPr>
              <a:t> </a:t>
            </a:r>
            <a:r>
              <a:rPr lang="pt-BR" dirty="0" err="1">
                <a:latin typeface="Avenir Light"/>
                <a:cs typeface="Avenir Light"/>
              </a:rPr>
              <a:t>of</a:t>
            </a:r>
            <a:r>
              <a:rPr lang="pt-BR" dirty="0">
                <a:latin typeface="Avenir Light"/>
                <a:cs typeface="Avenir Light"/>
              </a:rPr>
              <a:t> </a:t>
            </a:r>
            <a:r>
              <a:rPr lang="pt-BR" dirty="0" err="1">
                <a:latin typeface="Avenir Light"/>
                <a:cs typeface="Avenir Light"/>
              </a:rPr>
              <a:t>interaction</a:t>
            </a:r>
            <a:r>
              <a:rPr lang="pt-BR" dirty="0">
                <a:latin typeface="Avenir Light"/>
                <a:cs typeface="Avenir Light"/>
              </a:rPr>
              <a:t> </a:t>
            </a:r>
            <a:r>
              <a:rPr lang="pt-BR" dirty="0" err="1">
                <a:latin typeface="Avenir Light"/>
                <a:cs typeface="Avenir Light"/>
              </a:rPr>
              <a:t>with</a:t>
            </a:r>
            <a:r>
              <a:rPr lang="pt-BR" dirty="0">
                <a:latin typeface="Avenir Light"/>
                <a:cs typeface="Avenir Light"/>
              </a:rPr>
              <a:t> </a:t>
            </a:r>
            <a:r>
              <a:rPr lang="pt-BR" dirty="0" err="1">
                <a:latin typeface="Avenir Light"/>
                <a:cs typeface="Avenir Light"/>
              </a:rPr>
              <a:t>other</a:t>
            </a:r>
            <a:r>
              <a:rPr lang="pt-BR" dirty="0">
                <a:latin typeface="Avenir Light"/>
                <a:cs typeface="Avenir Light"/>
              </a:rPr>
              <a:t> </a:t>
            </a:r>
            <a:r>
              <a:rPr lang="pt-BR" dirty="0" err="1" smtClean="0">
                <a:latin typeface="Avenir Light"/>
                <a:cs typeface="Avenir Light"/>
              </a:rPr>
              <a:t>programs</a:t>
            </a:r>
            <a:r>
              <a:rPr lang="pt-BR" dirty="0" smtClean="0">
                <a:latin typeface="Avenir Light"/>
                <a:cs typeface="Avenir Light"/>
              </a:rPr>
              <a:t> (</a:t>
            </a:r>
            <a:r>
              <a:rPr lang="pt-BR" dirty="0" err="1" smtClean="0">
                <a:latin typeface="Avenir Light"/>
                <a:cs typeface="Avenir Light"/>
              </a:rPr>
              <a:t>careers</a:t>
            </a:r>
            <a:r>
              <a:rPr lang="pt-BR" dirty="0" smtClean="0">
                <a:latin typeface="Avenir Light"/>
                <a:cs typeface="Avenir Light"/>
              </a:rPr>
              <a:t> in </a:t>
            </a:r>
            <a:r>
              <a:rPr lang="pt-BR" dirty="0" err="1" smtClean="0">
                <a:latin typeface="Avenir Light"/>
                <a:cs typeface="Avenir Light"/>
              </a:rPr>
              <a:t>malaria</a:t>
            </a:r>
            <a:r>
              <a:rPr lang="pt-BR" dirty="0" smtClean="0">
                <a:latin typeface="Avenir Light"/>
                <a:cs typeface="Avenir Light"/>
              </a:rPr>
              <a:t>)</a:t>
            </a:r>
            <a:endParaRPr lang="pt-BR" dirty="0">
              <a:latin typeface="Avenir Light"/>
              <a:cs typeface="Avenir Light"/>
            </a:endParaRPr>
          </a:p>
          <a:p>
            <a:r>
              <a:rPr lang="pt-BR" dirty="0" err="1">
                <a:latin typeface="Avenir Light"/>
                <a:cs typeface="Avenir Light"/>
              </a:rPr>
              <a:t>Lack</a:t>
            </a:r>
            <a:r>
              <a:rPr lang="pt-BR" dirty="0">
                <a:latin typeface="Avenir Light"/>
                <a:cs typeface="Avenir Light"/>
              </a:rPr>
              <a:t> </a:t>
            </a:r>
            <a:r>
              <a:rPr lang="pt-BR" dirty="0" err="1">
                <a:latin typeface="Avenir Light"/>
                <a:cs typeface="Avenir Light"/>
              </a:rPr>
              <a:t>of</a:t>
            </a:r>
            <a:r>
              <a:rPr lang="pt-BR" dirty="0">
                <a:latin typeface="Avenir Light"/>
                <a:cs typeface="Avenir Light"/>
              </a:rPr>
              <a:t> </a:t>
            </a:r>
            <a:r>
              <a:rPr lang="pt-BR" dirty="0" err="1">
                <a:latin typeface="Avenir Light"/>
                <a:cs typeface="Avenir Light"/>
              </a:rPr>
              <a:t>objective</a:t>
            </a:r>
            <a:r>
              <a:rPr lang="pt-BR" dirty="0">
                <a:latin typeface="Avenir Light"/>
                <a:cs typeface="Avenir Light"/>
              </a:rPr>
              <a:t> </a:t>
            </a:r>
            <a:r>
              <a:rPr lang="pt-BR" dirty="0" err="1">
                <a:latin typeface="Avenir Light"/>
                <a:cs typeface="Avenir Light"/>
              </a:rPr>
              <a:t>goals</a:t>
            </a:r>
            <a:endParaRPr lang="pt-BR" dirty="0">
              <a:latin typeface="Avenir Light"/>
              <a:cs typeface="Avenir Light"/>
            </a:endParaRPr>
          </a:p>
          <a:p>
            <a:r>
              <a:rPr lang="pt-BR" dirty="0" err="1">
                <a:latin typeface="Avenir Light"/>
                <a:cs typeface="Avenir Light"/>
              </a:rPr>
              <a:t>Lack</a:t>
            </a:r>
            <a:r>
              <a:rPr lang="pt-BR" dirty="0">
                <a:latin typeface="Avenir Light"/>
                <a:cs typeface="Avenir Light"/>
              </a:rPr>
              <a:t> </a:t>
            </a:r>
            <a:r>
              <a:rPr lang="pt-BR" dirty="0" err="1">
                <a:latin typeface="Avenir Light"/>
                <a:cs typeface="Avenir Light"/>
              </a:rPr>
              <a:t>of</a:t>
            </a:r>
            <a:r>
              <a:rPr lang="pt-BR" dirty="0">
                <a:latin typeface="Avenir Light"/>
                <a:cs typeface="Avenir Light"/>
              </a:rPr>
              <a:t> </a:t>
            </a:r>
            <a:r>
              <a:rPr lang="pt-BR" dirty="0" err="1">
                <a:latin typeface="Avenir Light"/>
                <a:cs typeface="Avenir Light"/>
              </a:rPr>
              <a:t>persistent</a:t>
            </a:r>
            <a:r>
              <a:rPr lang="pt-BR" dirty="0">
                <a:latin typeface="Avenir Light"/>
                <a:cs typeface="Avenir Light"/>
              </a:rPr>
              <a:t> </a:t>
            </a:r>
            <a:r>
              <a:rPr lang="pt-BR" dirty="0" err="1">
                <a:latin typeface="Avenir Light"/>
                <a:cs typeface="Avenir Light"/>
              </a:rPr>
              <a:t>political</a:t>
            </a:r>
            <a:r>
              <a:rPr lang="pt-BR" dirty="0">
                <a:latin typeface="Avenir Light"/>
                <a:cs typeface="Avenir Light"/>
              </a:rPr>
              <a:t> </a:t>
            </a:r>
            <a:r>
              <a:rPr lang="pt-BR" dirty="0" err="1">
                <a:latin typeface="Avenir Light"/>
                <a:cs typeface="Avenir Light"/>
              </a:rPr>
              <a:t>interest</a:t>
            </a:r>
            <a:r>
              <a:rPr lang="pt-BR" dirty="0">
                <a:latin typeface="Avenir Light"/>
                <a:cs typeface="Avenir Light"/>
              </a:rPr>
              <a:t>		</a:t>
            </a:r>
            <a:endParaRPr lang="pt-BR" sz="2800" dirty="0">
              <a:latin typeface="Avenir Light"/>
              <a:cs typeface="Avenir Light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69776"/>
            <a:ext cx="8229600" cy="1143000"/>
          </a:xfrm>
        </p:spPr>
        <p:txBody>
          <a:bodyPr>
            <a:noAutofit/>
          </a:bodyPr>
          <a:lstStyle/>
          <a:p>
            <a:r>
              <a:rPr lang="en-US" b="1" dirty="0">
                <a:latin typeface="Avenir Light"/>
                <a:cs typeface="Avenir Light"/>
              </a:rPr>
              <a:t>p</a:t>
            </a:r>
            <a:r>
              <a:rPr lang="x-none" b="1" dirty="0" smtClean="0">
                <a:latin typeface="Avenir Light"/>
                <a:cs typeface="Avenir Light"/>
              </a:rPr>
              <a:t>roblems...</a:t>
            </a:r>
            <a:endParaRPr lang="pt-BR" b="1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48239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>
              <a:ea typeface="ＭＳ Ｐゴシック" pitchFamily="-84" charset="-128"/>
              <a:cs typeface="ＭＳ Ｐゴシック" pitchFamily="-84" charset="-128"/>
            </a:endParaRPr>
          </a:p>
        </p:txBody>
      </p:sp>
      <p:sp>
        <p:nvSpPr>
          <p:cNvPr id="686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BR">
              <a:ea typeface="ＭＳ Ｐゴシック" pitchFamily="-84" charset="-128"/>
              <a:cs typeface="ＭＳ Ｐゴシック" pitchFamily="-84" charset="-128"/>
            </a:endParaRPr>
          </a:p>
        </p:txBody>
      </p:sp>
      <p:pic>
        <p:nvPicPr>
          <p:cNvPr id="68612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200" y="139700"/>
            <a:ext cx="8737600" cy="657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688" y="2539752"/>
            <a:ext cx="8686800" cy="1393304"/>
          </a:xfrm>
        </p:spPr>
        <p:txBody>
          <a:bodyPr>
            <a:normAutofit/>
          </a:bodyPr>
          <a:lstStyle/>
          <a:p>
            <a:r>
              <a:rPr lang="x-none" sz="6600" b="1" dirty="0" smtClean="0">
                <a:latin typeface="Avenir Light"/>
                <a:cs typeface="Avenir Light"/>
              </a:rPr>
              <a:t>Need for innovation</a:t>
            </a:r>
            <a:endParaRPr lang="pt-BR" sz="6600" b="1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263670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44" y="-1"/>
            <a:ext cx="9123256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06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1524000"/>
            <a:ext cx="78486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30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06" y="214397"/>
            <a:ext cx="9239081" cy="631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82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7" y="-17754"/>
            <a:ext cx="9167672" cy="6875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91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553745"/>
            <a:ext cx="5256584" cy="589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84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2057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err="1" smtClean="0"/>
              <a:t>Eliminación</a:t>
            </a:r>
            <a:r>
              <a:rPr lang="pt-BR" sz="2800" dirty="0" smtClean="0"/>
              <a:t> de </a:t>
            </a:r>
            <a:r>
              <a:rPr lang="pt-BR" sz="2800" dirty="0" err="1" smtClean="0"/>
              <a:t>la</a:t>
            </a:r>
            <a:r>
              <a:rPr lang="pt-BR" sz="2800" dirty="0" smtClean="0"/>
              <a:t> </a:t>
            </a:r>
            <a:r>
              <a:rPr lang="pt-BR" sz="2800" dirty="0" err="1" smtClean="0"/>
              <a:t>Malaria</a:t>
            </a:r>
            <a:r>
              <a:rPr lang="pt-BR" sz="2800" dirty="0" smtClean="0"/>
              <a:t> </a:t>
            </a:r>
            <a:r>
              <a:rPr lang="pt-BR" sz="2800" dirty="0" err="1" smtClean="0"/>
              <a:t>en</a:t>
            </a:r>
            <a:r>
              <a:rPr lang="pt-BR" sz="2800" dirty="0" smtClean="0"/>
              <a:t> </a:t>
            </a:r>
            <a:r>
              <a:rPr lang="pt-BR" sz="2800" dirty="0" err="1" smtClean="0"/>
              <a:t>Mesoamerica</a:t>
            </a:r>
            <a:r>
              <a:rPr lang="pt-BR" sz="2800" dirty="0" smtClean="0"/>
              <a:t> </a:t>
            </a:r>
            <a:r>
              <a:rPr lang="pt-BR" sz="2800" dirty="0" err="1" smtClean="0"/>
              <a:t>y</a:t>
            </a:r>
            <a:r>
              <a:rPr lang="pt-BR" sz="2800" dirty="0" smtClean="0"/>
              <a:t> La </a:t>
            </a:r>
            <a:r>
              <a:rPr lang="pt-BR" sz="2800" dirty="0" err="1" smtClean="0"/>
              <a:t>Española</a:t>
            </a:r>
            <a:endParaRPr lang="pt-BR" sz="2800" dirty="0" smtClean="0"/>
          </a:p>
          <a:p>
            <a:pPr algn="ctr"/>
            <a:r>
              <a:rPr lang="pt-BR" sz="2800" dirty="0" smtClean="0"/>
              <a:t>16-21 de </a:t>
            </a:r>
            <a:r>
              <a:rPr lang="pt-BR" sz="2800" dirty="0" err="1" smtClean="0"/>
              <a:t>febrero</a:t>
            </a:r>
            <a:r>
              <a:rPr lang="pt-BR" sz="2800" dirty="0" smtClean="0"/>
              <a:t> de 2014</a:t>
            </a:r>
          </a:p>
          <a:p>
            <a:pPr algn="ctr"/>
            <a:r>
              <a:rPr lang="pt-BR" sz="2800" dirty="0" smtClean="0"/>
              <a:t>San Salvador, El Salvador</a:t>
            </a:r>
            <a:endParaRPr lang="pt-BR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43808" y="2895079"/>
            <a:ext cx="5614392" cy="1470025"/>
          </a:xfrm>
        </p:spPr>
        <p:txBody>
          <a:bodyPr>
            <a:noAutofit/>
          </a:bodyPr>
          <a:lstStyle/>
          <a:p>
            <a:r>
              <a:rPr lang="x-none" b="1" dirty="0">
                <a:latin typeface="Avenir Light"/>
                <a:cs typeface="Avenir Light"/>
              </a:rPr>
              <a:t>p</a:t>
            </a:r>
            <a:r>
              <a:rPr lang="x-none" b="1" dirty="0" smtClean="0">
                <a:latin typeface="Avenir Light"/>
                <a:cs typeface="Avenir Light"/>
              </a:rPr>
              <a:t>harmacological strategies for elimination: the role of the radical cure</a:t>
            </a:r>
            <a:endParaRPr lang="pt-BR" b="1" dirty="0">
              <a:latin typeface="Avenir Light"/>
              <a:cs typeface="Avenir Ligh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276800"/>
            <a:ext cx="9144000" cy="1752600"/>
          </a:xfrm>
        </p:spPr>
        <p:txBody>
          <a:bodyPr>
            <a:normAutofit/>
          </a:bodyPr>
          <a:lstStyle/>
          <a:p>
            <a:r>
              <a:rPr lang="en-US" dirty="0">
                <a:latin typeface="Avenir Light"/>
                <a:cs typeface="Avenir Light"/>
              </a:rPr>
              <a:t>m</a:t>
            </a:r>
            <a:r>
              <a:rPr lang="pt-BR" dirty="0" err="1" smtClean="0">
                <a:latin typeface="Avenir Light"/>
                <a:cs typeface="Avenir Light"/>
              </a:rPr>
              <a:t>arcus</a:t>
            </a:r>
            <a:r>
              <a:rPr lang="pt-BR" dirty="0" smtClean="0">
                <a:latin typeface="Avenir Light"/>
                <a:cs typeface="Avenir Light"/>
              </a:rPr>
              <a:t> </a:t>
            </a:r>
            <a:r>
              <a:rPr lang="pt-BR" dirty="0" err="1">
                <a:latin typeface="Avenir Light"/>
                <a:cs typeface="Avenir Light"/>
              </a:rPr>
              <a:t>l</a:t>
            </a:r>
            <a:r>
              <a:rPr lang="pt-BR" dirty="0" err="1" smtClean="0">
                <a:latin typeface="Avenir Light"/>
                <a:cs typeface="Avenir Light"/>
              </a:rPr>
              <a:t>acerda</a:t>
            </a:r>
            <a:r>
              <a:rPr lang="pt-BR" dirty="0" smtClean="0">
                <a:latin typeface="Avenir Light"/>
                <a:cs typeface="Avenir Light"/>
              </a:rPr>
              <a:t> MD, PhD</a:t>
            </a:r>
          </a:p>
          <a:p>
            <a:r>
              <a:rPr lang="en-US" sz="2162" dirty="0" smtClean="0">
                <a:latin typeface="Avenir Light"/>
                <a:cs typeface="Avenir Light"/>
              </a:rPr>
              <a:t>F</a:t>
            </a:r>
            <a:r>
              <a:rPr lang="pt-BR" sz="2162" dirty="0" err="1" smtClean="0">
                <a:latin typeface="Avenir Light"/>
                <a:cs typeface="Avenir Light"/>
              </a:rPr>
              <a:t>undação</a:t>
            </a:r>
            <a:r>
              <a:rPr lang="pt-BR" sz="2162" dirty="0" smtClean="0">
                <a:latin typeface="Avenir Light"/>
                <a:cs typeface="Avenir Light"/>
              </a:rPr>
              <a:t> de Medicina Tropical Dr. Heitor Vieira Dourado</a:t>
            </a:r>
          </a:p>
          <a:p>
            <a:r>
              <a:rPr lang="pt-BR" sz="2162" dirty="0" smtClean="0">
                <a:latin typeface="Avenir Light"/>
                <a:cs typeface="Avenir Light"/>
              </a:rPr>
              <a:t>Universidade do Estado do Amazonas</a:t>
            </a:r>
            <a:endParaRPr lang="pt-BR" sz="2162" dirty="0">
              <a:latin typeface="Avenir Light"/>
              <a:cs typeface="Avenir Light"/>
            </a:endParaRPr>
          </a:p>
        </p:txBody>
      </p:sp>
      <p:pic>
        <p:nvPicPr>
          <p:cNvPr id="6" name="Picture 5" descr="LOGO_FMT_HVD_201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16" y="2636912"/>
            <a:ext cx="2116276" cy="2117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6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36195" name="Picture 3" descr="ROPV200205%5b1%5d"/>
          <p:cNvPicPr>
            <a:picLocks noChangeAspect="1" noChangeArrowheads="1"/>
          </p:cNvPicPr>
          <p:nvPr/>
        </p:nvPicPr>
        <p:blipFill>
          <a:blip r:embed="rId2"/>
          <a:srcRect l="5121" t="7135" r="4323" b="546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6196" name="Picture 4" descr="America%20do%20Sul%20com%20nom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"/>
            <a:ext cx="2032000" cy="2841625"/>
          </a:xfrm>
          <a:prstGeom prst="rect">
            <a:avLst/>
          </a:prstGeom>
          <a:noFill/>
        </p:spPr>
      </p:pic>
      <p:sp>
        <p:nvSpPr>
          <p:cNvPr id="136197" name="Text Box 5"/>
          <p:cNvSpPr txBox="1">
            <a:spLocks noChangeArrowheads="1"/>
          </p:cNvSpPr>
          <p:nvPr/>
        </p:nvSpPr>
        <p:spPr bwMode="auto">
          <a:xfrm>
            <a:off x="250831" y="5949951"/>
            <a:ext cx="5198859" cy="58477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 smtClean="0">
                <a:latin typeface="Arial Rounded MT Bold" pitchFamily="-84" charset="0"/>
              </a:rPr>
              <a:t>Madeira-</a:t>
            </a:r>
            <a:r>
              <a:rPr lang="en-US" sz="3200" b="1" dirty="0" err="1" smtClean="0">
                <a:latin typeface="Arial Rounded MT Bold" pitchFamily="-84" charset="0"/>
              </a:rPr>
              <a:t>Mamoré</a:t>
            </a:r>
            <a:r>
              <a:rPr lang="en-US" sz="3200" b="1" dirty="0" smtClean="0">
                <a:latin typeface="Arial Rounded MT Bold" pitchFamily="-84" charset="0"/>
              </a:rPr>
              <a:t> Railway</a:t>
            </a:r>
            <a:endParaRPr lang="en-US" sz="3200" b="1" dirty="0">
              <a:latin typeface="Arial Rounded MT Bold" pitchFamily="-8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688" y="2539752"/>
            <a:ext cx="8686800" cy="1393304"/>
          </a:xfrm>
        </p:spPr>
        <p:txBody>
          <a:bodyPr>
            <a:normAutofit/>
          </a:bodyPr>
          <a:lstStyle/>
          <a:p>
            <a:r>
              <a:rPr lang="x-none" sz="6600" b="1" i="1" dirty="0" smtClean="0">
                <a:latin typeface="Avenir Light"/>
                <a:cs typeface="Avenir Light"/>
              </a:rPr>
              <a:t>P. falciparum</a:t>
            </a:r>
            <a:endParaRPr lang="pt-BR" sz="6600" b="1" i="1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24385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1378" name="Picture 2" descr="todosgris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447800" y="723903"/>
            <a:ext cx="8277225" cy="5829300"/>
          </a:xfrm>
          <a:prstGeom prst="rect">
            <a:avLst/>
          </a:prstGeom>
          <a:noFill/>
        </p:spPr>
      </p:pic>
      <p:sp>
        <p:nvSpPr>
          <p:cNvPr id="741379" name="Text Box 3"/>
          <p:cNvSpPr txBox="1">
            <a:spLocks noChangeArrowheads="1"/>
          </p:cNvSpPr>
          <p:nvPr/>
        </p:nvSpPr>
        <p:spPr bwMode="auto">
          <a:xfrm>
            <a:off x="3048000" y="1828803"/>
            <a:ext cx="533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MQ</a:t>
            </a:r>
          </a:p>
        </p:txBody>
      </p:sp>
      <p:sp>
        <p:nvSpPr>
          <p:cNvPr id="741380" name="Rectangle 4"/>
          <p:cNvSpPr>
            <a:spLocks noChangeArrowheads="1"/>
          </p:cNvSpPr>
          <p:nvPr/>
        </p:nvSpPr>
        <p:spPr bwMode="auto">
          <a:xfrm>
            <a:off x="6477000" y="5181600"/>
            <a:ext cx="228600" cy="1524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41381" name="Text Box 5"/>
          <p:cNvSpPr txBox="1">
            <a:spLocks noChangeArrowheads="1"/>
          </p:cNvSpPr>
          <p:nvPr/>
        </p:nvSpPr>
        <p:spPr bwMode="auto">
          <a:xfrm>
            <a:off x="6705600" y="5105404"/>
            <a:ext cx="28956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Malaria transmission area</a:t>
            </a:r>
          </a:p>
        </p:txBody>
      </p:sp>
      <p:sp>
        <p:nvSpPr>
          <p:cNvPr id="741382" name="Freeform 6" descr="Wide upward diagonal"/>
          <p:cNvSpPr>
            <a:spLocks/>
          </p:cNvSpPr>
          <p:nvPr/>
        </p:nvSpPr>
        <p:spPr bwMode="auto">
          <a:xfrm>
            <a:off x="685806" y="2978154"/>
            <a:ext cx="1228725" cy="2028825"/>
          </a:xfrm>
          <a:custGeom>
            <a:avLst/>
            <a:gdLst/>
            <a:ahLst/>
            <a:cxnLst>
              <a:cxn ang="0">
                <a:pos x="748" y="1100"/>
              </a:cxn>
              <a:cxn ang="0">
                <a:pos x="617" y="1205"/>
              </a:cxn>
              <a:cxn ang="0">
                <a:pos x="582" y="1213"/>
              </a:cxn>
              <a:cxn ang="0">
                <a:pos x="530" y="1231"/>
              </a:cxn>
              <a:cxn ang="0">
                <a:pos x="364" y="1248"/>
              </a:cxn>
              <a:cxn ang="0">
                <a:pos x="233" y="1135"/>
              </a:cxn>
              <a:cxn ang="0">
                <a:pos x="154" y="1039"/>
              </a:cxn>
              <a:cxn ang="0">
                <a:pos x="163" y="943"/>
              </a:cxn>
              <a:cxn ang="0">
                <a:pos x="233" y="891"/>
              </a:cxn>
              <a:cxn ang="0">
                <a:pos x="285" y="829"/>
              </a:cxn>
              <a:cxn ang="0">
                <a:pos x="198" y="751"/>
              </a:cxn>
              <a:cxn ang="0">
                <a:pos x="137" y="733"/>
              </a:cxn>
              <a:cxn ang="0">
                <a:pos x="102" y="690"/>
              </a:cxn>
              <a:cxn ang="0">
                <a:pos x="85" y="585"/>
              </a:cxn>
              <a:cxn ang="0">
                <a:pos x="6" y="367"/>
              </a:cxn>
              <a:cxn ang="0">
                <a:pos x="76" y="157"/>
              </a:cxn>
              <a:cxn ang="0">
                <a:pos x="163" y="79"/>
              </a:cxn>
              <a:cxn ang="0">
                <a:pos x="181" y="61"/>
              </a:cxn>
              <a:cxn ang="0">
                <a:pos x="233" y="9"/>
              </a:cxn>
              <a:cxn ang="0">
                <a:pos x="346" y="27"/>
              </a:cxn>
              <a:cxn ang="0">
                <a:pos x="416" y="114"/>
              </a:cxn>
              <a:cxn ang="0">
                <a:pos x="626" y="140"/>
              </a:cxn>
              <a:cxn ang="0">
                <a:pos x="669" y="245"/>
              </a:cxn>
              <a:cxn ang="0">
                <a:pos x="687" y="297"/>
              </a:cxn>
              <a:cxn ang="0">
                <a:pos x="582" y="341"/>
              </a:cxn>
              <a:cxn ang="0">
                <a:pos x="530" y="367"/>
              </a:cxn>
              <a:cxn ang="0">
                <a:pos x="512" y="384"/>
              </a:cxn>
              <a:cxn ang="0">
                <a:pos x="504" y="411"/>
              </a:cxn>
              <a:cxn ang="0">
                <a:pos x="451" y="437"/>
              </a:cxn>
              <a:cxn ang="0">
                <a:pos x="381" y="498"/>
              </a:cxn>
              <a:cxn ang="0">
                <a:pos x="355" y="594"/>
              </a:cxn>
              <a:cxn ang="0">
                <a:pos x="373" y="664"/>
              </a:cxn>
              <a:cxn ang="0">
                <a:pos x="425" y="733"/>
              </a:cxn>
              <a:cxn ang="0">
                <a:pos x="486" y="821"/>
              </a:cxn>
              <a:cxn ang="0">
                <a:pos x="538" y="838"/>
              </a:cxn>
              <a:cxn ang="0">
                <a:pos x="678" y="899"/>
              </a:cxn>
              <a:cxn ang="0">
                <a:pos x="774" y="987"/>
              </a:cxn>
              <a:cxn ang="0">
                <a:pos x="765" y="1065"/>
              </a:cxn>
              <a:cxn ang="0">
                <a:pos x="739" y="1109"/>
              </a:cxn>
              <a:cxn ang="0">
                <a:pos x="748" y="1100"/>
              </a:cxn>
            </a:cxnLst>
            <a:rect l="0" t="0" r="r" b="b"/>
            <a:pathLst>
              <a:path w="774" h="1278">
                <a:moveTo>
                  <a:pt x="748" y="1100"/>
                </a:moveTo>
                <a:cubicBezTo>
                  <a:pt x="699" y="1117"/>
                  <a:pt x="653" y="1169"/>
                  <a:pt x="617" y="1205"/>
                </a:cubicBezTo>
                <a:cubicBezTo>
                  <a:pt x="609" y="1213"/>
                  <a:pt x="593" y="1210"/>
                  <a:pt x="582" y="1213"/>
                </a:cubicBezTo>
                <a:cubicBezTo>
                  <a:pt x="564" y="1218"/>
                  <a:pt x="530" y="1231"/>
                  <a:pt x="530" y="1231"/>
                </a:cubicBezTo>
                <a:cubicBezTo>
                  <a:pt x="480" y="1278"/>
                  <a:pt x="441" y="1254"/>
                  <a:pt x="364" y="1248"/>
                </a:cubicBezTo>
                <a:cubicBezTo>
                  <a:pt x="322" y="1208"/>
                  <a:pt x="274" y="1176"/>
                  <a:pt x="233" y="1135"/>
                </a:cubicBezTo>
                <a:cubicBezTo>
                  <a:pt x="219" y="1095"/>
                  <a:pt x="185" y="1068"/>
                  <a:pt x="154" y="1039"/>
                </a:cubicBezTo>
                <a:cubicBezTo>
                  <a:pt x="157" y="1007"/>
                  <a:pt x="156" y="974"/>
                  <a:pt x="163" y="943"/>
                </a:cubicBezTo>
                <a:cubicBezTo>
                  <a:pt x="170" y="915"/>
                  <a:pt x="233" y="891"/>
                  <a:pt x="233" y="891"/>
                </a:cubicBezTo>
                <a:cubicBezTo>
                  <a:pt x="246" y="853"/>
                  <a:pt x="259" y="856"/>
                  <a:pt x="285" y="829"/>
                </a:cubicBezTo>
                <a:cubicBezTo>
                  <a:pt x="252" y="808"/>
                  <a:pt x="234" y="768"/>
                  <a:pt x="198" y="751"/>
                </a:cubicBezTo>
                <a:cubicBezTo>
                  <a:pt x="179" y="742"/>
                  <a:pt x="157" y="740"/>
                  <a:pt x="137" y="733"/>
                </a:cubicBezTo>
                <a:cubicBezTo>
                  <a:pt x="127" y="718"/>
                  <a:pt x="107" y="708"/>
                  <a:pt x="102" y="690"/>
                </a:cubicBezTo>
                <a:cubicBezTo>
                  <a:pt x="91" y="656"/>
                  <a:pt x="95" y="619"/>
                  <a:pt x="85" y="585"/>
                </a:cubicBezTo>
                <a:cubicBezTo>
                  <a:pt x="62" y="509"/>
                  <a:pt x="22" y="446"/>
                  <a:pt x="6" y="367"/>
                </a:cubicBezTo>
                <a:cubicBezTo>
                  <a:pt x="13" y="263"/>
                  <a:pt x="0" y="218"/>
                  <a:pt x="76" y="157"/>
                </a:cubicBezTo>
                <a:cubicBezTo>
                  <a:pt x="109" y="131"/>
                  <a:pt x="132" y="111"/>
                  <a:pt x="163" y="79"/>
                </a:cubicBezTo>
                <a:cubicBezTo>
                  <a:pt x="169" y="73"/>
                  <a:pt x="181" y="61"/>
                  <a:pt x="181" y="61"/>
                </a:cubicBezTo>
                <a:cubicBezTo>
                  <a:pt x="191" y="27"/>
                  <a:pt x="200" y="21"/>
                  <a:pt x="233" y="9"/>
                </a:cubicBezTo>
                <a:cubicBezTo>
                  <a:pt x="271" y="13"/>
                  <a:pt x="319" y="0"/>
                  <a:pt x="346" y="27"/>
                </a:cubicBezTo>
                <a:cubicBezTo>
                  <a:pt x="372" y="53"/>
                  <a:pt x="383" y="93"/>
                  <a:pt x="416" y="114"/>
                </a:cubicBezTo>
                <a:cubicBezTo>
                  <a:pt x="466" y="146"/>
                  <a:pt x="603" y="139"/>
                  <a:pt x="626" y="140"/>
                </a:cubicBezTo>
                <a:cubicBezTo>
                  <a:pt x="638" y="178"/>
                  <a:pt x="653" y="210"/>
                  <a:pt x="669" y="245"/>
                </a:cubicBezTo>
                <a:cubicBezTo>
                  <a:pt x="677" y="262"/>
                  <a:pt x="687" y="297"/>
                  <a:pt x="687" y="297"/>
                </a:cubicBezTo>
                <a:cubicBezTo>
                  <a:pt x="659" y="325"/>
                  <a:pt x="619" y="328"/>
                  <a:pt x="582" y="341"/>
                </a:cubicBezTo>
                <a:cubicBezTo>
                  <a:pt x="564" y="347"/>
                  <a:pt x="548" y="361"/>
                  <a:pt x="530" y="367"/>
                </a:cubicBezTo>
                <a:cubicBezTo>
                  <a:pt x="524" y="373"/>
                  <a:pt x="516" y="377"/>
                  <a:pt x="512" y="384"/>
                </a:cubicBezTo>
                <a:cubicBezTo>
                  <a:pt x="507" y="392"/>
                  <a:pt x="510" y="404"/>
                  <a:pt x="504" y="411"/>
                </a:cubicBezTo>
                <a:cubicBezTo>
                  <a:pt x="493" y="425"/>
                  <a:pt x="466" y="432"/>
                  <a:pt x="451" y="437"/>
                </a:cubicBezTo>
                <a:cubicBezTo>
                  <a:pt x="428" y="460"/>
                  <a:pt x="403" y="476"/>
                  <a:pt x="381" y="498"/>
                </a:cubicBezTo>
                <a:cubicBezTo>
                  <a:pt x="374" y="531"/>
                  <a:pt x="366" y="562"/>
                  <a:pt x="355" y="594"/>
                </a:cubicBezTo>
                <a:cubicBezTo>
                  <a:pt x="359" y="611"/>
                  <a:pt x="364" y="646"/>
                  <a:pt x="373" y="664"/>
                </a:cubicBezTo>
                <a:cubicBezTo>
                  <a:pt x="387" y="692"/>
                  <a:pt x="411" y="705"/>
                  <a:pt x="425" y="733"/>
                </a:cubicBezTo>
                <a:cubicBezTo>
                  <a:pt x="440" y="764"/>
                  <a:pt x="453" y="801"/>
                  <a:pt x="486" y="821"/>
                </a:cubicBezTo>
                <a:cubicBezTo>
                  <a:pt x="502" y="830"/>
                  <a:pt x="522" y="830"/>
                  <a:pt x="538" y="838"/>
                </a:cubicBezTo>
                <a:cubicBezTo>
                  <a:pt x="584" y="862"/>
                  <a:pt x="628" y="883"/>
                  <a:pt x="678" y="899"/>
                </a:cubicBezTo>
                <a:cubicBezTo>
                  <a:pt x="709" y="930"/>
                  <a:pt x="744" y="955"/>
                  <a:pt x="774" y="987"/>
                </a:cubicBezTo>
                <a:cubicBezTo>
                  <a:pt x="771" y="1013"/>
                  <a:pt x="772" y="1040"/>
                  <a:pt x="765" y="1065"/>
                </a:cubicBezTo>
                <a:cubicBezTo>
                  <a:pt x="752" y="1112"/>
                  <a:pt x="739" y="1050"/>
                  <a:pt x="739" y="1109"/>
                </a:cubicBezTo>
                <a:cubicBezTo>
                  <a:pt x="739" y="1113"/>
                  <a:pt x="745" y="1103"/>
                  <a:pt x="748" y="1100"/>
                </a:cubicBezTo>
                <a:close/>
              </a:path>
            </a:pathLst>
          </a:custGeom>
          <a:pattFill prst="wdUpDiag">
            <a:fgClr>
              <a:srgbClr val="00CC00"/>
            </a:fgClr>
            <a:bgClr>
              <a:srgbClr val="FFFFFF"/>
            </a:bgClr>
          </a:pattFill>
          <a:ln w="25400">
            <a:solidFill>
              <a:srgbClr val="00CC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41383" name="Freeform 7" descr="Wide upward diagonal"/>
          <p:cNvSpPr>
            <a:spLocks/>
          </p:cNvSpPr>
          <p:nvPr/>
        </p:nvSpPr>
        <p:spPr bwMode="auto">
          <a:xfrm>
            <a:off x="1898656" y="4252917"/>
            <a:ext cx="1095375" cy="942975"/>
          </a:xfrm>
          <a:custGeom>
            <a:avLst/>
            <a:gdLst/>
            <a:ahLst/>
            <a:cxnLst>
              <a:cxn ang="0">
                <a:pos x="654" y="332"/>
              </a:cxn>
              <a:cxn ang="0">
                <a:pos x="593" y="550"/>
              </a:cxn>
              <a:cxn ang="0">
                <a:pos x="488" y="594"/>
              </a:cxn>
              <a:cxn ang="0">
                <a:pos x="357" y="585"/>
              </a:cxn>
              <a:cxn ang="0">
                <a:pos x="200" y="524"/>
              </a:cxn>
              <a:cxn ang="0">
                <a:pos x="165" y="410"/>
              </a:cxn>
              <a:cxn ang="0">
                <a:pos x="200" y="271"/>
              </a:cxn>
              <a:cxn ang="0">
                <a:pos x="35" y="201"/>
              </a:cxn>
              <a:cxn ang="0">
                <a:pos x="0" y="131"/>
              </a:cxn>
              <a:cxn ang="0">
                <a:pos x="52" y="114"/>
              </a:cxn>
              <a:cxn ang="0">
                <a:pos x="96" y="88"/>
              </a:cxn>
              <a:cxn ang="0">
                <a:pos x="235" y="44"/>
              </a:cxn>
              <a:cxn ang="0">
                <a:pos x="244" y="18"/>
              </a:cxn>
              <a:cxn ang="0">
                <a:pos x="296" y="0"/>
              </a:cxn>
              <a:cxn ang="0">
                <a:pos x="340" y="9"/>
              </a:cxn>
              <a:cxn ang="0">
                <a:pos x="357" y="105"/>
              </a:cxn>
              <a:cxn ang="0">
                <a:pos x="392" y="149"/>
              </a:cxn>
              <a:cxn ang="0">
                <a:pos x="480" y="253"/>
              </a:cxn>
              <a:cxn ang="0">
                <a:pos x="584" y="297"/>
              </a:cxn>
              <a:cxn ang="0">
                <a:pos x="637" y="314"/>
              </a:cxn>
              <a:cxn ang="0">
                <a:pos x="654" y="332"/>
              </a:cxn>
            </a:cxnLst>
            <a:rect l="0" t="0" r="r" b="b"/>
            <a:pathLst>
              <a:path w="690" h="594">
                <a:moveTo>
                  <a:pt x="654" y="332"/>
                </a:moveTo>
                <a:cubicBezTo>
                  <a:pt x="670" y="422"/>
                  <a:pt x="690" y="516"/>
                  <a:pt x="593" y="550"/>
                </a:cubicBezTo>
                <a:cubicBezTo>
                  <a:pt x="566" y="578"/>
                  <a:pt x="525" y="584"/>
                  <a:pt x="488" y="594"/>
                </a:cubicBezTo>
                <a:cubicBezTo>
                  <a:pt x="444" y="591"/>
                  <a:pt x="400" y="590"/>
                  <a:pt x="357" y="585"/>
                </a:cubicBezTo>
                <a:cubicBezTo>
                  <a:pt x="301" y="579"/>
                  <a:pt x="252" y="541"/>
                  <a:pt x="200" y="524"/>
                </a:cubicBezTo>
                <a:cubicBezTo>
                  <a:pt x="188" y="486"/>
                  <a:pt x="175" y="449"/>
                  <a:pt x="165" y="410"/>
                </a:cubicBezTo>
                <a:cubicBezTo>
                  <a:pt x="172" y="344"/>
                  <a:pt x="168" y="320"/>
                  <a:pt x="200" y="271"/>
                </a:cubicBezTo>
                <a:cubicBezTo>
                  <a:pt x="137" y="205"/>
                  <a:pt x="138" y="212"/>
                  <a:pt x="35" y="201"/>
                </a:cubicBezTo>
                <a:cubicBezTo>
                  <a:pt x="25" y="172"/>
                  <a:pt x="9" y="160"/>
                  <a:pt x="0" y="131"/>
                </a:cubicBezTo>
                <a:cubicBezTo>
                  <a:pt x="17" y="125"/>
                  <a:pt x="36" y="123"/>
                  <a:pt x="52" y="114"/>
                </a:cubicBezTo>
                <a:cubicBezTo>
                  <a:pt x="110" y="79"/>
                  <a:pt x="22" y="110"/>
                  <a:pt x="96" y="88"/>
                </a:cubicBezTo>
                <a:cubicBezTo>
                  <a:pt x="137" y="60"/>
                  <a:pt x="188" y="60"/>
                  <a:pt x="235" y="44"/>
                </a:cubicBezTo>
                <a:cubicBezTo>
                  <a:pt x="238" y="35"/>
                  <a:pt x="237" y="23"/>
                  <a:pt x="244" y="18"/>
                </a:cubicBezTo>
                <a:cubicBezTo>
                  <a:pt x="259" y="7"/>
                  <a:pt x="296" y="0"/>
                  <a:pt x="296" y="0"/>
                </a:cubicBezTo>
                <a:cubicBezTo>
                  <a:pt x="311" y="3"/>
                  <a:pt x="328" y="1"/>
                  <a:pt x="340" y="9"/>
                </a:cubicBezTo>
                <a:cubicBezTo>
                  <a:pt x="352" y="17"/>
                  <a:pt x="355" y="97"/>
                  <a:pt x="357" y="105"/>
                </a:cubicBezTo>
                <a:cubicBezTo>
                  <a:pt x="360" y="117"/>
                  <a:pt x="383" y="139"/>
                  <a:pt x="392" y="149"/>
                </a:cubicBezTo>
                <a:cubicBezTo>
                  <a:pt x="408" y="196"/>
                  <a:pt x="432" y="239"/>
                  <a:pt x="480" y="253"/>
                </a:cubicBezTo>
                <a:cubicBezTo>
                  <a:pt x="508" y="283"/>
                  <a:pt x="546" y="286"/>
                  <a:pt x="584" y="297"/>
                </a:cubicBezTo>
                <a:cubicBezTo>
                  <a:pt x="602" y="302"/>
                  <a:pt x="637" y="314"/>
                  <a:pt x="637" y="314"/>
                </a:cubicBezTo>
                <a:cubicBezTo>
                  <a:pt x="643" y="320"/>
                  <a:pt x="654" y="332"/>
                  <a:pt x="654" y="332"/>
                </a:cubicBezTo>
                <a:close/>
              </a:path>
            </a:pathLst>
          </a:custGeom>
          <a:pattFill prst="wdUpDiag">
            <a:fgClr>
              <a:srgbClr val="00CC00"/>
            </a:fgClr>
            <a:bgClr>
              <a:srgbClr val="FFFFFF"/>
            </a:bgClr>
          </a:pattFill>
          <a:ln w="25400">
            <a:solidFill>
              <a:srgbClr val="00CC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41384" name="Text Box 8"/>
          <p:cNvSpPr txBox="1">
            <a:spLocks noChangeArrowheads="1"/>
          </p:cNvSpPr>
          <p:nvPr/>
        </p:nvSpPr>
        <p:spPr bwMode="auto">
          <a:xfrm>
            <a:off x="914400" y="4495804"/>
            <a:ext cx="10668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ASU+MQ </a:t>
            </a:r>
          </a:p>
        </p:txBody>
      </p:sp>
      <p:sp>
        <p:nvSpPr>
          <p:cNvPr id="741385" name="Freeform 9" descr="Wide upward diagonal"/>
          <p:cNvSpPr>
            <a:spLocks/>
          </p:cNvSpPr>
          <p:nvPr/>
        </p:nvSpPr>
        <p:spPr bwMode="auto">
          <a:xfrm>
            <a:off x="179389" y="3394076"/>
            <a:ext cx="320675" cy="466725"/>
          </a:xfrm>
          <a:custGeom>
            <a:avLst/>
            <a:gdLst/>
            <a:ahLst/>
            <a:cxnLst>
              <a:cxn ang="0">
                <a:pos x="175" y="210"/>
              </a:cxn>
              <a:cxn ang="0">
                <a:pos x="158" y="288"/>
              </a:cxn>
              <a:cxn ang="0">
                <a:pos x="79" y="271"/>
              </a:cxn>
              <a:cxn ang="0">
                <a:pos x="27" y="210"/>
              </a:cxn>
              <a:cxn ang="0">
                <a:pos x="18" y="166"/>
              </a:cxn>
              <a:cxn ang="0">
                <a:pos x="0" y="114"/>
              </a:cxn>
              <a:cxn ang="0">
                <a:pos x="9" y="61"/>
              </a:cxn>
              <a:cxn ang="0">
                <a:pos x="35" y="53"/>
              </a:cxn>
              <a:cxn ang="0">
                <a:pos x="44" y="26"/>
              </a:cxn>
              <a:cxn ang="0">
                <a:pos x="88" y="0"/>
              </a:cxn>
              <a:cxn ang="0">
                <a:pos x="149" y="18"/>
              </a:cxn>
              <a:cxn ang="0">
                <a:pos x="184" y="114"/>
              </a:cxn>
              <a:cxn ang="0">
                <a:pos x="175" y="210"/>
              </a:cxn>
            </a:cxnLst>
            <a:rect l="0" t="0" r="r" b="b"/>
            <a:pathLst>
              <a:path w="202" h="294">
                <a:moveTo>
                  <a:pt x="175" y="210"/>
                </a:moveTo>
                <a:cubicBezTo>
                  <a:pt x="166" y="235"/>
                  <a:pt x="180" y="273"/>
                  <a:pt x="158" y="288"/>
                </a:cubicBezTo>
                <a:cubicBezTo>
                  <a:pt x="150" y="294"/>
                  <a:pt x="95" y="276"/>
                  <a:pt x="79" y="271"/>
                </a:cubicBezTo>
                <a:cubicBezTo>
                  <a:pt x="60" y="250"/>
                  <a:pt x="43" y="234"/>
                  <a:pt x="27" y="210"/>
                </a:cubicBezTo>
                <a:cubicBezTo>
                  <a:pt x="24" y="195"/>
                  <a:pt x="22" y="180"/>
                  <a:pt x="18" y="166"/>
                </a:cubicBezTo>
                <a:cubicBezTo>
                  <a:pt x="13" y="148"/>
                  <a:pt x="0" y="114"/>
                  <a:pt x="0" y="114"/>
                </a:cubicBezTo>
                <a:cubicBezTo>
                  <a:pt x="3" y="96"/>
                  <a:pt x="0" y="77"/>
                  <a:pt x="9" y="61"/>
                </a:cubicBezTo>
                <a:cubicBezTo>
                  <a:pt x="14" y="53"/>
                  <a:pt x="29" y="59"/>
                  <a:pt x="35" y="53"/>
                </a:cubicBezTo>
                <a:cubicBezTo>
                  <a:pt x="42" y="46"/>
                  <a:pt x="39" y="34"/>
                  <a:pt x="44" y="26"/>
                </a:cubicBezTo>
                <a:cubicBezTo>
                  <a:pt x="55" y="7"/>
                  <a:pt x="69" y="7"/>
                  <a:pt x="88" y="0"/>
                </a:cubicBezTo>
                <a:cubicBezTo>
                  <a:pt x="98" y="3"/>
                  <a:pt x="147" y="14"/>
                  <a:pt x="149" y="18"/>
                </a:cubicBezTo>
                <a:cubicBezTo>
                  <a:pt x="173" y="59"/>
                  <a:pt x="150" y="80"/>
                  <a:pt x="184" y="114"/>
                </a:cubicBezTo>
                <a:cubicBezTo>
                  <a:pt x="194" y="146"/>
                  <a:pt x="202" y="183"/>
                  <a:pt x="175" y="210"/>
                </a:cubicBezTo>
                <a:close/>
              </a:path>
            </a:pathLst>
          </a:custGeom>
          <a:pattFill prst="wdUpDiag">
            <a:fgClr>
              <a:srgbClr val="00CC00"/>
            </a:fgClr>
            <a:bgClr>
              <a:srgbClr val="FFFFFF"/>
            </a:bgClr>
          </a:pattFill>
          <a:ln w="25400">
            <a:solidFill>
              <a:srgbClr val="00CC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41386" name="Text Box 10"/>
          <p:cNvSpPr txBox="1">
            <a:spLocks noChangeArrowheads="1"/>
          </p:cNvSpPr>
          <p:nvPr/>
        </p:nvSpPr>
        <p:spPr bwMode="auto">
          <a:xfrm>
            <a:off x="0" y="3886204"/>
            <a:ext cx="10668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ASU+SP </a:t>
            </a:r>
          </a:p>
        </p:txBody>
      </p:sp>
      <p:sp>
        <p:nvSpPr>
          <p:cNvPr id="741387" name="Rectangle 11" descr="Wide upward diagonal"/>
          <p:cNvSpPr>
            <a:spLocks noChangeArrowheads="1"/>
          </p:cNvSpPr>
          <p:nvPr/>
        </p:nvSpPr>
        <p:spPr bwMode="auto">
          <a:xfrm>
            <a:off x="5715000" y="1066800"/>
            <a:ext cx="533400" cy="381000"/>
          </a:xfrm>
          <a:prstGeom prst="rect">
            <a:avLst/>
          </a:prstGeom>
          <a:pattFill prst="wdUpDiag">
            <a:fgClr>
              <a:srgbClr val="00CC00">
                <a:alpha val="39000"/>
              </a:srgbClr>
            </a:fgClr>
            <a:bgClr>
              <a:srgbClr val="FFFFFF">
                <a:alpha val="39000"/>
              </a:srgbClr>
            </a:bgClr>
          </a:pattFill>
          <a:ln w="25400">
            <a:solidFill>
              <a:srgbClr val="00CC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41388" name="Text Box 12"/>
          <p:cNvSpPr txBox="1">
            <a:spLocks noChangeArrowheads="1"/>
          </p:cNvSpPr>
          <p:nvPr/>
        </p:nvSpPr>
        <p:spPr bwMode="auto">
          <a:xfrm>
            <a:off x="2133600" y="4800604"/>
            <a:ext cx="9906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ASU+MQ </a:t>
            </a:r>
          </a:p>
        </p:txBody>
      </p:sp>
      <p:sp>
        <p:nvSpPr>
          <p:cNvPr id="741389" name="Text Box 13"/>
          <p:cNvSpPr txBox="1">
            <a:spLocks noChangeArrowheads="1"/>
          </p:cNvSpPr>
          <p:nvPr/>
        </p:nvSpPr>
        <p:spPr bwMode="auto">
          <a:xfrm>
            <a:off x="6553200" y="1066800"/>
            <a:ext cx="2209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b="0"/>
              <a:t>ACT</a:t>
            </a:r>
          </a:p>
        </p:txBody>
      </p:sp>
      <p:sp>
        <p:nvSpPr>
          <p:cNvPr id="741390" name="Rectangle 14" descr="Dark vertical"/>
          <p:cNvSpPr>
            <a:spLocks noChangeArrowheads="1"/>
          </p:cNvSpPr>
          <p:nvPr/>
        </p:nvSpPr>
        <p:spPr bwMode="auto">
          <a:xfrm>
            <a:off x="5715000" y="1600200"/>
            <a:ext cx="533400" cy="381000"/>
          </a:xfrm>
          <a:prstGeom prst="rect">
            <a:avLst/>
          </a:prstGeom>
          <a:pattFill prst="dkVert">
            <a:fgClr>
              <a:srgbClr val="E1C491"/>
            </a:fgClr>
            <a:bgClr>
              <a:srgbClr val="FFFFFF"/>
            </a:bgClr>
          </a:pattFill>
          <a:ln w="25400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41391" name="Freeform 15" descr="Dark vertical"/>
          <p:cNvSpPr>
            <a:spLocks/>
          </p:cNvSpPr>
          <p:nvPr/>
        </p:nvSpPr>
        <p:spPr bwMode="auto">
          <a:xfrm>
            <a:off x="3505200" y="2032000"/>
            <a:ext cx="539750" cy="558800"/>
          </a:xfrm>
          <a:custGeom>
            <a:avLst/>
            <a:gdLst/>
            <a:ahLst/>
            <a:cxnLst>
              <a:cxn ang="0">
                <a:pos x="296" y="312"/>
              </a:cxn>
              <a:cxn ang="0">
                <a:pos x="248" y="288"/>
              </a:cxn>
              <a:cxn ang="0">
                <a:pos x="232" y="312"/>
              </a:cxn>
              <a:cxn ang="0">
                <a:pos x="208" y="320"/>
              </a:cxn>
              <a:cxn ang="0">
                <a:pos x="152" y="352"/>
              </a:cxn>
              <a:cxn ang="0">
                <a:pos x="80" y="304"/>
              </a:cxn>
              <a:cxn ang="0">
                <a:pos x="32" y="240"/>
              </a:cxn>
              <a:cxn ang="0">
                <a:pos x="0" y="168"/>
              </a:cxn>
              <a:cxn ang="0">
                <a:pos x="8" y="120"/>
              </a:cxn>
              <a:cxn ang="0">
                <a:pos x="32" y="112"/>
              </a:cxn>
              <a:cxn ang="0">
                <a:pos x="48" y="64"/>
              </a:cxn>
              <a:cxn ang="0">
                <a:pos x="64" y="16"/>
              </a:cxn>
              <a:cxn ang="0">
                <a:pos x="112" y="0"/>
              </a:cxn>
              <a:cxn ang="0">
                <a:pos x="320" y="32"/>
              </a:cxn>
              <a:cxn ang="0">
                <a:pos x="328" y="200"/>
              </a:cxn>
              <a:cxn ang="0">
                <a:pos x="312" y="280"/>
              </a:cxn>
              <a:cxn ang="0">
                <a:pos x="296" y="312"/>
              </a:cxn>
            </a:cxnLst>
            <a:rect l="0" t="0" r="r" b="b"/>
            <a:pathLst>
              <a:path w="340" h="352">
                <a:moveTo>
                  <a:pt x="296" y="312"/>
                </a:moveTo>
                <a:cubicBezTo>
                  <a:pt x="291" y="309"/>
                  <a:pt x="258" y="284"/>
                  <a:pt x="248" y="288"/>
                </a:cubicBezTo>
                <a:cubicBezTo>
                  <a:pt x="239" y="292"/>
                  <a:pt x="240" y="306"/>
                  <a:pt x="232" y="312"/>
                </a:cubicBezTo>
                <a:cubicBezTo>
                  <a:pt x="225" y="317"/>
                  <a:pt x="216" y="317"/>
                  <a:pt x="208" y="320"/>
                </a:cubicBezTo>
                <a:cubicBezTo>
                  <a:pt x="161" y="289"/>
                  <a:pt x="162" y="303"/>
                  <a:pt x="152" y="352"/>
                </a:cubicBezTo>
                <a:cubicBezTo>
                  <a:pt x="120" y="341"/>
                  <a:pt x="104" y="328"/>
                  <a:pt x="80" y="304"/>
                </a:cubicBezTo>
                <a:cubicBezTo>
                  <a:pt x="69" y="272"/>
                  <a:pt x="60" y="259"/>
                  <a:pt x="32" y="240"/>
                </a:cubicBezTo>
                <a:cubicBezTo>
                  <a:pt x="23" y="214"/>
                  <a:pt x="9" y="194"/>
                  <a:pt x="0" y="168"/>
                </a:cubicBezTo>
                <a:cubicBezTo>
                  <a:pt x="3" y="152"/>
                  <a:pt x="0" y="134"/>
                  <a:pt x="8" y="120"/>
                </a:cubicBezTo>
                <a:cubicBezTo>
                  <a:pt x="12" y="113"/>
                  <a:pt x="27" y="119"/>
                  <a:pt x="32" y="112"/>
                </a:cubicBezTo>
                <a:cubicBezTo>
                  <a:pt x="42" y="98"/>
                  <a:pt x="43" y="80"/>
                  <a:pt x="48" y="64"/>
                </a:cubicBezTo>
                <a:cubicBezTo>
                  <a:pt x="53" y="48"/>
                  <a:pt x="48" y="21"/>
                  <a:pt x="64" y="16"/>
                </a:cubicBezTo>
                <a:cubicBezTo>
                  <a:pt x="80" y="11"/>
                  <a:pt x="112" y="0"/>
                  <a:pt x="112" y="0"/>
                </a:cubicBezTo>
                <a:cubicBezTo>
                  <a:pt x="185" y="6"/>
                  <a:pt x="251" y="9"/>
                  <a:pt x="320" y="32"/>
                </a:cubicBezTo>
                <a:cubicBezTo>
                  <a:pt x="310" y="83"/>
                  <a:pt x="252" y="175"/>
                  <a:pt x="328" y="200"/>
                </a:cubicBezTo>
                <a:cubicBezTo>
                  <a:pt x="340" y="237"/>
                  <a:pt x="328" y="248"/>
                  <a:pt x="312" y="280"/>
                </a:cubicBezTo>
                <a:cubicBezTo>
                  <a:pt x="294" y="317"/>
                  <a:pt x="314" y="294"/>
                  <a:pt x="296" y="312"/>
                </a:cubicBezTo>
                <a:close/>
              </a:path>
            </a:pathLst>
          </a:custGeom>
          <a:pattFill prst="dkVert">
            <a:fgClr>
              <a:srgbClr val="E1C491"/>
            </a:fgClr>
            <a:bgClr>
              <a:srgbClr val="FFFFFF"/>
            </a:bgClr>
          </a:pattFill>
          <a:ln w="25400">
            <a:solidFill>
              <a:srgbClr val="E1C49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41392" name="Freeform 16" descr="Dark vertical"/>
          <p:cNvSpPr>
            <a:spLocks/>
          </p:cNvSpPr>
          <p:nvPr/>
        </p:nvSpPr>
        <p:spPr bwMode="auto">
          <a:xfrm>
            <a:off x="914406" y="1884366"/>
            <a:ext cx="1260475" cy="1465263"/>
          </a:xfrm>
          <a:custGeom>
            <a:avLst/>
            <a:gdLst/>
            <a:ahLst/>
            <a:cxnLst>
              <a:cxn ang="0">
                <a:pos x="576" y="908"/>
              </a:cxn>
              <a:cxn ang="0">
                <a:pos x="550" y="916"/>
              </a:cxn>
              <a:cxn ang="0">
                <a:pos x="559" y="890"/>
              </a:cxn>
              <a:cxn ang="0">
                <a:pos x="585" y="838"/>
              </a:cxn>
              <a:cxn ang="0">
                <a:pos x="593" y="759"/>
              </a:cxn>
              <a:cxn ang="0">
                <a:pos x="611" y="707"/>
              </a:cxn>
              <a:cxn ang="0">
                <a:pos x="602" y="558"/>
              </a:cxn>
              <a:cxn ang="0">
                <a:pos x="602" y="480"/>
              </a:cxn>
              <a:cxn ang="0">
                <a:pos x="637" y="471"/>
              </a:cxn>
              <a:cxn ang="0">
                <a:pos x="768" y="428"/>
              </a:cxn>
              <a:cxn ang="0">
                <a:pos x="794" y="209"/>
              </a:cxn>
              <a:cxn ang="0">
                <a:pos x="785" y="157"/>
              </a:cxn>
              <a:cxn ang="0">
                <a:pos x="689" y="105"/>
              </a:cxn>
              <a:cxn ang="0">
                <a:pos x="567" y="44"/>
              </a:cxn>
              <a:cxn ang="0">
                <a:pos x="515" y="17"/>
              </a:cxn>
              <a:cxn ang="0">
                <a:pos x="428" y="0"/>
              </a:cxn>
              <a:cxn ang="0">
                <a:pos x="262" y="105"/>
              </a:cxn>
              <a:cxn ang="0">
                <a:pos x="218" y="183"/>
              </a:cxn>
              <a:cxn ang="0">
                <a:pos x="175" y="288"/>
              </a:cxn>
              <a:cxn ang="0">
                <a:pos x="9" y="489"/>
              </a:cxn>
              <a:cxn ang="0">
                <a:pos x="0" y="515"/>
              </a:cxn>
              <a:cxn ang="0">
                <a:pos x="87" y="637"/>
              </a:cxn>
              <a:cxn ang="0">
                <a:pos x="122" y="672"/>
              </a:cxn>
              <a:cxn ang="0">
                <a:pos x="227" y="707"/>
              </a:cxn>
              <a:cxn ang="0">
                <a:pos x="375" y="803"/>
              </a:cxn>
              <a:cxn ang="0">
                <a:pos x="515" y="820"/>
              </a:cxn>
              <a:cxn ang="0">
                <a:pos x="576" y="864"/>
              </a:cxn>
              <a:cxn ang="0">
                <a:pos x="576" y="908"/>
              </a:cxn>
            </a:cxnLst>
            <a:rect l="0" t="0" r="r" b="b"/>
            <a:pathLst>
              <a:path w="794" h="923">
                <a:moveTo>
                  <a:pt x="576" y="908"/>
                </a:moveTo>
                <a:cubicBezTo>
                  <a:pt x="567" y="911"/>
                  <a:pt x="556" y="923"/>
                  <a:pt x="550" y="916"/>
                </a:cubicBezTo>
                <a:cubicBezTo>
                  <a:pt x="544" y="909"/>
                  <a:pt x="555" y="898"/>
                  <a:pt x="559" y="890"/>
                </a:cubicBezTo>
                <a:cubicBezTo>
                  <a:pt x="593" y="823"/>
                  <a:pt x="562" y="904"/>
                  <a:pt x="585" y="838"/>
                </a:cubicBezTo>
                <a:cubicBezTo>
                  <a:pt x="570" y="751"/>
                  <a:pt x="569" y="814"/>
                  <a:pt x="593" y="759"/>
                </a:cubicBezTo>
                <a:cubicBezTo>
                  <a:pt x="601" y="742"/>
                  <a:pt x="611" y="707"/>
                  <a:pt x="611" y="707"/>
                </a:cubicBezTo>
                <a:cubicBezTo>
                  <a:pt x="608" y="657"/>
                  <a:pt x="607" y="607"/>
                  <a:pt x="602" y="558"/>
                </a:cubicBezTo>
                <a:cubicBezTo>
                  <a:pt x="598" y="524"/>
                  <a:pt x="570" y="525"/>
                  <a:pt x="602" y="480"/>
                </a:cubicBezTo>
                <a:cubicBezTo>
                  <a:pt x="609" y="470"/>
                  <a:pt x="625" y="473"/>
                  <a:pt x="637" y="471"/>
                </a:cubicBezTo>
                <a:cubicBezTo>
                  <a:pt x="686" y="461"/>
                  <a:pt x="726" y="456"/>
                  <a:pt x="768" y="428"/>
                </a:cubicBezTo>
                <a:cubicBezTo>
                  <a:pt x="793" y="352"/>
                  <a:pt x="789" y="300"/>
                  <a:pt x="794" y="209"/>
                </a:cubicBezTo>
                <a:cubicBezTo>
                  <a:pt x="791" y="192"/>
                  <a:pt x="791" y="174"/>
                  <a:pt x="785" y="157"/>
                </a:cubicBezTo>
                <a:cubicBezTo>
                  <a:pt x="772" y="117"/>
                  <a:pt x="724" y="115"/>
                  <a:pt x="689" y="105"/>
                </a:cubicBezTo>
                <a:cubicBezTo>
                  <a:pt x="656" y="70"/>
                  <a:pt x="612" y="59"/>
                  <a:pt x="567" y="44"/>
                </a:cubicBezTo>
                <a:cubicBezTo>
                  <a:pt x="503" y="23"/>
                  <a:pt x="581" y="50"/>
                  <a:pt x="515" y="17"/>
                </a:cubicBezTo>
                <a:cubicBezTo>
                  <a:pt x="494" y="7"/>
                  <a:pt x="442" y="2"/>
                  <a:pt x="428" y="0"/>
                </a:cubicBezTo>
                <a:cubicBezTo>
                  <a:pt x="351" y="20"/>
                  <a:pt x="314" y="50"/>
                  <a:pt x="262" y="105"/>
                </a:cubicBezTo>
                <a:cubicBezTo>
                  <a:pt x="246" y="151"/>
                  <a:pt x="258" y="123"/>
                  <a:pt x="218" y="183"/>
                </a:cubicBezTo>
                <a:cubicBezTo>
                  <a:pt x="195" y="217"/>
                  <a:pt x="205" y="256"/>
                  <a:pt x="175" y="288"/>
                </a:cubicBezTo>
                <a:cubicBezTo>
                  <a:pt x="151" y="357"/>
                  <a:pt x="61" y="434"/>
                  <a:pt x="9" y="489"/>
                </a:cubicBezTo>
                <a:cubicBezTo>
                  <a:pt x="6" y="498"/>
                  <a:pt x="0" y="506"/>
                  <a:pt x="0" y="515"/>
                </a:cubicBezTo>
                <a:cubicBezTo>
                  <a:pt x="0" y="601"/>
                  <a:pt x="33" y="586"/>
                  <a:pt x="87" y="637"/>
                </a:cubicBezTo>
                <a:cubicBezTo>
                  <a:pt x="99" y="648"/>
                  <a:pt x="108" y="663"/>
                  <a:pt x="122" y="672"/>
                </a:cubicBezTo>
                <a:cubicBezTo>
                  <a:pt x="153" y="691"/>
                  <a:pt x="196" y="687"/>
                  <a:pt x="227" y="707"/>
                </a:cubicBezTo>
                <a:cubicBezTo>
                  <a:pt x="278" y="740"/>
                  <a:pt x="314" y="789"/>
                  <a:pt x="375" y="803"/>
                </a:cubicBezTo>
                <a:cubicBezTo>
                  <a:pt x="438" y="817"/>
                  <a:pt x="430" y="813"/>
                  <a:pt x="515" y="820"/>
                </a:cubicBezTo>
                <a:cubicBezTo>
                  <a:pt x="535" y="842"/>
                  <a:pt x="556" y="842"/>
                  <a:pt x="576" y="864"/>
                </a:cubicBezTo>
                <a:cubicBezTo>
                  <a:pt x="566" y="903"/>
                  <a:pt x="558" y="890"/>
                  <a:pt x="576" y="908"/>
                </a:cubicBezTo>
                <a:close/>
              </a:path>
            </a:pathLst>
          </a:custGeom>
          <a:pattFill prst="dkVert">
            <a:fgClr>
              <a:srgbClr val="E1C491"/>
            </a:fgClr>
            <a:bgClr>
              <a:srgbClr val="FFFFFF"/>
            </a:bgClr>
          </a:pattFill>
          <a:ln w="25400">
            <a:solidFill>
              <a:srgbClr val="FFCC99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41393" name="Freeform 17" descr="Dark vertical"/>
          <p:cNvSpPr>
            <a:spLocks/>
          </p:cNvSpPr>
          <p:nvPr/>
        </p:nvSpPr>
        <p:spPr bwMode="auto">
          <a:xfrm>
            <a:off x="1219206" y="2141541"/>
            <a:ext cx="4524375" cy="3268663"/>
          </a:xfrm>
          <a:custGeom>
            <a:avLst/>
            <a:gdLst/>
            <a:ahLst/>
            <a:cxnLst>
              <a:cxn ang="0">
                <a:pos x="1799" y="2030"/>
              </a:cxn>
              <a:cxn ang="0">
                <a:pos x="1712" y="2006"/>
              </a:cxn>
              <a:cxn ang="0">
                <a:pos x="1592" y="2001"/>
              </a:cxn>
              <a:cxn ang="0">
                <a:pos x="1415" y="2011"/>
              </a:cxn>
              <a:cxn ang="0">
                <a:pos x="1228" y="1886"/>
              </a:cxn>
              <a:cxn ang="0">
                <a:pos x="1218" y="1809"/>
              </a:cxn>
              <a:cxn ang="0">
                <a:pos x="1204" y="1689"/>
              </a:cxn>
              <a:cxn ang="0">
                <a:pos x="1012" y="1608"/>
              </a:cxn>
              <a:cxn ang="0">
                <a:pos x="752" y="1401"/>
              </a:cxn>
              <a:cxn ang="0">
                <a:pos x="767" y="1324"/>
              </a:cxn>
              <a:cxn ang="0">
                <a:pos x="484" y="1411"/>
              </a:cxn>
              <a:cxn ang="0">
                <a:pos x="316" y="1310"/>
              </a:cxn>
              <a:cxn ang="0">
                <a:pos x="215" y="1344"/>
              </a:cxn>
              <a:cxn ang="0">
                <a:pos x="90" y="1281"/>
              </a:cxn>
              <a:cxn ang="0">
                <a:pos x="28" y="1089"/>
              </a:cxn>
              <a:cxn ang="0">
                <a:pos x="95" y="936"/>
              </a:cxn>
              <a:cxn ang="0">
                <a:pos x="292" y="840"/>
              </a:cxn>
              <a:cxn ang="0">
                <a:pos x="383" y="744"/>
              </a:cxn>
              <a:cxn ang="0">
                <a:pos x="412" y="552"/>
              </a:cxn>
              <a:cxn ang="0">
                <a:pos x="364" y="398"/>
              </a:cxn>
              <a:cxn ang="0">
                <a:pos x="469" y="312"/>
              </a:cxn>
              <a:cxn ang="0">
                <a:pos x="584" y="288"/>
              </a:cxn>
              <a:cxn ang="0">
                <a:pos x="700" y="398"/>
              </a:cxn>
              <a:cxn ang="0">
                <a:pos x="892" y="312"/>
              </a:cxn>
              <a:cxn ang="0">
                <a:pos x="916" y="244"/>
              </a:cxn>
              <a:cxn ang="0">
                <a:pos x="839" y="110"/>
              </a:cxn>
              <a:cxn ang="0">
                <a:pos x="1007" y="129"/>
              </a:cxn>
              <a:cxn ang="0">
                <a:pos x="1132" y="52"/>
              </a:cxn>
              <a:cxn ang="0">
                <a:pos x="1237" y="72"/>
              </a:cxn>
              <a:cxn ang="0">
                <a:pos x="1309" y="321"/>
              </a:cxn>
              <a:cxn ang="0">
                <a:pos x="1448" y="316"/>
              </a:cxn>
              <a:cxn ang="0">
                <a:pos x="1564" y="297"/>
              </a:cxn>
              <a:cxn ang="0">
                <a:pos x="1775" y="273"/>
              </a:cxn>
              <a:cxn ang="0">
                <a:pos x="1924" y="235"/>
              </a:cxn>
              <a:cxn ang="0">
                <a:pos x="1991" y="91"/>
              </a:cxn>
              <a:cxn ang="0">
                <a:pos x="2072" y="268"/>
              </a:cxn>
              <a:cxn ang="0">
                <a:pos x="2164" y="456"/>
              </a:cxn>
              <a:cxn ang="0">
                <a:pos x="2332" y="528"/>
              </a:cxn>
              <a:cxn ang="0">
                <a:pos x="2591" y="614"/>
              </a:cxn>
              <a:cxn ang="0">
                <a:pos x="2624" y="729"/>
              </a:cxn>
              <a:cxn ang="0">
                <a:pos x="2850" y="734"/>
              </a:cxn>
              <a:cxn ang="0">
                <a:pos x="2744" y="859"/>
              </a:cxn>
              <a:cxn ang="0">
                <a:pos x="2644" y="1089"/>
              </a:cxn>
              <a:cxn ang="0">
                <a:pos x="2533" y="1156"/>
              </a:cxn>
              <a:cxn ang="0">
                <a:pos x="2447" y="1435"/>
              </a:cxn>
              <a:cxn ang="0">
                <a:pos x="2389" y="1622"/>
              </a:cxn>
              <a:cxn ang="0">
                <a:pos x="2159" y="1612"/>
              </a:cxn>
              <a:cxn ang="0">
                <a:pos x="2092" y="1632"/>
              </a:cxn>
              <a:cxn ang="0">
                <a:pos x="2029" y="1737"/>
              </a:cxn>
              <a:cxn ang="0">
                <a:pos x="1914" y="1876"/>
              </a:cxn>
              <a:cxn ang="0">
                <a:pos x="1842" y="2044"/>
              </a:cxn>
            </a:cxnLst>
            <a:rect l="0" t="0" r="r" b="b"/>
            <a:pathLst>
              <a:path w="2850" h="2059">
                <a:moveTo>
                  <a:pt x="1842" y="2044"/>
                </a:moveTo>
                <a:cubicBezTo>
                  <a:pt x="1826" y="2048"/>
                  <a:pt x="1794" y="2059"/>
                  <a:pt x="1794" y="2059"/>
                </a:cubicBezTo>
                <a:cubicBezTo>
                  <a:pt x="1766" y="2049"/>
                  <a:pt x="1782" y="2041"/>
                  <a:pt x="1799" y="2030"/>
                </a:cubicBezTo>
                <a:cubicBezTo>
                  <a:pt x="1794" y="2028"/>
                  <a:pt x="1789" y="2026"/>
                  <a:pt x="1784" y="2025"/>
                </a:cubicBezTo>
                <a:cubicBezTo>
                  <a:pt x="1770" y="2023"/>
                  <a:pt x="1755" y="2023"/>
                  <a:pt x="1741" y="2020"/>
                </a:cubicBezTo>
                <a:cubicBezTo>
                  <a:pt x="1731" y="2017"/>
                  <a:pt x="1722" y="2009"/>
                  <a:pt x="1712" y="2006"/>
                </a:cubicBezTo>
                <a:cubicBezTo>
                  <a:pt x="1694" y="2010"/>
                  <a:pt x="1678" y="2015"/>
                  <a:pt x="1660" y="2020"/>
                </a:cubicBezTo>
                <a:cubicBezTo>
                  <a:pt x="1625" y="2014"/>
                  <a:pt x="1644" y="2019"/>
                  <a:pt x="1607" y="2006"/>
                </a:cubicBezTo>
                <a:cubicBezTo>
                  <a:pt x="1602" y="2004"/>
                  <a:pt x="1592" y="2001"/>
                  <a:pt x="1592" y="2001"/>
                </a:cubicBezTo>
                <a:cubicBezTo>
                  <a:pt x="1547" y="2005"/>
                  <a:pt x="1513" y="2011"/>
                  <a:pt x="1472" y="2025"/>
                </a:cubicBezTo>
                <a:cubicBezTo>
                  <a:pt x="1444" y="2045"/>
                  <a:pt x="1471" y="2033"/>
                  <a:pt x="1448" y="2020"/>
                </a:cubicBezTo>
                <a:cubicBezTo>
                  <a:pt x="1438" y="2014"/>
                  <a:pt x="1415" y="2011"/>
                  <a:pt x="1415" y="2011"/>
                </a:cubicBezTo>
                <a:cubicBezTo>
                  <a:pt x="1367" y="1979"/>
                  <a:pt x="1417" y="1934"/>
                  <a:pt x="1386" y="1910"/>
                </a:cubicBezTo>
                <a:cubicBezTo>
                  <a:pt x="1358" y="1888"/>
                  <a:pt x="1280" y="1900"/>
                  <a:pt x="1280" y="1900"/>
                </a:cubicBezTo>
                <a:cubicBezTo>
                  <a:pt x="1265" y="1890"/>
                  <a:pt x="1239" y="1900"/>
                  <a:pt x="1228" y="1886"/>
                </a:cubicBezTo>
                <a:cubicBezTo>
                  <a:pt x="1218" y="1874"/>
                  <a:pt x="1228" y="1853"/>
                  <a:pt x="1223" y="1838"/>
                </a:cubicBezTo>
                <a:cubicBezTo>
                  <a:pt x="1221" y="1832"/>
                  <a:pt x="1213" y="1831"/>
                  <a:pt x="1208" y="1828"/>
                </a:cubicBezTo>
                <a:cubicBezTo>
                  <a:pt x="1199" y="1796"/>
                  <a:pt x="1203" y="1830"/>
                  <a:pt x="1218" y="1809"/>
                </a:cubicBezTo>
                <a:cubicBezTo>
                  <a:pt x="1224" y="1801"/>
                  <a:pt x="1228" y="1780"/>
                  <a:pt x="1228" y="1780"/>
                </a:cubicBezTo>
                <a:cubicBezTo>
                  <a:pt x="1224" y="1751"/>
                  <a:pt x="1217" y="1743"/>
                  <a:pt x="1208" y="1718"/>
                </a:cubicBezTo>
                <a:cubicBezTo>
                  <a:pt x="1207" y="1708"/>
                  <a:pt x="1209" y="1698"/>
                  <a:pt x="1204" y="1689"/>
                </a:cubicBezTo>
                <a:cubicBezTo>
                  <a:pt x="1201" y="1684"/>
                  <a:pt x="1194" y="1687"/>
                  <a:pt x="1189" y="1684"/>
                </a:cubicBezTo>
                <a:cubicBezTo>
                  <a:pt x="1139" y="1657"/>
                  <a:pt x="1159" y="1657"/>
                  <a:pt x="1098" y="1651"/>
                </a:cubicBezTo>
                <a:cubicBezTo>
                  <a:pt x="1067" y="1640"/>
                  <a:pt x="1045" y="1617"/>
                  <a:pt x="1012" y="1608"/>
                </a:cubicBezTo>
                <a:cubicBezTo>
                  <a:pt x="962" y="1575"/>
                  <a:pt x="973" y="1571"/>
                  <a:pt x="906" y="1564"/>
                </a:cubicBezTo>
                <a:cubicBezTo>
                  <a:pt x="869" y="1553"/>
                  <a:pt x="837" y="1537"/>
                  <a:pt x="805" y="1516"/>
                </a:cubicBezTo>
                <a:cubicBezTo>
                  <a:pt x="782" y="1480"/>
                  <a:pt x="775" y="1436"/>
                  <a:pt x="752" y="1401"/>
                </a:cubicBezTo>
                <a:cubicBezTo>
                  <a:pt x="759" y="1373"/>
                  <a:pt x="755" y="1387"/>
                  <a:pt x="767" y="1353"/>
                </a:cubicBezTo>
                <a:cubicBezTo>
                  <a:pt x="769" y="1348"/>
                  <a:pt x="772" y="1339"/>
                  <a:pt x="772" y="1339"/>
                </a:cubicBezTo>
                <a:cubicBezTo>
                  <a:pt x="770" y="1334"/>
                  <a:pt x="772" y="1325"/>
                  <a:pt x="767" y="1324"/>
                </a:cubicBezTo>
                <a:cubicBezTo>
                  <a:pt x="718" y="1317"/>
                  <a:pt x="668" y="1331"/>
                  <a:pt x="618" y="1334"/>
                </a:cubicBezTo>
                <a:cubicBezTo>
                  <a:pt x="611" y="1343"/>
                  <a:pt x="607" y="1355"/>
                  <a:pt x="599" y="1363"/>
                </a:cubicBezTo>
                <a:cubicBezTo>
                  <a:pt x="571" y="1391"/>
                  <a:pt x="521" y="1401"/>
                  <a:pt x="484" y="1411"/>
                </a:cubicBezTo>
                <a:cubicBezTo>
                  <a:pt x="416" y="1452"/>
                  <a:pt x="467" y="1430"/>
                  <a:pt x="311" y="1425"/>
                </a:cubicBezTo>
                <a:cubicBezTo>
                  <a:pt x="304" y="1391"/>
                  <a:pt x="298" y="1376"/>
                  <a:pt x="306" y="1339"/>
                </a:cubicBezTo>
                <a:cubicBezTo>
                  <a:pt x="308" y="1329"/>
                  <a:pt x="316" y="1310"/>
                  <a:pt x="316" y="1310"/>
                </a:cubicBezTo>
                <a:cubicBezTo>
                  <a:pt x="306" y="1307"/>
                  <a:pt x="295" y="1294"/>
                  <a:pt x="287" y="1300"/>
                </a:cubicBezTo>
                <a:cubicBezTo>
                  <a:pt x="272" y="1310"/>
                  <a:pt x="260" y="1325"/>
                  <a:pt x="244" y="1334"/>
                </a:cubicBezTo>
                <a:cubicBezTo>
                  <a:pt x="235" y="1339"/>
                  <a:pt x="215" y="1344"/>
                  <a:pt x="215" y="1344"/>
                </a:cubicBezTo>
                <a:cubicBezTo>
                  <a:pt x="199" y="1342"/>
                  <a:pt x="182" y="1344"/>
                  <a:pt x="167" y="1339"/>
                </a:cubicBezTo>
                <a:cubicBezTo>
                  <a:pt x="154" y="1335"/>
                  <a:pt x="152" y="1304"/>
                  <a:pt x="138" y="1296"/>
                </a:cubicBezTo>
                <a:cubicBezTo>
                  <a:pt x="123" y="1288"/>
                  <a:pt x="90" y="1281"/>
                  <a:pt x="90" y="1281"/>
                </a:cubicBezTo>
                <a:cubicBezTo>
                  <a:pt x="84" y="1241"/>
                  <a:pt x="86" y="1247"/>
                  <a:pt x="52" y="1238"/>
                </a:cubicBezTo>
                <a:cubicBezTo>
                  <a:pt x="16" y="1214"/>
                  <a:pt x="36" y="1180"/>
                  <a:pt x="13" y="1147"/>
                </a:cubicBezTo>
                <a:cubicBezTo>
                  <a:pt x="0" y="1109"/>
                  <a:pt x="7" y="1120"/>
                  <a:pt x="28" y="1089"/>
                </a:cubicBezTo>
                <a:cubicBezTo>
                  <a:pt x="34" y="1070"/>
                  <a:pt x="43" y="1067"/>
                  <a:pt x="61" y="1060"/>
                </a:cubicBezTo>
                <a:cubicBezTo>
                  <a:pt x="62" y="1058"/>
                  <a:pt x="80" y="1035"/>
                  <a:pt x="80" y="1032"/>
                </a:cubicBezTo>
                <a:cubicBezTo>
                  <a:pt x="83" y="1018"/>
                  <a:pt x="81" y="958"/>
                  <a:pt x="95" y="936"/>
                </a:cubicBezTo>
                <a:cubicBezTo>
                  <a:pt x="109" y="914"/>
                  <a:pt x="155" y="883"/>
                  <a:pt x="176" y="868"/>
                </a:cubicBezTo>
                <a:cubicBezTo>
                  <a:pt x="188" y="859"/>
                  <a:pt x="205" y="865"/>
                  <a:pt x="220" y="864"/>
                </a:cubicBezTo>
                <a:cubicBezTo>
                  <a:pt x="244" y="855"/>
                  <a:pt x="268" y="847"/>
                  <a:pt x="292" y="840"/>
                </a:cubicBezTo>
                <a:cubicBezTo>
                  <a:pt x="319" y="821"/>
                  <a:pt x="358" y="846"/>
                  <a:pt x="368" y="811"/>
                </a:cubicBezTo>
                <a:cubicBezTo>
                  <a:pt x="370" y="798"/>
                  <a:pt x="370" y="785"/>
                  <a:pt x="373" y="772"/>
                </a:cubicBezTo>
                <a:cubicBezTo>
                  <a:pt x="375" y="762"/>
                  <a:pt x="383" y="744"/>
                  <a:pt x="383" y="744"/>
                </a:cubicBezTo>
                <a:cubicBezTo>
                  <a:pt x="387" y="717"/>
                  <a:pt x="387" y="689"/>
                  <a:pt x="392" y="662"/>
                </a:cubicBezTo>
                <a:cubicBezTo>
                  <a:pt x="396" y="638"/>
                  <a:pt x="409" y="614"/>
                  <a:pt x="416" y="590"/>
                </a:cubicBezTo>
                <a:cubicBezTo>
                  <a:pt x="415" y="577"/>
                  <a:pt x="417" y="564"/>
                  <a:pt x="412" y="552"/>
                </a:cubicBezTo>
                <a:cubicBezTo>
                  <a:pt x="410" y="546"/>
                  <a:pt x="401" y="547"/>
                  <a:pt x="397" y="542"/>
                </a:cubicBezTo>
                <a:cubicBezTo>
                  <a:pt x="380" y="522"/>
                  <a:pt x="401" y="505"/>
                  <a:pt x="368" y="494"/>
                </a:cubicBezTo>
                <a:cubicBezTo>
                  <a:pt x="368" y="491"/>
                  <a:pt x="352" y="406"/>
                  <a:pt x="364" y="398"/>
                </a:cubicBezTo>
                <a:cubicBezTo>
                  <a:pt x="381" y="387"/>
                  <a:pt x="405" y="391"/>
                  <a:pt x="426" y="388"/>
                </a:cubicBezTo>
                <a:cubicBezTo>
                  <a:pt x="420" y="357"/>
                  <a:pt x="418" y="364"/>
                  <a:pt x="392" y="355"/>
                </a:cubicBezTo>
                <a:cubicBezTo>
                  <a:pt x="359" y="299"/>
                  <a:pt x="426" y="314"/>
                  <a:pt x="469" y="312"/>
                </a:cubicBezTo>
                <a:cubicBezTo>
                  <a:pt x="495" y="303"/>
                  <a:pt x="519" y="294"/>
                  <a:pt x="546" y="288"/>
                </a:cubicBezTo>
                <a:cubicBezTo>
                  <a:pt x="550" y="285"/>
                  <a:pt x="568" y="270"/>
                  <a:pt x="575" y="273"/>
                </a:cubicBezTo>
                <a:cubicBezTo>
                  <a:pt x="580" y="275"/>
                  <a:pt x="580" y="284"/>
                  <a:pt x="584" y="288"/>
                </a:cubicBezTo>
                <a:cubicBezTo>
                  <a:pt x="596" y="302"/>
                  <a:pt x="608" y="316"/>
                  <a:pt x="623" y="326"/>
                </a:cubicBezTo>
                <a:cubicBezTo>
                  <a:pt x="630" y="346"/>
                  <a:pt x="638" y="367"/>
                  <a:pt x="656" y="379"/>
                </a:cubicBezTo>
                <a:cubicBezTo>
                  <a:pt x="669" y="388"/>
                  <a:pt x="700" y="398"/>
                  <a:pt x="700" y="398"/>
                </a:cubicBezTo>
                <a:cubicBezTo>
                  <a:pt x="727" y="391"/>
                  <a:pt x="754" y="383"/>
                  <a:pt x="781" y="374"/>
                </a:cubicBezTo>
                <a:cubicBezTo>
                  <a:pt x="804" y="366"/>
                  <a:pt x="818" y="337"/>
                  <a:pt x="839" y="326"/>
                </a:cubicBezTo>
                <a:cubicBezTo>
                  <a:pt x="856" y="317"/>
                  <a:pt x="873" y="315"/>
                  <a:pt x="892" y="312"/>
                </a:cubicBezTo>
                <a:cubicBezTo>
                  <a:pt x="906" y="290"/>
                  <a:pt x="894" y="302"/>
                  <a:pt x="916" y="288"/>
                </a:cubicBezTo>
                <a:cubicBezTo>
                  <a:pt x="926" y="282"/>
                  <a:pt x="944" y="268"/>
                  <a:pt x="944" y="268"/>
                </a:cubicBezTo>
                <a:cubicBezTo>
                  <a:pt x="935" y="226"/>
                  <a:pt x="950" y="270"/>
                  <a:pt x="916" y="244"/>
                </a:cubicBezTo>
                <a:cubicBezTo>
                  <a:pt x="907" y="237"/>
                  <a:pt x="896" y="216"/>
                  <a:pt x="896" y="216"/>
                </a:cubicBezTo>
                <a:cubicBezTo>
                  <a:pt x="889" y="189"/>
                  <a:pt x="874" y="169"/>
                  <a:pt x="863" y="144"/>
                </a:cubicBezTo>
                <a:cubicBezTo>
                  <a:pt x="848" y="109"/>
                  <a:pt x="865" y="119"/>
                  <a:pt x="839" y="110"/>
                </a:cubicBezTo>
                <a:cubicBezTo>
                  <a:pt x="867" y="90"/>
                  <a:pt x="899" y="99"/>
                  <a:pt x="930" y="110"/>
                </a:cubicBezTo>
                <a:cubicBezTo>
                  <a:pt x="948" y="128"/>
                  <a:pt x="968" y="133"/>
                  <a:pt x="992" y="139"/>
                </a:cubicBezTo>
                <a:cubicBezTo>
                  <a:pt x="997" y="136"/>
                  <a:pt x="1004" y="134"/>
                  <a:pt x="1007" y="129"/>
                </a:cubicBezTo>
                <a:cubicBezTo>
                  <a:pt x="1011" y="122"/>
                  <a:pt x="1006" y="110"/>
                  <a:pt x="1012" y="105"/>
                </a:cubicBezTo>
                <a:cubicBezTo>
                  <a:pt x="1017" y="100"/>
                  <a:pt x="1058" y="95"/>
                  <a:pt x="1069" y="91"/>
                </a:cubicBezTo>
                <a:cubicBezTo>
                  <a:pt x="1090" y="75"/>
                  <a:pt x="1109" y="68"/>
                  <a:pt x="1132" y="52"/>
                </a:cubicBezTo>
                <a:cubicBezTo>
                  <a:pt x="1141" y="46"/>
                  <a:pt x="1165" y="43"/>
                  <a:pt x="1165" y="43"/>
                </a:cubicBezTo>
                <a:cubicBezTo>
                  <a:pt x="1194" y="24"/>
                  <a:pt x="1173" y="8"/>
                  <a:pt x="1204" y="0"/>
                </a:cubicBezTo>
                <a:cubicBezTo>
                  <a:pt x="1234" y="8"/>
                  <a:pt x="1224" y="47"/>
                  <a:pt x="1237" y="72"/>
                </a:cubicBezTo>
                <a:cubicBezTo>
                  <a:pt x="1242" y="82"/>
                  <a:pt x="1250" y="91"/>
                  <a:pt x="1256" y="100"/>
                </a:cubicBezTo>
                <a:cubicBezTo>
                  <a:pt x="1254" y="144"/>
                  <a:pt x="1255" y="169"/>
                  <a:pt x="1242" y="206"/>
                </a:cubicBezTo>
                <a:cubicBezTo>
                  <a:pt x="1249" y="250"/>
                  <a:pt x="1263" y="305"/>
                  <a:pt x="1309" y="321"/>
                </a:cubicBezTo>
                <a:cubicBezTo>
                  <a:pt x="1327" y="339"/>
                  <a:pt x="1357" y="351"/>
                  <a:pt x="1381" y="360"/>
                </a:cubicBezTo>
                <a:cubicBezTo>
                  <a:pt x="1402" y="353"/>
                  <a:pt x="1403" y="336"/>
                  <a:pt x="1420" y="326"/>
                </a:cubicBezTo>
                <a:cubicBezTo>
                  <a:pt x="1428" y="321"/>
                  <a:pt x="1448" y="316"/>
                  <a:pt x="1448" y="316"/>
                </a:cubicBezTo>
                <a:cubicBezTo>
                  <a:pt x="1450" y="311"/>
                  <a:pt x="1449" y="305"/>
                  <a:pt x="1453" y="302"/>
                </a:cubicBezTo>
                <a:cubicBezTo>
                  <a:pt x="1461" y="296"/>
                  <a:pt x="1482" y="292"/>
                  <a:pt x="1482" y="292"/>
                </a:cubicBezTo>
                <a:cubicBezTo>
                  <a:pt x="1509" y="294"/>
                  <a:pt x="1537" y="293"/>
                  <a:pt x="1564" y="297"/>
                </a:cubicBezTo>
                <a:cubicBezTo>
                  <a:pt x="1574" y="298"/>
                  <a:pt x="1592" y="307"/>
                  <a:pt x="1592" y="307"/>
                </a:cubicBezTo>
                <a:cubicBezTo>
                  <a:pt x="1624" y="286"/>
                  <a:pt x="1599" y="260"/>
                  <a:pt x="1631" y="249"/>
                </a:cubicBezTo>
                <a:cubicBezTo>
                  <a:pt x="1706" y="253"/>
                  <a:pt x="1719" y="254"/>
                  <a:pt x="1775" y="273"/>
                </a:cubicBezTo>
                <a:cubicBezTo>
                  <a:pt x="1801" y="271"/>
                  <a:pt x="1829" y="277"/>
                  <a:pt x="1852" y="264"/>
                </a:cubicBezTo>
                <a:cubicBezTo>
                  <a:pt x="1858" y="261"/>
                  <a:pt x="1860" y="252"/>
                  <a:pt x="1866" y="249"/>
                </a:cubicBezTo>
                <a:cubicBezTo>
                  <a:pt x="1874" y="245"/>
                  <a:pt x="1912" y="237"/>
                  <a:pt x="1924" y="235"/>
                </a:cubicBezTo>
                <a:cubicBezTo>
                  <a:pt x="1925" y="230"/>
                  <a:pt x="1927" y="225"/>
                  <a:pt x="1928" y="220"/>
                </a:cubicBezTo>
                <a:cubicBezTo>
                  <a:pt x="1930" y="206"/>
                  <a:pt x="1929" y="191"/>
                  <a:pt x="1933" y="177"/>
                </a:cubicBezTo>
                <a:cubicBezTo>
                  <a:pt x="1938" y="159"/>
                  <a:pt x="1977" y="104"/>
                  <a:pt x="1991" y="91"/>
                </a:cubicBezTo>
                <a:cubicBezTo>
                  <a:pt x="2002" y="93"/>
                  <a:pt x="2018" y="87"/>
                  <a:pt x="2024" y="96"/>
                </a:cubicBezTo>
                <a:cubicBezTo>
                  <a:pt x="2034" y="110"/>
                  <a:pt x="2027" y="131"/>
                  <a:pt x="2029" y="148"/>
                </a:cubicBezTo>
                <a:cubicBezTo>
                  <a:pt x="2035" y="190"/>
                  <a:pt x="2041" y="237"/>
                  <a:pt x="2072" y="268"/>
                </a:cubicBezTo>
                <a:cubicBezTo>
                  <a:pt x="2085" y="306"/>
                  <a:pt x="2081" y="292"/>
                  <a:pt x="2111" y="312"/>
                </a:cubicBezTo>
                <a:cubicBezTo>
                  <a:pt x="2129" y="340"/>
                  <a:pt x="2149" y="400"/>
                  <a:pt x="2106" y="412"/>
                </a:cubicBezTo>
                <a:cubicBezTo>
                  <a:pt x="2075" y="459"/>
                  <a:pt x="2119" y="452"/>
                  <a:pt x="2164" y="456"/>
                </a:cubicBezTo>
                <a:cubicBezTo>
                  <a:pt x="2189" y="461"/>
                  <a:pt x="2207" y="474"/>
                  <a:pt x="2231" y="480"/>
                </a:cubicBezTo>
                <a:cubicBezTo>
                  <a:pt x="2269" y="504"/>
                  <a:pt x="2262" y="478"/>
                  <a:pt x="2255" y="547"/>
                </a:cubicBezTo>
                <a:cubicBezTo>
                  <a:pt x="2286" y="567"/>
                  <a:pt x="2302" y="536"/>
                  <a:pt x="2332" y="528"/>
                </a:cubicBezTo>
                <a:cubicBezTo>
                  <a:pt x="2387" y="536"/>
                  <a:pt x="2432" y="557"/>
                  <a:pt x="2485" y="566"/>
                </a:cubicBezTo>
                <a:cubicBezTo>
                  <a:pt x="2500" y="576"/>
                  <a:pt x="2513" y="590"/>
                  <a:pt x="2528" y="600"/>
                </a:cubicBezTo>
                <a:cubicBezTo>
                  <a:pt x="2542" y="609"/>
                  <a:pt x="2578" y="612"/>
                  <a:pt x="2591" y="614"/>
                </a:cubicBezTo>
                <a:cubicBezTo>
                  <a:pt x="2598" y="633"/>
                  <a:pt x="2606" y="646"/>
                  <a:pt x="2610" y="667"/>
                </a:cubicBezTo>
                <a:cubicBezTo>
                  <a:pt x="2606" y="688"/>
                  <a:pt x="2598" y="719"/>
                  <a:pt x="2610" y="739"/>
                </a:cubicBezTo>
                <a:cubicBezTo>
                  <a:pt x="2613" y="744"/>
                  <a:pt x="2619" y="732"/>
                  <a:pt x="2624" y="729"/>
                </a:cubicBezTo>
                <a:cubicBezTo>
                  <a:pt x="2629" y="726"/>
                  <a:pt x="2634" y="723"/>
                  <a:pt x="2639" y="720"/>
                </a:cubicBezTo>
                <a:cubicBezTo>
                  <a:pt x="2659" y="709"/>
                  <a:pt x="2681" y="704"/>
                  <a:pt x="2701" y="691"/>
                </a:cubicBezTo>
                <a:cubicBezTo>
                  <a:pt x="2805" y="697"/>
                  <a:pt x="2784" y="687"/>
                  <a:pt x="2850" y="734"/>
                </a:cubicBezTo>
                <a:cubicBezTo>
                  <a:pt x="2841" y="770"/>
                  <a:pt x="2827" y="753"/>
                  <a:pt x="2797" y="763"/>
                </a:cubicBezTo>
                <a:cubicBezTo>
                  <a:pt x="2782" y="778"/>
                  <a:pt x="2781" y="790"/>
                  <a:pt x="2764" y="801"/>
                </a:cubicBezTo>
                <a:cubicBezTo>
                  <a:pt x="2753" y="821"/>
                  <a:pt x="2749" y="836"/>
                  <a:pt x="2744" y="859"/>
                </a:cubicBezTo>
                <a:cubicBezTo>
                  <a:pt x="2748" y="916"/>
                  <a:pt x="2752" y="971"/>
                  <a:pt x="2764" y="1027"/>
                </a:cubicBezTo>
                <a:cubicBezTo>
                  <a:pt x="2758" y="1102"/>
                  <a:pt x="2774" y="1093"/>
                  <a:pt x="2730" y="1080"/>
                </a:cubicBezTo>
                <a:cubicBezTo>
                  <a:pt x="2701" y="1082"/>
                  <a:pt x="2669" y="1074"/>
                  <a:pt x="2644" y="1089"/>
                </a:cubicBezTo>
                <a:cubicBezTo>
                  <a:pt x="2638" y="1093"/>
                  <a:pt x="2635" y="1100"/>
                  <a:pt x="2629" y="1104"/>
                </a:cubicBezTo>
                <a:cubicBezTo>
                  <a:pt x="2617" y="1112"/>
                  <a:pt x="2589" y="1115"/>
                  <a:pt x="2576" y="1118"/>
                </a:cubicBezTo>
                <a:cubicBezTo>
                  <a:pt x="2538" y="1145"/>
                  <a:pt x="2551" y="1131"/>
                  <a:pt x="2533" y="1156"/>
                </a:cubicBezTo>
                <a:cubicBezTo>
                  <a:pt x="2526" y="1177"/>
                  <a:pt x="2518" y="1197"/>
                  <a:pt x="2500" y="1209"/>
                </a:cubicBezTo>
                <a:cubicBezTo>
                  <a:pt x="2495" y="1225"/>
                  <a:pt x="2486" y="1236"/>
                  <a:pt x="2480" y="1252"/>
                </a:cubicBezTo>
                <a:cubicBezTo>
                  <a:pt x="2480" y="1261"/>
                  <a:pt x="2504" y="1415"/>
                  <a:pt x="2447" y="1435"/>
                </a:cubicBezTo>
                <a:cubicBezTo>
                  <a:pt x="2412" y="1468"/>
                  <a:pt x="2444" y="1479"/>
                  <a:pt x="2461" y="1507"/>
                </a:cubicBezTo>
                <a:cubicBezTo>
                  <a:pt x="2459" y="1524"/>
                  <a:pt x="2454" y="1586"/>
                  <a:pt x="2447" y="1603"/>
                </a:cubicBezTo>
                <a:cubicBezTo>
                  <a:pt x="2441" y="1616"/>
                  <a:pt x="2397" y="1621"/>
                  <a:pt x="2389" y="1622"/>
                </a:cubicBezTo>
                <a:cubicBezTo>
                  <a:pt x="2374" y="1627"/>
                  <a:pt x="2361" y="1636"/>
                  <a:pt x="2346" y="1641"/>
                </a:cubicBezTo>
                <a:cubicBezTo>
                  <a:pt x="2308" y="1637"/>
                  <a:pt x="2277" y="1628"/>
                  <a:pt x="2240" y="1622"/>
                </a:cubicBezTo>
                <a:cubicBezTo>
                  <a:pt x="2197" y="1607"/>
                  <a:pt x="2268" y="1631"/>
                  <a:pt x="2159" y="1612"/>
                </a:cubicBezTo>
                <a:cubicBezTo>
                  <a:pt x="2148" y="1610"/>
                  <a:pt x="2140" y="1602"/>
                  <a:pt x="2130" y="1598"/>
                </a:cubicBezTo>
                <a:cubicBezTo>
                  <a:pt x="2120" y="1600"/>
                  <a:pt x="2110" y="1598"/>
                  <a:pt x="2101" y="1603"/>
                </a:cubicBezTo>
                <a:cubicBezTo>
                  <a:pt x="2098" y="1605"/>
                  <a:pt x="2094" y="1630"/>
                  <a:pt x="2092" y="1632"/>
                </a:cubicBezTo>
                <a:cubicBezTo>
                  <a:pt x="2088" y="1637"/>
                  <a:pt x="2082" y="1638"/>
                  <a:pt x="2077" y="1641"/>
                </a:cubicBezTo>
                <a:cubicBezTo>
                  <a:pt x="2066" y="1659"/>
                  <a:pt x="2066" y="1668"/>
                  <a:pt x="2048" y="1680"/>
                </a:cubicBezTo>
                <a:cubicBezTo>
                  <a:pt x="2044" y="1705"/>
                  <a:pt x="2043" y="1717"/>
                  <a:pt x="2029" y="1737"/>
                </a:cubicBezTo>
                <a:cubicBezTo>
                  <a:pt x="2020" y="1763"/>
                  <a:pt x="2020" y="1789"/>
                  <a:pt x="1996" y="1804"/>
                </a:cubicBezTo>
                <a:cubicBezTo>
                  <a:pt x="1978" y="1831"/>
                  <a:pt x="1980" y="1861"/>
                  <a:pt x="1943" y="1872"/>
                </a:cubicBezTo>
                <a:cubicBezTo>
                  <a:pt x="1934" y="1875"/>
                  <a:pt x="1924" y="1875"/>
                  <a:pt x="1914" y="1876"/>
                </a:cubicBezTo>
                <a:cubicBezTo>
                  <a:pt x="1862" y="1895"/>
                  <a:pt x="1890" y="1973"/>
                  <a:pt x="1847" y="2001"/>
                </a:cubicBezTo>
                <a:cubicBezTo>
                  <a:pt x="1844" y="2011"/>
                  <a:pt x="1840" y="2020"/>
                  <a:pt x="1837" y="2030"/>
                </a:cubicBezTo>
                <a:cubicBezTo>
                  <a:pt x="1831" y="2047"/>
                  <a:pt x="1827" y="2044"/>
                  <a:pt x="1842" y="2044"/>
                </a:cubicBezTo>
                <a:close/>
              </a:path>
            </a:pathLst>
          </a:custGeom>
          <a:pattFill prst="dkVert">
            <a:fgClr>
              <a:srgbClr val="E1C491"/>
            </a:fgClr>
            <a:bgClr>
              <a:schemeClr val="bg1"/>
            </a:bgClr>
          </a:pattFill>
          <a:ln w="25400">
            <a:solidFill>
              <a:srgbClr val="FFCC99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41394" name="Text Box 18"/>
          <p:cNvSpPr txBox="1">
            <a:spLocks noChangeArrowheads="1"/>
          </p:cNvSpPr>
          <p:nvPr/>
        </p:nvSpPr>
        <p:spPr bwMode="auto">
          <a:xfrm>
            <a:off x="3200400" y="3657604"/>
            <a:ext cx="152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Q3d+D7d</a:t>
            </a:r>
          </a:p>
        </p:txBody>
      </p:sp>
      <p:sp>
        <p:nvSpPr>
          <p:cNvPr id="741395" name="Freeform 19" descr="Dark horizontal"/>
          <p:cNvSpPr>
            <a:spLocks/>
          </p:cNvSpPr>
          <p:nvPr/>
        </p:nvSpPr>
        <p:spPr bwMode="auto">
          <a:xfrm>
            <a:off x="3022600" y="1701800"/>
            <a:ext cx="584200" cy="1016000"/>
          </a:xfrm>
          <a:custGeom>
            <a:avLst/>
            <a:gdLst/>
            <a:ahLst/>
            <a:cxnLst>
              <a:cxn ang="0">
                <a:pos x="368" y="544"/>
              </a:cxn>
              <a:cxn ang="0">
                <a:pos x="320" y="560"/>
              </a:cxn>
              <a:cxn ang="0">
                <a:pos x="304" y="584"/>
              </a:cxn>
              <a:cxn ang="0">
                <a:pos x="280" y="592"/>
              </a:cxn>
              <a:cxn ang="0">
                <a:pos x="232" y="624"/>
              </a:cxn>
              <a:cxn ang="0">
                <a:pos x="208" y="640"/>
              </a:cxn>
              <a:cxn ang="0">
                <a:pos x="184" y="632"/>
              </a:cxn>
              <a:cxn ang="0">
                <a:pos x="120" y="512"/>
              </a:cxn>
              <a:cxn ang="0">
                <a:pos x="128" y="448"/>
              </a:cxn>
              <a:cxn ang="0">
                <a:pos x="144" y="424"/>
              </a:cxn>
              <a:cxn ang="0">
                <a:pos x="112" y="288"/>
              </a:cxn>
              <a:cxn ang="0">
                <a:pos x="64" y="280"/>
              </a:cxn>
              <a:cxn ang="0">
                <a:pos x="0" y="232"/>
              </a:cxn>
              <a:cxn ang="0">
                <a:pos x="56" y="136"/>
              </a:cxn>
              <a:cxn ang="0">
                <a:pos x="136" y="0"/>
              </a:cxn>
              <a:cxn ang="0">
                <a:pos x="200" y="40"/>
              </a:cxn>
              <a:cxn ang="0">
                <a:pos x="248" y="72"/>
              </a:cxn>
              <a:cxn ang="0">
                <a:pos x="320" y="152"/>
              </a:cxn>
              <a:cxn ang="0">
                <a:pos x="352" y="240"/>
              </a:cxn>
              <a:cxn ang="0">
                <a:pos x="304" y="296"/>
              </a:cxn>
              <a:cxn ang="0">
                <a:pos x="296" y="328"/>
              </a:cxn>
              <a:cxn ang="0">
                <a:pos x="280" y="352"/>
              </a:cxn>
              <a:cxn ang="0">
                <a:pos x="320" y="448"/>
              </a:cxn>
              <a:cxn ang="0">
                <a:pos x="352" y="496"/>
              </a:cxn>
              <a:cxn ang="0">
                <a:pos x="360" y="536"/>
              </a:cxn>
              <a:cxn ang="0">
                <a:pos x="368" y="544"/>
              </a:cxn>
            </a:cxnLst>
            <a:rect l="0" t="0" r="r" b="b"/>
            <a:pathLst>
              <a:path w="368" h="640">
                <a:moveTo>
                  <a:pt x="368" y="544"/>
                </a:moveTo>
                <a:cubicBezTo>
                  <a:pt x="352" y="549"/>
                  <a:pt x="329" y="546"/>
                  <a:pt x="320" y="560"/>
                </a:cubicBezTo>
                <a:cubicBezTo>
                  <a:pt x="315" y="568"/>
                  <a:pt x="312" y="578"/>
                  <a:pt x="304" y="584"/>
                </a:cubicBezTo>
                <a:cubicBezTo>
                  <a:pt x="297" y="589"/>
                  <a:pt x="287" y="588"/>
                  <a:pt x="280" y="592"/>
                </a:cubicBezTo>
                <a:cubicBezTo>
                  <a:pt x="263" y="601"/>
                  <a:pt x="248" y="613"/>
                  <a:pt x="232" y="624"/>
                </a:cubicBezTo>
                <a:cubicBezTo>
                  <a:pt x="224" y="629"/>
                  <a:pt x="208" y="640"/>
                  <a:pt x="208" y="640"/>
                </a:cubicBezTo>
                <a:cubicBezTo>
                  <a:pt x="200" y="637"/>
                  <a:pt x="190" y="638"/>
                  <a:pt x="184" y="632"/>
                </a:cubicBezTo>
                <a:cubicBezTo>
                  <a:pt x="157" y="605"/>
                  <a:pt x="132" y="548"/>
                  <a:pt x="120" y="512"/>
                </a:cubicBezTo>
                <a:cubicBezTo>
                  <a:pt x="123" y="491"/>
                  <a:pt x="122" y="469"/>
                  <a:pt x="128" y="448"/>
                </a:cubicBezTo>
                <a:cubicBezTo>
                  <a:pt x="131" y="439"/>
                  <a:pt x="143" y="434"/>
                  <a:pt x="144" y="424"/>
                </a:cubicBezTo>
                <a:cubicBezTo>
                  <a:pt x="148" y="383"/>
                  <a:pt x="125" y="326"/>
                  <a:pt x="112" y="288"/>
                </a:cubicBezTo>
                <a:cubicBezTo>
                  <a:pt x="107" y="273"/>
                  <a:pt x="80" y="283"/>
                  <a:pt x="64" y="280"/>
                </a:cubicBezTo>
                <a:cubicBezTo>
                  <a:pt x="45" y="251"/>
                  <a:pt x="28" y="251"/>
                  <a:pt x="0" y="232"/>
                </a:cubicBezTo>
                <a:cubicBezTo>
                  <a:pt x="11" y="189"/>
                  <a:pt x="18" y="162"/>
                  <a:pt x="56" y="136"/>
                </a:cubicBezTo>
                <a:cubicBezTo>
                  <a:pt x="73" y="84"/>
                  <a:pt x="77" y="20"/>
                  <a:pt x="136" y="0"/>
                </a:cubicBezTo>
                <a:cubicBezTo>
                  <a:pt x="151" y="46"/>
                  <a:pt x="165" y="20"/>
                  <a:pt x="200" y="40"/>
                </a:cubicBezTo>
                <a:cubicBezTo>
                  <a:pt x="217" y="49"/>
                  <a:pt x="248" y="72"/>
                  <a:pt x="248" y="72"/>
                </a:cubicBezTo>
                <a:cubicBezTo>
                  <a:pt x="258" y="101"/>
                  <a:pt x="294" y="135"/>
                  <a:pt x="320" y="152"/>
                </a:cubicBezTo>
                <a:cubicBezTo>
                  <a:pt x="339" y="180"/>
                  <a:pt x="341" y="208"/>
                  <a:pt x="352" y="240"/>
                </a:cubicBezTo>
                <a:cubicBezTo>
                  <a:pt x="338" y="283"/>
                  <a:pt x="331" y="256"/>
                  <a:pt x="304" y="296"/>
                </a:cubicBezTo>
                <a:cubicBezTo>
                  <a:pt x="301" y="307"/>
                  <a:pt x="300" y="318"/>
                  <a:pt x="296" y="328"/>
                </a:cubicBezTo>
                <a:cubicBezTo>
                  <a:pt x="292" y="337"/>
                  <a:pt x="281" y="342"/>
                  <a:pt x="280" y="352"/>
                </a:cubicBezTo>
                <a:cubicBezTo>
                  <a:pt x="276" y="395"/>
                  <a:pt x="281" y="435"/>
                  <a:pt x="320" y="448"/>
                </a:cubicBezTo>
                <a:cubicBezTo>
                  <a:pt x="331" y="464"/>
                  <a:pt x="341" y="480"/>
                  <a:pt x="352" y="496"/>
                </a:cubicBezTo>
                <a:cubicBezTo>
                  <a:pt x="360" y="507"/>
                  <a:pt x="356" y="523"/>
                  <a:pt x="360" y="536"/>
                </a:cubicBezTo>
                <a:cubicBezTo>
                  <a:pt x="361" y="540"/>
                  <a:pt x="365" y="541"/>
                  <a:pt x="368" y="544"/>
                </a:cubicBezTo>
                <a:close/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41396" name="Freeform 20" descr="Dark horizontal"/>
          <p:cNvSpPr>
            <a:spLocks/>
          </p:cNvSpPr>
          <p:nvPr/>
        </p:nvSpPr>
        <p:spPr bwMode="auto">
          <a:xfrm>
            <a:off x="2189163" y="1565275"/>
            <a:ext cx="984250" cy="1208088"/>
          </a:xfrm>
          <a:custGeom>
            <a:avLst/>
            <a:gdLst/>
            <a:ahLst/>
            <a:cxnLst>
              <a:cxn ang="0">
                <a:pos x="218" y="428"/>
              </a:cxn>
              <a:cxn ang="0">
                <a:pos x="305" y="533"/>
              </a:cxn>
              <a:cxn ang="0">
                <a:pos x="323" y="585"/>
              </a:cxn>
              <a:cxn ang="0">
                <a:pos x="288" y="690"/>
              </a:cxn>
              <a:cxn ang="0">
                <a:pos x="140" y="759"/>
              </a:cxn>
              <a:cxn ang="0">
                <a:pos x="52" y="707"/>
              </a:cxn>
              <a:cxn ang="0">
                <a:pos x="0" y="550"/>
              </a:cxn>
              <a:cxn ang="0">
                <a:pos x="26" y="245"/>
              </a:cxn>
              <a:cxn ang="0">
                <a:pos x="35" y="201"/>
              </a:cxn>
              <a:cxn ang="0">
                <a:pos x="70" y="183"/>
              </a:cxn>
              <a:cxn ang="0">
                <a:pos x="209" y="131"/>
              </a:cxn>
              <a:cxn ang="0">
                <a:pos x="349" y="79"/>
              </a:cxn>
              <a:cxn ang="0">
                <a:pos x="454" y="0"/>
              </a:cxn>
              <a:cxn ang="0">
                <a:pos x="576" y="35"/>
              </a:cxn>
              <a:cxn ang="0">
                <a:pos x="620" y="105"/>
              </a:cxn>
              <a:cxn ang="0">
                <a:pos x="576" y="227"/>
              </a:cxn>
              <a:cxn ang="0">
                <a:pos x="541" y="341"/>
              </a:cxn>
              <a:cxn ang="0">
                <a:pos x="506" y="419"/>
              </a:cxn>
              <a:cxn ang="0">
                <a:pos x="480" y="428"/>
              </a:cxn>
              <a:cxn ang="0">
                <a:pos x="375" y="471"/>
              </a:cxn>
              <a:cxn ang="0">
                <a:pos x="218" y="428"/>
              </a:cxn>
            </a:cxnLst>
            <a:rect l="0" t="0" r="r" b="b"/>
            <a:pathLst>
              <a:path w="620" h="761">
                <a:moveTo>
                  <a:pt x="218" y="428"/>
                </a:moveTo>
                <a:cubicBezTo>
                  <a:pt x="276" y="448"/>
                  <a:pt x="287" y="478"/>
                  <a:pt x="305" y="533"/>
                </a:cubicBezTo>
                <a:cubicBezTo>
                  <a:pt x="311" y="550"/>
                  <a:pt x="323" y="585"/>
                  <a:pt x="323" y="585"/>
                </a:cubicBezTo>
                <a:cubicBezTo>
                  <a:pt x="316" y="631"/>
                  <a:pt x="319" y="658"/>
                  <a:pt x="288" y="690"/>
                </a:cubicBezTo>
                <a:cubicBezTo>
                  <a:pt x="267" y="751"/>
                  <a:pt x="195" y="752"/>
                  <a:pt x="140" y="759"/>
                </a:cubicBezTo>
                <a:cubicBezTo>
                  <a:pt x="37" y="746"/>
                  <a:pt x="106" y="761"/>
                  <a:pt x="52" y="707"/>
                </a:cubicBezTo>
                <a:cubicBezTo>
                  <a:pt x="36" y="654"/>
                  <a:pt x="18" y="602"/>
                  <a:pt x="0" y="550"/>
                </a:cubicBezTo>
                <a:cubicBezTo>
                  <a:pt x="6" y="439"/>
                  <a:pt x="13" y="352"/>
                  <a:pt x="26" y="245"/>
                </a:cubicBezTo>
                <a:cubicBezTo>
                  <a:pt x="28" y="230"/>
                  <a:pt x="26" y="213"/>
                  <a:pt x="35" y="201"/>
                </a:cubicBezTo>
                <a:cubicBezTo>
                  <a:pt x="43" y="190"/>
                  <a:pt x="59" y="191"/>
                  <a:pt x="70" y="183"/>
                </a:cubicBezTo>
                <a:cubicBezTo>
                  <a:pt x="126" y="143"/>
                  <a:pt x="135" y="142"/>
                  <a:pt x="209" y="131"/>
                </a:cubicBezTo>
                <a:cubicBezTo>
                  <a:pt x="256" y="102"/>
                  <a:pt x="293" y="86"/>
                  <a:pt x="349" y="79"/>
                </a:cubicBezTo>
                <a:cubicBezTo>
                  <a:pt x="379" y="47"/>
                  <a:pt x="413" y="14"/>
                  <a:pt x="454" y="0"/>
                </a:cubicBezTo>
                <a:cubicBezTo>
                  <a:pt x="496" y="15"/>
                  <a:pt x="532" y="26"/>
                  <a:pt x="576" y="35"/>
                </a:cubicBezTo>
                <a:cubicBezTo>
                  <a:pt x="597" y="57"/>
                  <a:pt x="610" y="76"/>
                  <a:pt x="620" y="105"/>
                </a:cubicBezTo>
                <a:cubicBezTo>
                  <a:pt x="611" y="151"/>
                  <a:pt x="596" y="186"/>
                  <a:pt x="576" y="227"/>
                </a:cubicBezTo>
                <a:cubicBezTo>
                  <a:pt x="559" y="261"/>
                  <a:pt x="553" y="306"/>
                  <a:pt x="541" y="341"/>
                </a:cubicBezTo>
                <a:cubicBezTo>
                  <a:pt x="536" y="357"/>
                  <a:pt x="514" y="411"/>
                  <a:pt x="506" y="419"/>
                </a:cubicBezTo>
                <a:cubicBezTo>
                  <a:pt x="500" y="425"/>
                  <a:pt x="489" y="425"/>
                  <a:pt x="480" y="428"/>
                </a:cubicBezTo>
                <a:cubicBezTo>
                  <a:pt x="450" y="456"/>
                  <a:pt x="413" y="462"/>
                  <a:pt x="375" y="471"/>
                </a:cubicBezTo>
                <a:cubicBezTo>
                  <a:pt x="242" y="460"/>
                  <a:pt x="311" y="464"/>
                  <a:pt x="218" y="428"/>
                </a:cubicBezTo>
                <a:close/>
              </a:path>
            </a:pathLst>
          </a:custGeom>
          <a:pattFill prst="dkHorz">
            <a:fgClr>
              <a:srgbClr val="FF0000"/>
            </a:fgClr>
            <a:bgClr>
              <a:srgbClr val="FFFFFF"/>
            </a:bgClr>
          </a:patt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41397" name="Freeform 21" descr="Dark horizontal"/>
          <p:cNvSpPr>
            <a:spLocks/>
          </p:cNvSpPr>
          <p:nvPr/>
        </p:nvSpPr>
        <p:spPr bwMode="auto">
          <a:xfrm>
            <a:off x="542925" y="2817815"/>
            <a:ext cx="469900" cy="596900"/>
          </a:xfrm>
          <a:custGeom>
            <a:avLst/>
            <a:gdLst/>
            <a:ahLst/>
            <a:cxnLst>
              <a:cxn ang="0">
                <a:pos x="27" y="376"/>
              </a:cxn>
              <a:cxn ang="0">
                <a:pos x="42" y="337"/>
              </a:cxn>
              <a:cxn ang="0">
                <a:pos x="18" y="349"/>
              </a:cxn>
              <a:cxn ang="0">
                <a:pos x="0" y="295"/>
              </a:cxn>
              <a:cxn ang="0">
                <a:pos x="18" y="268"/>
              </a:cxn>
              <a:cxn ang="0">
                <a:pos x="45" y="259"/>
              </a:cxn>
              <a:cxn ang="0">
                <a:pos x="99" y="151"/>
              </a:cxn>
              <a:cxn ang="0">
                <a:pos x="126" y="97"/>
              </a:cxn>
              <a:cxn ang="0">
                <a:pos x="135" y="25"/>
              </a:cxn>
              <a:cxn ang="0">
                <a:pos x="198" y="16"/>
              </a:cxn>
              <a:cxn ang="0">
                <a:pos x="261" y="43"/>
              </a:cxn>
              <a:cxn ang="0">
                <a:pos x="288" y="97"/>
              </a:cxn>
              <a:cxn ang="0">
                <a:pos x="225" y="178"/>
              </a:cxn>
              <a:cxn ang="0">
                <a:pos x="189" y="223"/>
              </a:cxn>
              <a:cxn ang="0">
                <a:pos x="171" y="250"/>
              </a:cxn>
              <a:cxn ang="0">
                <a:pos x="144" y="259"/>
              </a:cxn>
              <a:cxn ang="0">
                <a:pos x="90" y="295"/>
              </a:cxn>
              <a:cxn ang="0">
                <a:pos x="27" y="376"/>
              </a:cxn>
            </a:cxnLst>
            <a:rect l="0" t="0" r="r" b="b"/>
            <a:pathLst>
              <a:path w="296" h="376">
                <a:moveTo>
                  <a:pt x="27" y="376"/>
                </a:moveTo>
                <a:cubicBezTo>
                  <a:pt x="32" y="363"/>
                  <a:pt x="46" y="350"/>
                  <a:pt x="42" y="337"/>
                </a:cubicBezTo>
                <a:cubicBezTo>
                  <a:pt x="39" y="329"/>
                  <a:pt x="24" y="355"/>
                  <a:pt x="18" y="349"/>
                </a:cubicBezTo>
                <a:cubicBezTo>
                  <a:pt x="5" y="336"/>
                  <a:pt x="0" y="295"/>
                  <a:pt x="0" y="295"/>
                </a:cubicBezTo>
                <a:cubicBezTo>
                  <a:pt x="6" y="286"/>
                  <a:pt x="10" y="275"/>
                  <a:pt x="18" y="268"/>
                </a:cubicBezTo>
                <a:cubicBezTo>
                  <a:pt x="25" y="262"/>
                  <a:pt x="41" y="268"/>
                  <a:pt x="45" y="259"/>
                </a:cubicBezTo>
                <a:cubicBezTo>
                  <a:pt x="74" y="194"/>
                  <a:pt x="24" y="176"/>
                  <a:pt x="99" y="151"/>
                </a:cubicBezTo>
                <a:cubicBezTo>
                  <a:pt x="113" y="129"/>
                  <a:pt x="121" y="123"/>
                  <a:pt x="126" y="97"/>
                </a:cubicBezTo>
                <a:cubicBezTo>
                  <a:pt x="130" y="73"/>
                  <a:pt x="119" y="43"/>
                  <a:pt x="135" y="25"/>
                </a:cubicBezTo>
                <a:cubicBezTo>
                  <a:pt x="149" y="9"/>
                  <a:pt x="177" y="19"/>
                  <a:pt x="198" y="16"/>
                </a:cubicBezTo>
                <a:cubicBezTo>
                  <a:pt x="246" y="0"/>
                  <a:pt x="241" y="3"/>
                  <a:pt x="261" y="43"/>
                </a:cubicBezTo>
                <a:cubicBezTo>
                  <a:pt x="296" y="113"/>
                  <a:pt x="265" y="29"/>
                  <a:pt x="288" y="97"/>
                </a:cubicBezTo>
                <a:cubicBezTo>
                  <a:pt x="275" y="178"/>
                  <a:pt x="283" y="139"/>
                  <a:pt x="225" y="178"/>
                </a:cubicBezTo>
                <a:cubicBezTo>
                  <a:pt x="207" y="231"/>
                  <a:pt x="230" y="182"/>
                  <a:pt x="189" y="223"/>
                </a:cubicBezTo>
                <a:cubicBezTo>
                  <a:pt x="181" y="231"/>
                  <a:pt x="179" y="243"/>
                  <a:pt x="171" y="250"/>
                </a:cubicBezTo>
                <a:cubicBezTo>
                  <a:pt x="164" y="256"/>
                  <a:pt x="152" y="254"/>
                  <a:pt x="144" y="259"/>
                </a:cubicBezTo>
                <a:cubicBezTo>
                  <a:pt x="125" y="270"/>
                  <a:pt x="90" y="295"/>
                  <a:pt x="90" y="295"/>
                </a:cubicBezTo>
                <a:cubicBezTo>
                  <a:pt x="59" y="341"/>
                  <a:pt x="79" y="314"/>
                  <a:pt x="27" y="376"/>
                </a:cubicBezTo>
                <a:close/>
              </a:path>
            </a:pathLst>
          </a:custGeom>
          <a:pattFill prst="dkHorz">
            <a:fgClr>
              <a:srgbClr val="FF0000"/>
            </a:fgClr>
            <a:bgClr>
              <a:schemeClr val="bg1"/>
            </a:bgClr>
          </a:patt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41398" name="Freeform 22" descr="Dark horizontal"/>
          <p:cNvSpPr>
            <a:spLocks/>
          </p:cNvSpPr>
          <p:nvPr/>
        </p:nvSpPr>
        <p:spPr bwMode="auto">
          <a:xfrm>
            <a:off x="242888" y="2714628"/>
            <a:ext cx="385762" cy="542925"/>
          </a:xfrm>
          <a:custGeom>
            <a:avLst/>
            <a:gdLst/>
            <a:ahLst/>
            <a:cxnLst>
              <a:cxn ang="0">
                <a:pos x="180" y="225"/>
              </a:cxn>
              <a:cxn ang="0">
                <a:pos x="171" y="297"/>
              </a:cxn>
              <a:cxn ang="0">
                <a:pos x="90" y="342"/>
              </a:cxn>
              <a:cxn ang="0">
                <a:pos x="18" y="297"/>
              </a:cxn>
              <a:cxn ang="0">
                <a:pos x="0" y="243"/>
              </a:cxn>
              <a:cxn ang="0">
                <a:pos x="27" y="225"/>
              </a:cxn>
              <a:cxn ang="0">
                <a:pos x="72" y="90"/>
              </a:cxn>
              <a:cxn ang="0">
                <a:pos x="99" y="63"/>
              </a:cxn>
              <a:cxn ang="0">
                <a:pos x="135" y="27"/>
              </a:cxn>
              <a:cxn ang="0">
                <a:pos x="153" y="0"/>
              </a:cxn>
              <a:cxn ang="0">
                <a:pos x="216" y="27"/>
              </a:cxn>
              <a:cxn ang="0">
                <a:pos x="225" y="63"/>
              </a:cxn>
              <a:cxn ang="0">
                <a:pos x="243" y="117"/>
              </a:cxn>
              <a:cxn ang="0">
                <a:pos x="234" y="180"/>
              </a:cxn>
              <a:cxn ang="0">
                <a:pos x="207" y="189"/>
              </a:cxn>
              <a:cxn ang="0">
                <a:pos x="180" y="225"/>
              </a:cxn>
            </a:cxnLst>
            <a:rect l="0" t="0" r="r" b="b"/>
            <a:pathLst>
              <a:path w="243" h="342">
                <a:moveTo>
                  <a:pt x="180" y="225"/>
                </a:moveTo>
                <a:cubicBezTo>
                  <a:pt x="177" y="249"/>
                  <a:pt x="183" y="276"/>
                  <a:pt x="171" y="297"/>
                </a:cubicBezTo>
                <a:cubicBezTo>
                  <a:pt x="156" y="323"/>
                  <a:pt x="117" y="333"/>
                  <a:pt x="90" y="342"/>
                </a:cubicBezTo>
                <a:cubicBezTo>
                  <a:pt x="45" y="327"/>
                  <a:pt x="35" y="336"/>
                  <a:pt x="18" y="297"/>
                </a:cubicBezTo>
                <a:cubicBezTo>
                  <a:pt x="10" y="280"/>
                  <a:pt x="0" y="243"/>
                  <a:pt x="0" y="243"/>
                </a:cubicBezTo>
                <a:cubicBezTo>
                  <a:pt x="9" y="237"/>
                  <a:pt x="21" y="234"/>
                  <a:pt x="27" y="225"/>
                </a:cubicBezTo>
                <a:cubicBezTo>
                  <a:pt x="49" y="190"/>
                  <a:pt x="59" y="130"/>
                  <a:pt x="72" y="90"/>
                </a:cubicBezTo>
                <a:cubicBezTo>
                  <a:pt x="76" y="78"/>
                  <a:pt x="90" y="72"/>
                  <a:pt x="99" y="63"/>
                </a:cubicBezTo>
                <a:cubicBezTo>
                  <a:pt x="119" y="4"/>
                  <a:pt x="91" y="62"/>
                  <a:pt x="135" y="27"/>
                </a:cubicBezTo>
                <a:cubicBezTo>
                  <a:pt x="143" y="20"/>
                  <a:pt x="147" y="9"/>
                  <a:pt x="153" y="0"/>
                </a:cubicBezTo>
                <a:cubicBezTo>
                  <a:pt x="171" y="5"/>
                  <a:pt x="204" y="8"/>
                  <a:pt x="216" y="27"/>
                </a:cubicBezTo>
                <a:cubicBezTo>
                  <a:pt x="223" y="37"/>
                  <a:pt x="221" y="51"/>
                  <a:pt x="225" y="63"/>
                </a:cubicBezTo>
                <a:cubicBezTo>
                  <a:pt x="230" y="81"/>
                  <a:pt x="243" y="117"/>
                  <a:pt x="243" y="117"/>
                </a:cubicBezTo>
                <a:cubicBezTo>
                  <a:pt x="240" y="138"/>
                  <a:pt x="243" y="161"/>
                  <a:pt x="234" y="180"/>
                </a:cubicBezTo>
                <a:cubicBezTo>
                  <a:pt x="230" y="188"/>
                  <a:pt x="214" y="183"/>
                  <a:pt x="207" y="189"/>
                </a:cubicBezTo>
                <a:cubicBezTo>
                  <a:pt x="195" y="198"/>
                  <a:pt x="191" y="214"/>
                  <a:pt x="180" y="225"/>
                </a:cubicBezTo>
                <a:close/>
              </a:path>
            </a:pathLst>
          </a:custGeom>
          <a:pattFill prst="dkHorz">
            <a:fgClr>
              <a:srgbClr val="FF0000"/>
            </a:fgClr>
            <a:bgClr>
              <a:schemeClr val="bg1"/>
            </a:bgClr>
          </a:patt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41399" name="Rectangle 23" descr="Dark horizontal"/>
          <p:cNvSpPr>
            <a:spLocks noChangeArrowheads="1"/>
          </p:cNvSpPr>
          <p:nvPr/>
        </p:nvSpPr>
        <p:spPr bwMode="auto">
          <a:xfrm>
            <a:off x="5715000" y="2133600"/>
            <a:ext cx="533400" cy="381000"/>
          </a:xfrm>
          <a:prstGeom prst="rect">
            <a:avLst/>
          </a:prstGeom>
          <a:pattFill prst="dkHorz">
            <a:fgClr>
              <a:srgbClr val="FF0000"/>
            </a:fgClr>
            <a:bgClr>
              <a:srgbClr val="FFFFFF"/>
            </a:bgClr>
          </a:patt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41400" name="Text Box 24"/>
          <p:cNvSpPr txBox="1">
            <a:spLocks noChangeArrowheads="1"/>
          </p:cNvSpPr>
          <p:nvPr/>
        </p:nvSpPr>
        <p:spPr bwMode="auto">
          <a:xfrm>
            <a:off x="6553200" y="2147888"/>
            <a:ext cx="2209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b="0"/>
              <a:t>Monotherapy</a:t>
            </a:r>
          </a:p>
        </p:txBody>
      </p:sp>
      <p:sp>
        <p:nvSpPr>
          <p:cNvPr id="741401" name="Text Box 25"/>
          <p:cNvSpPr txBox="1">
            <a:spLocks noChangeArrowheads="1"/>
          </p:cNvSpPr>
          <p:nvPr/>
        </p:nvSpPr>
        <p:spPr bwMode="auto">
          <a:xfrm>
            <a:off x="2514600" y="1828803"/>
            <a:ext cx="4572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CQ </a:t>
            </a:r>
          </a:p>
        </p:txBody>
      </p:sp>
      <p:sp>
        <p:nvSpPr>
          <p:cNvPr id="741402" name="Text Box 26"/>
          <p:cNvSpPr txBox="1">
            <a:spLocks noChangeArrowheads="1"/>
          </p:cNvSpPr>
          <p:nvPr/>
        </p:nvSpPr>
        <p:spPr bwMode="auto">
          <a:xfrm>
            <a:off x="381000" y="2895604"/>
            <a:ext cx="4572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CQ </a:t>
            </a:r>
          </a:p>
        </p:txBody>
      </p:sp>
      <p:sp>
        <p:nvSpPr>
          <p:cNvPr id="741403" name="Text Box 27"/>
          <p:cNvSpPr txBox="1">
            <a:spLocks noChangeArrowheads="1"/>
          </p:cNvSpPr>
          <p:nvPr/>
        </p:nvSpPr>
        <p:spPr bwMode="auto">
          <a:xfrm>
            <a:off x="6553200" y="1614488"/>
            <a:ext cx="2209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b="0"/>
              <a:t>Other CT</a:t>
            </a:r>
          </a:p>
        </p:txBody>
      </p:sp>
      <p:sp>
        <p:nvSpPr>
          <p:cNvPr id="741404" name="Freeform 28" descr="Dark vertical"/>
          <p:cNvSpPr>
            <a:spLocks/>
          </p:cNvSpPr>
          <p:nvPr/>
        </p:nvSpPr>
        <p:spPr bwMode="auto">
          <a:xfrm>
            <a:off x="538169" y="1470025"/>
            <a:ext cx="879475" cy="1325563"/>
          </a:xfrm>
          <a:custGeom>
            <a:avLst/>
            <a:gdLst/>
            <a:ahLst/>
            <a:cxnLst>
              <a:cxn ang="0">
                <a:pos x="211" y="715"/>
              </a:cxn>
              <a:cxn ang="0">
                <a:pos x="97" y="811"/>
              </a:cxn>
              <a:cxn ang="0">
                <a:pos x="19" y="785"/>
              </a:cxn>
              <a:cxn ang="0">
                <a:pos x="45" y="715"/>
              </a:cxn>
              <a:cxn ang="0">
                <a:pos x="97" y="662"/>
              </a:cxn>
              <a:cxn ang="0">
                <a:pos x="115" y="610"/>
              </a:cxn>
              <a:cxn ang="0">
                <a:pos x="132" y="584"/>
              </a:cxn>
              <a:cxn ang="0">
                <a:pos x="167" y="453"/>
              </a:cxn>
              <a:cxn ang="0">
                <a:pos x="132" y="339"/>
              </a:cxn>
              <a:cxn ang="0">
                <a:pos x="106" y="261"/>
              </a:cxn>
              <a:cxn ang="0">
                <a:pos x="115" y="226"/>
              </a:cxn>
              <a:cxn ang="0">
                <a:pos x="141" y="217"/>
              </a:cxn>
              <a:cxn ang="0">
                <a:pos x="158" y="191"/>
              </a:cxn>
              <a:cxn ang="0">
                <a:pos x="211" y="104"/>
              </a:cxn>
              <a:cxn ang="0">
                <a:pos x="281" y="95"/>
              </a:cxn>
              <a:cxn ang="0">
                <a:pos x="368" y="34"/>
              </a:cxn>
              <a:cxn ang="0">
                <a:pos x="551" y="104"/>
              </a:cxn>
              <a:cxn ang="0">
                <a:pos x="542" y="217"/>
              </a:cxn>
              <a:cxn ang="0">
                <a:pos x="464" y="296"/>
              </a:cxn>
              <a:cxn ang="0">
                <a:pos x="403" y="348"/>
              </a:cxn>
              <a:cxn ang="0">
                <a:pos x="298" y="392"/>
              </a:cxn>
              <a:cxn ang="0">
                <a:pos x="237" y="601"/>
              </a:cxn>
              <a:cxn ang="0">
                <a:pos x="211" y="715"/>
              </a:cxn>
            </a:cxnLst>
            <a:rect l="0" t="0" r="r" b="b"/>
            <a:pathLst>
              <a:path w="554" h="835">
                <a:moveTo>
                  <a:pt x="211" y="715"/>
                </a:moveTo>
                <a:cubicBezTo>
                  <a:pt x="199" y="835"/>
                  <a:pt x="215" y="823"/>
                  <a:pt x="97" y="811"/>
                </a:cubicBezTo>
                <a:cubicBezTo>
                  <a:pt x="36" y="790"/>
                  <a:pt x="63" y="798"/>
                  <a:pt x="19" y="785"/>
                </a:cubicBezTo>
                <a:cubicBezTo>
                  <a:pt x="6" y="745"/>
                  <a:pt x="0" y="729"/>
                  <a:pt x="45" y="715"/>
                </a:cubicBezTo>
                <a:cubicBezTo>
                  <a:pt x="62" y="697"/>
                  <a:pt x="80" y="680"/>
                  <a:pt x="97" y="662"/>
                </a:cubicBezTo>
                <a:cubicBezTo>
                  <a:pt x="103" y="645"/>
                  <a:pt x="105" y="625"/>
                  <a:pt x="115" y="610"/>
                </a:cubicBezTo>
                <a:cubicBezTo>
                  <a:pt x="121" y="601"/>
                  <a:pt x="127" y="593"/>
                  <a:pt x="132" y="584"/>
                </a:cubicBezTo>
                <a:cubicBezTo>
                  <a:pt x="151" y="546"/>
                  <a:pt x="156" y="495"/>
                  <a:pt x="167" y="453"/>
                </a:cubicBezTo>
                <a:cubicBezTo>
                  <a:pt x="161" y="403"/>
                  <a:pt x="166" y="373"/>
                  <a:pt x="132" y="339"/>
                </a:cubicBezTo>
                <a:cubicBezTo>
                  <a:pt x="124" y="313"/>
                  <a:pt x="106" y="261"/>
                  <a:pt x="106" y="261"/>
                </a:cubicBezTo>
                <a:cubicBezTo>
                  <a:pt x="109" y="249"/>
                  <a:pt x="108" y="235"/>
                  <a:pt x="115" y="226"/>
                </a:cubicBezTo>
                <a:cubicBezTo>
                  <a:pt x="121" y="219"/>
                  <a:pt x="134" y="223"/>
                  <a:pt x="141" y="217"/>
                </a:cubicBezTo>
                <a:cubicBezTo>
                  <a:pt x="149" y="210"/>
                  <a:pt x="154" y="200"/>
                  <a:pt x="158" y="191"/>
                </a:cubicBezTo>
                <a:cubicBezTo>
                  <a:pt x="179" y="144"/>
                  <a:pt x="165" y="120"/>
                  <a:pt x="211" y="104"/>
                </a:cubicBezTo>
                <a:cubicBezTo>
                  <a:pt x="238" y="76"/>
                  <a:pt x="250" y="66"/>
                  <a:pt x="281" y="95"/>
                </a:cubicBezTo>
                <a:cubicBezTo>
                  <a:pt x="300" y="33"/>
                  <a:pt x="287" y="44"/>
                  <a:pt x="368" y="34"/>
                </a:cubicBezTo>
                <a:cubicBezTo>
                  <a:pt x="466" y="0"/>
                  <a:pt x="495" y="45"/>
                  <a:pt x="551" y="104"/>
                </a:cubicBezTo>
                <a:cubicBezTo>
                  <a:pt x="548" y="142"/>
                  <a:pt x="554" y="181"/>
                  <a:pt x="542" y="217"/>
                </a:cubicBezTo>
                <a:cubicBezTo>
                  <a:pt x="535" y="237"/>
                  <a:pt x="484" y="275"/>
                  <a:pt x="464" y="296"/>
                </a:cubicBezTo>
                <a:cubicBezTo>
                  <a:pt x="452" y="331"/>
                  <a:pt x="437" y="336"/>
                  <a:pt x="403" y="348"/>
                </a:cubicBezTo>
                <a:cubicBezTo>
                  <a:pt x="372" y="379"/>
                  <a:pt x="334" y="367"/>
                  <a:pt x="298" y="392"/>
                </a:cubicBezTo>
                <a:cubicBezTo>
                  <a:pt x="286" y="464"/>
                  <a:pt x="261" y="532"/>
                  <a:pt x="237" y="601"/>
                </a:cubicBezTo>
                <a:cubicBezTo>
                  <a:pt x="227" y="712"/>
                  <a:pt x="259" y="690"/>
                  <a:pt x="211" y="715"/>
                </a:cubicBezTo>
                <a:close/>
              </a:path>
            </a:pathLst>
          </a:custGeom>
          <a:pattFill prst="dkVert">
            <a:fgClr>
              <a:srgbClr val="E1C491"/>
            </a:fgClr>
            <a:bgClr>
              <a:schemeClr val="bg1"/>
            </a:bgClr>
          </a:pattFill>
          <a:ln w="25400">
            <a:solidFill>
              <a:srgbClr val="E1C49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41405" name="Text Box 29"/>
          <p:cNvSpPr txBox="1">
            <a:spLocks noChangeArrowheads="1"/>
          </p:cNvSpPr>
          <p:nvPr/>
        </p:nvSpPr>
        <p:spPr bwMode="auto">
          <a:xfrm>
            <a:off x="762000" y="2071692"/>
            <a:ext cx="1143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AQ + SP</a:t>
            </a:r>
          </a:p>
        </p:txBody>
      </p:sp>
      <p:sp>
        <p:nvSpPr>
          <p:cNvPr id="741406" name="Text Box 30"/>
          <p:cNvSpPr txBox="1">
            <a:spLocks noChangeArrowheads="1"/>
          </p:cNvSpPr>
          <p:nvPr/>
        </p:nvSpPr>
        <p:spPr bwMode="auto">
          <a:xfrm>
            <a:off x="4191000" y="1828803"/>
            <a:ext cx="152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Q7d+D7d</a:t>
            </a:r>
          </a:p>
        </p:txBody>
      </p:sp>
      <p:sp>
        <p:nvSpPr>
          <p:cNvPr id="741408" name="Text Box 32"/>
          <p:cNvSpPr txBox="1">
            <a:spLocks noChangeArrowheads="1"/>
          </p:cNvSpPr>
          <p:nvPr/>
        </p:nvSpPr>
        <p:spPr bwMode="auto">
          <a:xfrm>
            <a:off x="838200" y="3"/>
            <a:ext cx="8153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400">
                <a:solidFill>
                  <a:srgbClr val="3366CC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Official First-Line Treatment for </a:t>
            </a:r>
            <a:br>
              <a:rPr lang="en-US" sz="2400">
                <a:solidFill>
                  <a:srgbClr val="3366CC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</a:br>
            <a:r>
              <a:rPr lang="en-US" sz="2400">
                <a:solidFill>
                  <a:srgbClr val="3366CC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Uncomplicated </a:t>
            </a:r>
            <a:r>
              <a:rPr lang="en-US" sz="2400" i="1">
                <a:solidFill>
                  <a:srgbClr val="3366CC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P. falciparum</a:t>
            </a:r>
            <a:r>
              <a:rPr lang="en-US" sz="2400">
                <a:solidFill>
                  <a:srgbClr val="3366CC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Malaria, 2002</a:t>
            </a:r>
          </a:p>
        </p:txBody>
      </p:sp>
      <p:pic>
        <p:nvPicPr>
          <p:cNvPr id="741410" name="Picture 34" descr="ravreda-ami-red-ic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0" y="5486403"/>
            <a:ext cx="1219200" cy="11699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46" name="Rectangle 114"/>
          <p:cNvSpPr>
            <a:spLocks noChangeArrowheads="1"/>
          </p:cNvSpPr>
          <p:nvPr/>
        </p:nvSpPr>
        <p:spPr bwMode="auto">
          <a:xfrm>
            <a:off x="2411760" y="1062227"/>
            <a:ext cx="2667000" cy="75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3600" b="1" dirty="0" err="1" smtClean="0">
                <a:solidFill>
                  <a:srgbClr val="00CC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charset="0"/>
              </a:rPr>
              <a:t>Adults</a:t>
            </a:r>
            <a:endParaRPr lang="pt-BR" sz="3600" b="1" dirty="0">
              <a:solidFill>
                <a:srgbClr val="00CC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ahoma" charset="0"/>
            </a:endParaRPr>
          </a:p>
        </p:txBody>
      </p:sp>
      <p:pic>
        <p:nvPicPr>
          <p:cNvPr id="121234" name="Picture 402" descr="Careiro 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5" t="24619" r="16460" b="16229"/>
          <a:stretch>
            <a:fillRect/>
          </a:stretch>
        </p:blipFill>
        <p:spPr bwMode="auto">
          <a:xfrm>
            <a:off x="1979712" y="1944836"/>
            <a:ext cx="3635375" cy="450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51520" y="277197"/>
            <a:ext cx="864852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sz="4400" b="1" dirty="0" err="1" smtClean="0">
                <a:solidFill>
                  <a:schemeClr val="accent2"/>
                </a:solidFill>
                <a:latin typeface="Tahoma" charset="0"/>
              </a:rPr>
              <a:t>Falciparum</a:t>
            </a:r>
            <a:r>
              <a:rPr lang="pt-BR" sz="4400" b="1" dirty="0" smtClean="0">
                <a:solidFill>
                  <a:schemeClr val="accent2"/>
                </a:solidFill>
                <a:latin typeface="Tahoma" charset="0"/>
              </a:rPr>
              <a:t> </a:t>
            </a:r>
            <a:r>
              <a:rPr lang="pt-BR" sz="4400" b="1" dirty="0" err="1" smtClean="0">
                <a:solidFill>
                  <a:schemeClr val="accent2"/>
                </a:solidFill>
                <a:latin typeface="Tahoma" charset="0"/>
              </a:rPr>
              <a:t>malaria</a:t>
            </a:r>
            <a:r>
              <a:rPr lang="pt-BR" sz="4400" b="1" dirty="0" smtClean="0">
                <a:solidFill>
                  <a:schemeClr val="accent2"/>
                </a:solidFill>
                <a:latin typeface="Tahoma" charset="0"/>
              </a:rPr>
              <a:t> </a:t>
            </a:r>
            <a:r>
              <a:rPr lang="pt-BR" sz="4400" b="1" dirty="0" err="1" smtClean="0">
                <a:solidFill>
                  <a:schemeClr val="accent2"/>
                </a:solidFill>
                <a:latin typeface="Tahoma" charset="0"/>
              </a:rPr>
              <a:t>treatment</a:t>
            </a:r>
            <a:endParaRPr lang="pt-BR" sz="4400" b="1" dirty="0">
              <a:solidFill>
                <a:schemeClr val="accent2"/>
              </a:solidFill>
              <a:latin typeface="Tahoma" charset="0"/>
            </a:endParaRPr>
          </a:p>
        </p:txBody>
      </p:sp>
      <p:grpSp>
        <p:nvGrpSpPr>
          <p:cNvPr id="7" name="Group 68"/>
          <p:cNvGrpSpPr>
            <a:grpSpLocks/>
          </p:cNvGrpSpPr>
          <p:nvPr/>
        </p:nvGrpSpPr>
        <p:grpSpPr bwMode="auto">
          <a:xfrm>
            <a:off x="6948264" y="3213100"/>
            <a:ext cx="1584176" cy="1872084"/>
            <a:chOff x="2928" y="2352"/>
            <a:chExt cx="608" cy="1008"/>
          </a:xfrm>
        </p:grpSpPr>
        <p:grpSp>
          <p:nvGrpSpPr>
            <p:cNvPr id="8" name="Group 69"/>
            <p:cNvGrpSpPr>
              <a:grpSpLocks/>
            </p:cNvGrpSpPr>
            <p:nvPr/>
          </p:nvGrpSpPr>
          <p:grpSpPr bwMode="auto">
            <a:xfrm>
              <a:off x="2928" y="3036"/>
              <a:ext cx="248" cy="228"/>
              <a:chOff x="3216" y="1824"/>
              <a:chExt cx="432" cy="336"/>
            </a:xfrm>
          </p:grpSpPr>
          <p:sp>
            <p:nvSpPr>
              <p:cNvPr id="19" name="Oval 70"/>
              <p:cNvSpPr>
                <a:spLocks noChangeArrowheads="1"/>
              </p:cNvSpPr>
              <p:nvPr/>
            </p:nvSpPr>
            <p:spPr bwMode="auto">
              <a:xfrm>
                <a:off x="3216" y="1916"/>
                <a:ext cx="432" cy="244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24314"/>
                      <a:invGamma/>
                    </a:srgbClr>
                  </a:gs>
                  <a:gs pos="100000">
                    <a:srgbClr val="CC99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Oval 71"/>
              <p:cNvSpPr>
                <a:spLocks noChangeArrowheads="1"/>
              </p:cNvSpPr>
              <p:nvPr/>
            </p:nvSpPr>
            <p:spPr bwMode="auto">
              <a:xfrm>
                <a:off x="3216" y="1824"/>
                <a:ext cx="432" cy="275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63529"/>
                      <a:invGamma/>
                    </a:srgbClr>
                  </a:gs>
                  <a:gs pos="100000">
                    <a:srgbClr val="CC99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Line 72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Line 73"/>
              <p:cNvSpPr>
                <a:spLocks noChangeShapeType="1"/>
              </p:cNvSpPr>
              <p:nvPr/>
            </p:nvSpPr>
            <p:spPr bwMode="auto">
              <a:xfrm>
                <a:off x="3216" y="1977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Line 74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0" cy="1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" name="Line 75"/>
              <p:cNvSpPr>
                <a:spLocks noChangeShapeType="1"/>
              </p:cNvSpPr>
              <p:nvPr/>
            </p:nvSpPr>
            <p:spPr bwMode="auto">
              <a:xfrm>
                <a:off x="3648" y="1977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" name="Group 76"/>
            <p:cNvGrpSpPr>
              <a:grpSpLocks/>
            </p:cNvGrpSpPr>
            <p:nvPr/>
          </p:nvGrpSpPr>
          <p:grpSpPr bwMode="auto">
            <a:xfrm>
              <a:off x="2991" y="2352"/>
              <a:ext cx="545" cy="637"/>
              <a:chOff x="2448" y="2492"/>
              <a:chExt cx="632" cy="669"/>
            </a:xfrm>
          </p:grpSpPr>
          <p:pic>
            <p:nvPicPr>
              <p:cNvPr id="17" name="Picture 77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8" y="2492"/>
                <a:ext cx="576" cy="6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sp>
            <p:nvSpPr>
              <p:cNvPr id="18" name="Text Box 78"/>
              <p:cNvSpPr txBox="1">
                <a:spLocks noChangeArrowheads="1"/>
              </p:cNvSpPr>
              <p:nvPr/>
            </p:nvSpPr>
            <p:spPr bwMode="auto">
              <a:xfrm>
                <a:off x="2476" y="2769"/>
                <a:ext cx="604" cy="2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900" b="1">
                    <a:latin typeface="Tahoma" charset="0"/>
                  </a:rPr>
                  <a:t>Primaquina</a:t>
                </a:r>
              </a:p>
              <a:p>
                <a:pPr algn="ctr"/>
                <a:r>
                  <a:rPr lang="pt-BR" sz="900" b="1">
                    <a:latin typeface="Tahoma" charset="0"/>
                  </a:rPr>
                  <a:t>15mg</a:t>
                </a:r>
              </a:p>
            </p:txBody>
          </p:sp>
        </p:grpSp>
        <p:grpSp>
          <p:nvGrpSpPr>
            <p:cNvPr id="10" name="Group 79"/>
            <p:cNvGrpSpPr>
              <a:grpSpLocks/>
            </p:cNvGrpSpPr>
            <p:nvPr/>
          </p:nvGrpSpPr>
          <p:grpSpPr bwMode="auto">
            <a:xfrm>
              <a:off x="3208" y="3131"/>
              <a:ext cx="248" cy="229"/>
              <a:chOff x="3216" y="1824"/>
              <a:chExt cx="432" cy="336"/>
            </a:xfrm>
          </p:grpSpPr>
          <p:sp>
            <p:nvSpPr>
              <p:cNvPr id="11" name="Oval 80"/>
              <p:cNvSpPr>
                <a:spLocks noChangeArrowheads="1"/>
              </p:cNvSpPr>
              <p:nvPr/>
            </p:nvSpPr>
            <p:spPr bwMode="auto">
              <a:xfrm>
                <a:off x="3216" y="1916"/>
                <a:ext cx="432" cy="244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24314"/>
                      <a:invGamma/>
                    </a:srgbClr>
                  </a:gs>
                  <a:gs pos="100000">
                    <a:srgbClr val="CC99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Oval 81"/>
              <p:cNvSpPr>
                <a:spLocks noChangeArrowheads="1"/>
              </p:cNvSpPr>
              <p:nvPr/>
            </p:nvSpPr>
            <p:spPr bwMode="auto">
              <a:xfrm>
                <a:off x="3216" y="1824"/>
                <a:ext cx="432" cy="275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63529"/>
                      <a:invGamma/>
                    </a:srgbClr>
                  </a:gs>
                  <a:gs pos="100000">
                    <a:srgbClr val="CC99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82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Line 83"/>
              <p:cNvSpPr>
                <a:spLocks noChangeShapeType="1"/>
              </p:cNvSpPr>
              <p:nvPr/>
            </p:nvSpPr>
            <p:spPr bwMode="auto">
              <a:xfrm>
                <a:off x="3216" y="1977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Line 84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0" cy="1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Line 85"/>
              <p:cNvSpPr>
                <a:spLocks noChangeShapeType="1"/>
              </p:cNvSpPr>
              <p:nvPr/>
            </p:nvSpPr>
            <p:spPr bwMode="auto">
              <a:xfrm>
                <a:off x="3648" y="1977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8" name="Group 68"/>
          <p:cNvGrpSpPr>
            <a:grpSpLocks/>
          </p:cNvGrpSpPr>
          <p:nvPr/>
        </p:nvGrpSpPr>
        <p:grpSpPr bwMode="auto">
          <a:xfrm>
            <a:off x="7167349" y="5121439"/>
            <a:ext cx="3965652" cy="425305"/>
            <a:chOff x="3208" y="3131"/>
            <a:chExt cx="1522" cy="229"/>
          </a:xfrm>
        </p:grpSpPr>
        <p:sp>
          <p:nvSpPr>
            <p:cNvPr id="45" name="Line 75"/>
            <p:cNvSpPr>
              <a:spLocks noChangeShapeType="1"/>
            </p:cNvSpPr>
            <p:nvPr/>
          </p:nvSpPr>
          <p:spPr bwMode="auto">
            <a:xfrm>
              <a:off x="4730" y="3145"/>
              <a:ext cx="0" cy="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1" name="Group 79"/>
            <p:cNvGrpSpPr>
              <a:grpSpLocks/>
            </p:cNvGrpSpPr>
            <p:nvPr/>
          </p:nvGrpSpPr>
          <p:grpSpPr bwMode="auto">
            <a:xfrm>
              <a:off x="3208" y="3131"/>
              <a:ext cx="248" cy="229"/>
              <a:chOff x="3216" y="1824"/>
              <a:chExt cx="432" cy="336"/>
            </a:xfrm>
          </p:grpSpPr>
          <p:sp>
            <p:nvSpPr>
              <p:cNvPr id="32" name="Oval 80"/>
              <p:cNvSpPr>
                <a:spLocks noChangeArrowheads="1"/>
              </p:cNvSpPr>
              <p:nvPr/>
            </p:nvSpPr>
            <p:spPr bwMode="auto">
              <a:xfrm>
                <a:off x="3216" y="1916"/>
                <a:ext cx="432" cy="244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24314"/>
                      <a:invGamma/>
                    </a:srgbClr>
                  </a:gs>
                  <a:gs pos="100000">
                    <a:srgbClr val="CC99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" name="Oval 81"/>
              <p:cNvSpPr>
                <a:spLocks noChangeArrowheads="1"/>
              </p:cNvSpPr>
              <p:nvPr/>
            </p:nvSpPr>
            <p:spPr bwMode="auto">
              <a:xfrm>
                <a:off x="3216" y="1824"/>
                <a:ext cx="432" cy="275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63529"/>
                      <a:invGamma/>
                    </a:srgbClr>
                  </a:gs>
                  <a:gs pos="100000">
                    <a:srgbClr val="CC99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Line 82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Line 83"/>
              <p:cNvSpPr>
                <a:spLocks noChangeShapeType="1"/>
              </p:cNvSpPr>
              <p:nvPr/>
            </p:nvSpPr>
            <p:spPr bwMode="auto">
              <a:xfrm>
                <a:off x="3216" y="1977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" name="Line 84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0" cy="1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" name="Line 85"/>
              <p:cNvSpPr>
                <a:spLocks noChangeShapeType="1"/>
              </p:cNvSpPr>
              <p:nvPr/>
            </p:nvSpPr>
            <p:spPr bwMode="auto">
              <a:xfrm>
                <a:off x="3648" y="1977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46" name="Rectangle 27"/>
          <p:cNvSpPr>
            <a:spLocks noChangeArrowheads="1"/>
          </p:cNvSpPr>
          <p:nvPr/>
        </p:nvSpPr>
        <p:spPr bwMode="auto">
          <a:xfrm>
            <a:off x="7112414" y="2538465"/>
            <a:ext cx="129540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charset="0"/>
              </a:rPr>
              <a:t>Day 1</a:t>
            </a:r>
            <a:endParaRPr lang="pt-BR" b="1" dirty="0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ahoma" charset="0"/>
            </a:endParaRPr>
          </a:p>
        </p:txBody>
      </p:sp>
      <p:sp>
        <p:nvSpPr>
          <p:cNvPr id="47" name="Rectangle 27"/>
          <p:cNvSpPr>
            <a:spLocks noChangeArrowheads="1"/>
          </p:cNvSpPr>
          <p:nvPr/>
        </p:nvSpPr>
        <p:spPr bwMode="auto">
          <a:xfrm>
            <a:off x="2124472" y="3789040"/>
            <a:ext cx="129540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charset="0"/>
              </a:rPr>
              <a:t>Day 1</a:t>
            </a:r>
            <a:endParaRPr lang="pt-BR" b="1" dirty="0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ahoma" charset="0"/>
            </a:endParaRPr>
          </a:p>
        </p:txBody>
      </p:sp>
      <p:sp>
        <p:nvSpPr>
          <p:cNvPr id="48" name="Rectangle 27"/>
          <p:cNvSpPr>
            <a:spLocks noChangeArrowheads="1"/>
          </p:cNvSpPr>
          <p:nvPr/>
        </p:nvSpPr>
        <p:spPr bwMode="auto">
          <a:xfrm>
            <a:off x="3203848" y="3789040"/>
            <a:ext cx="129540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charset="0"/>
              </a:rPr>
              <a:t>Day 2</a:t>
            </a:r>
            <a:endParaRPr lang="pt-BR" b="1" dirty="0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ahoma" charset="0"/>
            </a:endParaRPr>
          </a:p>
        </p:txBody>
      </p:sp>
      <p:sp>
        <p:nvSpPr>
          <p:cNvPr id="49" name="Rectangle 27"/>
          <p:cNvSpPr>
            <a:spLocks noChangeArrowheads="1"/>
          </p:cNvSpPr>
          <p:nvPr/>
        </p:nvSpPr>
        <p:spPr bwMode="auto">
          <a:xfrm>
            <a:off x="4211960" y="3789040"/>
            <a:ext cx="129540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charset="0"/>
              </a:rPr>
              <a:t>Day 3</a:t>
            </a:r>
            <a:endParaRPr lang="pt-BR" b="1" dirty="0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34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518864" y="12576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2500" lnSpcReduction="20000"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4300" b="1" dirty="0">
                <a:latin typeface="Avenir Light" charset="0"/>
                <a:cs typeface="Avenir Light" charset="0"/>
              </a:rPr>
              <a:t>r</a:t>
            </a:r>
            <a:r>
              <a:rPr lang="x-none" sz="4300" b="1" dirty="0" smtClean="0">
                <a:latin typeface="Avenir Light" charset="0"/>
                <a:cs typeface="Avenir Light" charset="0"/>
              </a:rPr>
              <a:t>ole of primaquine in Pf gametocyte treatment</a:t>
            </a:r>
            <a:endParaRPr lang="pt-BR" sz="4300" b="1" dirty="0">
              <a:latin typeface="Avenir Light" charset="0"/>
              <a:cs typeface="Avenir Light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1854" t="27036" r="29538" b="15208"/>
          <a:stretch/>
        </p:blipFill>
        <p:spPr>
          <a:xfrm>
            <a:off x="1115616" y="1556792"/>
            <a:ext cx="6898862" cy="4608512"/>
          </a:xfrm>
          <a:prstGeom prst="rect">
            <a:avLst/>
          </a:prstGeom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750127" y="6258798"/>
            <a:ext cx="407034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 err="1" smtClean="0">
                <a:latin typeface="Arial Rounded MT Bold" charset="0"/>
              </a:rPr>
              <a:t>Smithuis</a:t>
            </a:r>
            <a:r>
              <a:rPr lang="en-US" sz="1600" dirty="0" smtClean="0">
                <a:latin typeface="Arial Rounded MT Bold" charset="0"/>
              </a:rPr>
              <a:t> et </a:t>
            </a:r>
            <a:r>
              <a:rPr lang="en-US" sz="1600" dirty="0">
                <a:latin typeface="Arial Rounded MT Bold" charset="0"/>
              </a:rPr>
              <a:t>al., </a:t>
            </a:r>
            <a:r>
              <a:rPr lang="en-US" sz="1600" i="1" dirty="0" smtClean="0">
                <a:latin typeface="Arial Rounded MT Bold" charset="0"/>
              </a:rPr>
              <a:t>Lancet Infect Dis, </a:t>
            </a:r>
            <a:r>
              <a:rPr lang="en-US" sz="1600" i="1" dirty="0">
                <a:latin typeface="Arial Rounded MT Bold" charset="0"/>
              </a:rPr>
              <a:t>2010</a:t>
            </a:r>
            <a:endParaRPr lang="pt-BR" sz="1600" dirty="0">
              <a:latin typeface="Arial Rounded MT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05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518864" y="12576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2500" lnSpcReduction="20000"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4300" b="1" dirty="0">
                <a:latin typeface="Avenir Light" charset="0"/>
                <a:cs typeface="Avenir Light" charset="0"/>
              </a:rPr>
              <a:t>e</a:t>
            </a:r>
            <a:r>
              <a:rPr lang="en-US" sz="4300" b="1" dirty="0" smtClean="0">
                <a:latin typeface="Avenir Light" charset="0"/>
                <a:cs typeface="Avenir Light" charset="0"/>
              </a:rPr>
              <a:t>fficacy of l</a:t>
            </a:r>
            <a:r>
              <a:rPr lang="x-none" sz="4300" b="1" dirty="0" smtClean="0">
                <a:latin typeface="Avenir Light" charset="0"/>
                <a:cs typeface="Avenir Light" charset="0"/>
              </a:rPr>
              <a:t>ow dose of primaquine in Pf treatment</a:t>
            </a:r>
            <a:endParaRPr lang="pt-BR" sz="4300" b="1" dirty="0">
              <a:latin typeface="Avenir Light" charset="0"/>
              <a:cs typeface="Avenir Light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841152" y="6258798"/>
            <a:ext cx="291618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 smtClean="0">
                <a:latin typeface="Arial Rounded MT Bold" charset="0"/>
              </a:rPr>
              <a:t>White et </a:t>
            </a:r>
            <a:r>
              <a:rPr lang="en-US" sz="1600" dirty="0">
                <a:latin typeface="Arial Rounded MT Bold" charset="0"/>
              </a:rPr>
              <a:t>al., </a:t>
            </a:r>
            <a:r>
              <a:rPr lang="en-US" sz="1600" i="1" dirty="0" smtClean="0">
                <a:latin typeface="Arial Rounded MT Bold" charset="0"/>
              </a:rPr>
              <a:t>Malaria J, 2012</a:t>
            </a:r>
            <a:endParaRPr lang="pt-BR" sz="1600" dirty="0">
              <a:latin typeface="Arial Rounded MT Bold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12798" b="39006"/>
          <a:stretch/>
        </p:blipFill>
        <p:spPr>
          <a:xfrm>
            <a:off x="755576" y="1247274"/>
            <a:ext cx="7765216" cy="499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33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518864" y="-9939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x-none" sz="4300" b="1" dirty="0" smtClean="0">
                <a:latin typeface="Avenir Light" charset="0"/>
                <a:cs typeface="Avenir Light" charset="0"/>
              </a:rPr>
              <a:t>Pf artemisinin resistance</a:t>
            </a:r>
            <a:endParaRPr lang="pt-BR" sz="4300" b="1" dirty="0">
              <a:latin typeface="Avenir Light" charset="0"/>
              <a:cs typeface="Avenir Light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052736"/>
            <a:ext cx="5328592" cy="550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60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688" y="2539752"/>
            <a:ext cx="8686800" cy="1393304"/>
          </a:xfrm>
        </p:spPr>
        <p:txBody>
          <a:bodyPr>
            <a:normAutofit/>
          </a:bodyPr>
          <a:lstStyle/>
          <a:p>
            <a:r>
              <a:rPr lang="x-none" sz="6600" b="1" i="1" dirty="0" smtClean="0">
                <a:latin typeface="Avenir Light"/>
                <a:cs typeface="Avenir Light"/>
              </a:rPr>
              <a:t>P. vivax</a:t>
            </a:r>
            <a:endParaRPr lang="pt-BR" sz="6600" b="1" i="1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224530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Text Box 3"/>
          <p:cNvSpPr txBox="1">
            <a:spLocks noChangeArrowheads="1"/>
          </p:cNvSpPr>
          <p:nvPr/>
        </p:nvSpPr>
        <p:spPr bwMode="auto">
          <a:xfrm>
            <a:off x="910532" y="692696"/>
            <a:ext cx="768882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sz="4800" b="1" dirty="0" err="1" smtClean="0">
                <a:solidFill>
                  <a:schemeClr val="accent2"/>
                </a:solidFill>
                <a:latin typeface="Tahoma" charset="0"/>
              </a:rPr>
              <a:t>Vivax</a:t>
            </a:r>
            <a:r>
              <a:rPr lang="pt-BR" sz="4800" b="1" dirty="0" smtClean="0">
                <a:solidFill>
                  <a:schemeClr val="accent2"/>
                </a:solidFill>
                <a:latin typeface="Tahoma" charset="0"/>
              </a:rPr>
              <a:t> </a:t>
            </a:r>
            <a:r>
              <a:rPr lang="pt-BR" sz="4800" b="1" dirty="0" err="1" smtClean="0">
                <a:solidFill>
                  <a:schemeClr val="accent2"/>
                </a:solidFill>
                <a:latin typeface="Tahoma" charset="0"/>
              </a:rPr>
              <a:t>malaria</a:t>
            </a:r>
            <a:r>
              <a:rPr lang="pt-BR" sz="4800" b="1" dirty="0" smtClean="0">
                <a:solidFill>
                  <a:schemeClr val="accent2"/>
                </a:solidFill>
                <a:latin typeface="Tahoma" charset="0"/>
              </a:rPr>
              <a:t> </a:t>
            </a:r>
            <a:r>
              <a:rPr lang="pt-BR" sz="4800" b="1" dirty="0" err="1" smtClean="0">
                <a:solidFill>
                  <a:schemeClr val="accent2"/>
                </a:solidFill>
                <a:latin typeface="Tahoma" charset="0"/>
              </a:rPr>
              <a:t>treatment</a:t>
            </a:r>
            <a:endParaRPr lang="pt-BR" sz="4800" b="1" dirty="0">
              <a:solidFill>
                <a:schemeClr val="accent2"/>
              </a:solidFill>
              <a:latin typeface="Tahoma" charset="0"/>
            </a:endParaRPr>
          </a:p>
        </p:txBody>
      </p:sp>
      <p:grpSp>
        <p:nvGrpSpPr>
          <p:cNvPr id="93221" name="Group 37"/>
          <p:cNvGrpSpPr>
            <a:grpSpLocks/>
          </p:cNvGrpSpPr>
          <p:nvPr/>
        </p:nvGrpSpPr>
        <p:grpSpPr bwMode="auto">
          <a:xfrm>
            <a:off x="533400" y="5105400"/>
            <a:ext cx="1371600" cy="609600"/>
            <a:chOff x="336" y="3168"/>
            <a:chExt cx="864" cy="384"/>
          </a:xfrm>
        </p:grpSpPr>
        <p:grpSp>
          <p:nvGrpSpPr>
            <p:cNvPr id="93188" name="Group 4"/>
            <p:cNvGrpSpPr>
              <a:grpSpLocks/>
            </p:cNvGrpSpPr>
            <p:nvPr/>
          </p:nvGrpSpPr>
          <p:grpSpPr bwMode="auto">
            <a:xfrm>
              <a:off x="528" y="3168"/>
              <a:ext cx="240" cy="192"/>
              <a:chOff x="3216" y="1488"/>
              <a:chExt cx="528" cy="528"/>
            </a:xfrm>
          </p:grpSpPr>
          <p:sp>
            <p:nvSpPr>
              <p:cNvPr id="93189" name="Oval 5"/>
              <p:cNvSpPr>
                <a:spLocks noChangeArrowheads="1"/>
              </p:cNvSpPr>
              <p:nvPr/>
            </p:nvSpPr>
            <p:spPr bwMode="auto">
              <a:xfrm>
                <a:off x="3216" y="1632"/>
                <a:ext cx="528" cy="384"/>
              </a:xfrm>
              <a:prstGeom prst="ellipse">
                <a:avLst/>
              </a:prstGeom>
              <a:gradFill rotWithShape="0">
                <a:gsLst>
                  <a:gs pos="0">
                    <a:schemeClr val="folHlink"/>
                  </a:gs>
                  <a:gs pos="50000">
                    <a:schemeClr val="folHlink">
                      <a:gamma/>
                      <a:tint val="5882"/>
                      <a:invGamma/>
                    </a:schemeClr>
                  </a:gs>
                  <a:gs pos="100000">
                    <a:schemeClr val="folHlink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90" name="Oval 6"/>
              <p:cNvSpPr>
                <a:spLocks noChangeArrowheads="1"/>
              </p:cNvSpPr>
              <p:nvPr/>
            </p:nvSpPr>
            <p:spPr bwMode="auto">
              <a:xfrm>
                <a:off x="3216" y="1488"/>
                <a:ext cx="528" cy="43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91" name="Line 7"/>
              <p:cNvSpPr>
                <a:spLocks noChangeShapeType="1"/>
              </p:cNvSpPr>
              <p:nvPr/>
            </p:nvSpPr>
            <p:spPr bwMode="auto">
              <a:xfrm>
                <a:off x="3216" y="1680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92" name="Line 8"/>
              <p:cNvSpPr>
                <a:spLocks noChangeShapeType="1"/>
              </p:cNvSpPr>
              <p:nvPr/>
            </p:nvSpPr>
            <p:spPr bwMode="auto">
              <a:xfrm>
                <a:off x="3216" y="1728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93" name="Line 9"/>
              <p:cNvSpPr>
                <a:spLocks noChangeShapeType="1"/>
              </p:cNvSpPr>
              <p:nvPr/>
            </p:nvSpPr>
            <p:spPr bwMode="auto">
              <a:xfrm>
                <a:off x="3216" y="1680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94" name="Line 10"/>
              <p:cNvSpPr>
                <a:spLocks noChangeShapeType="1"/>
              </p:cNvSpPr>
              <p:nvPr/>
            </p:nvSpPr>
            <p:spPr bwMode="auto">
              <a:xfrm>
                <a:off x="3744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3197" name="Group 13"/>
            <p:cNvGrpSpPr>
              <a:grpSpLocks/>
            </p:cNvGrpSpPr>
            <p:nvPr/>
          </p:nvGrpSpPr>
          <p:grpSpPr bwMode="auto">
            <a:xfrm>
              <a:off x="672" y="3360"/>
              <a:ext cx="240" cy="192"/>
              <a:chOff x="3216" y="1488"/>
              <a:chExt cx="528" cy="528"/>
            </a:xfrm>
          </p:grpSpPr>
          <p:sp>
            <p:nvSpPr>
              <p:cNvPr id="93198" name="Oval 14"/>
              <p:cNvSpPr>
                <a:spLocks noChangeArrowheads="1"/>
              </p:cNvSpPr>
              <p:nvPr/>
            </p:nvSpPr>
            <p:spPr bwMode="auto">
              <a:xfrm>
                <a:off x="3216" y="1632"/>
                <a:ext cx="528" cy="384"/>
              </a:xfrm>
              <a:prstGeom prst="ellipse">
                <a:avLst/>
              </a:prstGeom>
              <a:gradFill rotWithShape="0">
                <a:gsLst>
                  <a:gs pos="0">
                    <a:schemeClr val="folHlink"/>
                  </a:gs>
                  <a:gs pos="50000">
                    <a:schemeClr val="folHlink">
                      <a:gamma/>
                      <a:tint val="5882"/>
                      <a:invGamma/>
                    </a:schemeClr>
                  </a:gs>
                  <a:gs pos="100000">
                    <a:schemeClr val="folHlink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99" name="Oval 15"/>
              <p:cNvSpPr>
                <a:spLocks noChangeArrowheads="1"/>
              </p:cNvSpPr>
              <p:nvPr/>
            </p:nvSpPr>
            <p:spPr bwMode="auto">
              <a:xfrm>
                <a:off x="3216" y="1488"/>
                <a:ext cx="528" cy="43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00" name="Line 16"/>
              <p:cNvSpPr>
                <a:spLocks noChangeShapeType="1"/>
              </p:cNvSpPr>
              <p:nvPr/>
            </p:nvSpPr>
            <p:spPr bwMode="auto">
              <a:xfrm>
                <a:off x="3216" y="1680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01" name="Line 17"/>
              <p:cNvSpPr>
                <a:spLocks noChangeShapeType="1"/>
              </p:cNvSpPr>
              <p:nvPr/>
            </p:nvSpPr>
            <p:spPr bwMode="auto">
              <a:xfrm>
                <a:off x="3216" y="1728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02" name="Line 18"/>
              <p:cNvSpPr>
                <a:spLocks noChangeShapeType="1"/>
              </p:cNvSpPr>
              <p:nvPr/>
            </p:nvSpPr>
            <p:spPr bwMode="auto">
              <a:xfrm>
                <a:off x="3216" y="1680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03" name="Line 19"/>
              <p:cNvSpPr>
                <a:spLocks noChangeShapeType="1"/>
              </p:cNvSpPr>
              <p:nvPr/>
            </p:nvSpPr>
            <p:spPr bwMode="auto">
              <a:xfrm>
                <a:off x="3744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3204" name="Group 20"/>
            <p:cNvGrpSpPr>
              <a:grpSpLocks/>
            </p:cNvGrpSpPr>
            <p:nvPr/>
          </p:nvGrpSpPr>
          <p:grpSpPr bwMode="auto">
            <a:xfrm>
              <a:off x="960" y="3264"/>
              <a:ext cx="240" cy="192"/>
              <a:chOff x="3216" y="1488"/>
              <a:chExt cx="528" cy="528"/>
            </a:xfrm>
          </p:grpSpPr>
          <p:sp>
            <p:nvSpPr>
              <p:cNvPr id="93205" name="Oval 21"/>
              <p:cNvSpPr>
                <a:spLocks noChangeArrowheads="1"/>
              </p:cNvSpPr>
              <p:nvPr/>
            </p:nvSpPr>
            <p:spPr bwMode="auto">
              <a:xfrm>
                <a:off x="3216" y="1632"/>
                <a:ext cx="528" cy="384"/>
              </a:xfrm>
              <a:prstGeom prst="ellipse">
                <a:avLst/>
              </a:prstGeom>
              <a:gradFill rotWithShape="0">
                <a:gsLst>
                  <a:gs pos="0">
                    <a:schemeClr val="folHlink"/>
                  </a:gs>
                  <a:gs pos="50000">
                    <a:schemeClr val="folHlink">
                      <a:gamma/>
                      <a:tint val="5882"/>
                      <a:invGamma/>
                    </a:schemeClr>
                  </a:gs>
                  <a:gs pos="100000">
                    <a:schemeClr val="folHlink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06" name="Oval 22"/>
              <p:cNvSpPr>
                <a:spLocks noChangeArrowheads="1"/>
              </p:cNvSpPr>
              <p:nvPr/>
            </p:nvSpPr>
            <p:spPr bwMode="auto">
              <a:xfrm>
                <a:off x="3216" y="1488"/>
                <a:ext cx="528" cy="43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07" name="Line 23"/>
              <p:cNvSpPr>
                <a:spLocks noChangeShapeType="1"/>
              </p:cNvSpPr>
              <p:nvPr/>
            </p:nvSpPr>
            <p:spPr bwMode="auto">
              <a:xfrm>
                <a:off x="3216" y="1680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08" name="Line 24"/>
              <p:cNvSpPr>
                <a:spLocks noChangeShapeType="1"/>
              </p:cNvSpPr>
              <p:nvPr/>
            </p:nvSpPr>
            <p:spPr bwMode="auto">
              <a:xfrm>
                <a:off x="3216" y="1728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09" name="Line 25"/>
              <p:cNvSpPr>
                <a:spLocks noChangeShapeType="1"/>
              </p:cNvSpPr>
              <p:nvPr/>
            </p:nvSpPr>
            <p:spPr bwMode="auto">
              <a:xfrm>
                <a:off x="3216" y="1680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10" name="Line 26"/>
              <p:cNvSpPr>
                <a:spLocks noChangeShapeType="1"/>
              </p:cNvSpPr>
              <p:nvPr/>
            </p:nvSpPr>
            <p:spPr bwMode="auto">
              <a:xfrm>
                <a:off x="3744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3211" name="Group 27"/>
            <p:cNvGrpSpPr>
              <a:grpSpLocks/>
            </p:cNvGrpSpPr>
            <p:nvPr/>
          </p:nvGrpSpPr>
          <p:grpSpPr bwMode="auto">
            <a:xfrm>
              <a:off x="336" y="3360"/>
              <a:ext cx="240" cy="192"/>
              <a:chOff x="3216" y="1488"/>
              <a:chExt cx="528" cy="528"/>
            </a:xfrm>
          </p:grpSpPr>
          <p:sp>
            <p:nvSpPr>
              <p:cNvPr id="93212" name="Oval 28"/>
              <p:cNvSpPr>
                <a:spLocks noChangeArrowheads="1"/>
              </p:cNvSpPr>
              <p:nvPr/>
            </p:nvSpPr>
            <p:spPr bwMode="auto">
              <a:xfrm>
                <a:off x="3216" y="1632"/>
                <a:ext cx="528" cy="384"/>
              </a:xfrm>
              <a:prstGeom prst="ellipse">
                <a:avLst/>
              </a:prstGeom>
              <a:gradFill rotWithShape="0">
                <a:gsLst>
                  <a:gs pos="0">
                    <a:schemeClr val="folHlink"/>
                  </a:gs>
                  <a:gs pos="50000">
                    <a:schemeClr val="folHlink">
                      <a:gamma/>
                      <a:tint val="5882"/>
                      <a:invGamma/>
                    </a:schemeClr>
                  </a:gs>
                  <a:gs pos="100000">
                    <a:schemeClr val="folHlink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13" name="Oval 29"/>
              <p:cNvSpPr>
                <a:spLocks noChangeArrowheads="1"/>
              </p:cNvSpPr>
              <p:nvPr/>
            </p:nvSpPr>
            <p:spPr bwMode="auto">
              <a:xfrm>
                <a:off x="3216" y="1488"/>
                <a:ext cx="528" cy="43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14" name="Line 30"/>
              <p:cNvSpPr>
                <a:spLocks noChangeShapeType="1"/>
              </p:cNvSpPr>
              <p:nvPr/>
            </p:nvSpPr>
            <p:spPr bwMode="auto">
              <a:xfrm>
                <a:off x="3216" y="1680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15" name="Line 31"/>
              <p:cNvSpPr>
                <a:spLocks noChangeShapeType="1"/>
              </p:cNvSpPr>
              <p:nvPr/>
            </p:nvSpPr>
            <p:spPr bwMode="auto">
              <a:xfrm>
                <a:off x="3216" y="1728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16" name="Line 32"/>
              <p:cNvSpPr>
                <a:spLocks noChangeShapeType="1"/>
              </p:cNvSpPr>
              <p:nvPr/>
            </p:nvSpPr>
            <p:spPr bwMode="auto">
              <a:xfrm>
                <a:off x="3216" y="1680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17" name="Line 33"/>
              <p:cNvSpPr>
                <a:spLocks noChangeShapeType="1"/>
              </p:cNvSpPr>
              <p:nvPr/>
            </p:nvSpPr>
            <p:spPr bwMode="auto">
              <a:xfrm>
                <a:off x="3744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93222" name="Group 38"/>
          <p:cNvGrpSpPr>
            <a:grpSpLocks/>
          </p:cNvGrpSpPr>
          <p:nvPr/>
        </p:nvGrpSpPr>
        <p:grpSpPr bwMode="auto">
          <a:xfrm>
            <a:off x="914400" y="3967163"/>
            <a:ext cx="923925" cy="1062037"/>
            <a:chOff x="576" y="2499"/>
            <a:chExt cx="582" cy="669"/>
          </a:xfrm>
        </p:grpSpPr>
        <p:pic>
          <p:nvPicPr>
            <p:cNvPr id="93195" name="Picture 1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2499"/>
              <a:ext cx="576" cy="6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93220" name="Text Box 36"/>
            <p:cNvSpPr txBox="1">
              <a:spLocks noChangeArrowheads="1"/>
            </p:cNvSpPr>
            <p:nvPr/>
          </p:nvSpPr>
          <p:spPr bwMode="auto">
            <a:xfrm>
              <a:off x="651" y="2777"/>
              <a:ext cx="507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pt-BR" sz="900" b="1">
                  <a:latin typeface="Tahoma" charset="0"/>
                </a:rPr>
                <a:t>Cloroquina</a:t>
              </a:r>
            </a:p>
            <a:p>
              <a:pPr algn="ctr"/>
              <a:r>
                <a:rPr lang="pt-BR" sz="900" b="1">
                  <a:latin typeface="Tahoma" charset="0"/>
                </a:rPr>
                <a:t>150mg</a:t>
              </a:r>
            </a:p>
          </p:txBody>
        </p:sp>
      </p:grpSp>
      <p:grpSp>
        <p:nvGrpSpPr>
          <p:cNvPr id="93323" name="Group 139"/>
          <p:cNvGrpSpPr>
            <a:grpSpLocks/>
          </p:cNvGrpSpPr>
          <p:nvPr/>
        </p:nvGrpSpPr>
        <p:grpSpPr bwMode="auto">
          <a:xfrm>
            <a:off x="3886200" y="5029200"/>
            <a:ext cx="914400" cy="609600"/>
            <a:chOff x="1680" y="3257"/>
            <a:chExt cx="576" cy="384"/>
          </a:xfrm>
        </p:grpSpPr>
        <p:sp>
          <p:nvSpPr>
            <p:cNvPr id="93225" name="Oval 41"/>
            <p:cNvSpPr>
              <a:spLocks noChangeArrowheads="1"/>
            </p:cNvSpPr>
            <p:nvPr/>
          </p:nvSpPr>
          <p:spPr bwMode="auto">
            <a:xfrm>
              <a:off x="1872" y="3309"/>
              <a:ext cx="240" cy="140"/>
            </a:xfrm>
            <a:prstGeom prst="ellipse">
              <a:avLst/>
            </a:prstGeom>
            <a:gradFill rotWithShape="0">
              <a:gsLst>
                <a:gs pos="0">
                  <a:schemeClr val="folHlink"/>
                </a:gs>
                <a:gs pos="50000">
                  <a:schemeClr val="folHlink">
                    <a:gamma/>
                    <a:tint val="5882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26" name="Oval 42"/>
            <p:cNvSpPr>
              <a:spLocks noChangeArrowheads="1"/>
            </p:cNvSpPr>
            <p:nvPr/>
          </p:nvSpPr>
          <p:spPr bwMode="auto">
            <a:xfrm>
              <a:off x="1872" y="3257"/>
              <a:ext cx="240" cy="15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27" name="Line 43"/>
            <p:cNvSpPr>
              <a:spLocks noChangeShapeType="1"/>
            </p:cNvSpPr>
            <p:nvPr/>
          </p:nvSpPr>
          <p:spPr bwMode="auto">
            <a:xfrm>
              <a:off x="1872" y="3327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28" name="Line 44"/>
            <p:cNvSpPr>
              <a:spLocks noChangeShapeType="1"/>
            </p:cNvSpPr>
            <p:nvPr/>
          </p:nvSpPr>
          <p:spPr bwMode="auto">
            <a:xfrm>
              <a:off x="1872" y="3344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29" name="Line 45"/>
            <p:cNvSpPr>
              <a:spLocks noChangeShapeType="1"/>
            </p:cNvSpPr>
            <p:nvPr/>
          </p:nvSpPr>
          <p:spPr bwMode="auto">
            <a:xfrm>
              <a:off x="1872" y="3327"/>
              <a:ext cx="0" cy="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30" name="Line 46"/>
            <p:cNvSpPr>
              <a:spLocks noChangeShapeType="1"/>
            </p:cNvSpPr>
            <p:nvPr/>
          </p:nvSpPr>
          <p:spPr bwMode="auto">
            <a:xfrm>
              <a:off x="2112" y="3344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32" name="Oval 48"/>
            <p:cNvSpPr>
              <a:spLocks noChangeArrowheads="1"/>
            </p:cNvSpPr>
            <p:nvPr/>
          </p:nvSpPr>
          <p:spPr bwMode="auto">
            <a:xfrm>
              <a:off x="2016" y="3501"/>
              <a:ext cx="240" cy="140"/>
            </a:xfrm>
            <a:prstGeom prst="ellipse">
              <a:avLst/>
            </a:prstGeom>
            <a:gradFill rotWithShape="0">
              <a:gsLst>
                <a:gs pos="0">
                  <a:schemeClr val="folHlink"/>
                </a:gs>
                <a:gs pos="50000">
                  <a:schemeClr val="folHlink">
                    <a:gamma/>
                    <a:tint val="5882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33" name="Oval 49"/>
            <p:cNvSpPr>
              <a:spLocks noChangeArrowheads="1"/>
            </p:cNvSpPr>
            <p:nvPr/>
          </p:nvSpPr>
          <p:spPr bwMode="auto">
            <a:xfrm>
              <a:off x="2016" y="3449"/>
              <a:ext cx="240" cy="15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34" name="Line 50"/>
            <p:cNvSpPr>
              <a:spLocks noChangeShapeType="1"/>
            </p:cNvSpPr>
            <p:nvPr/>
          </p:nvSpPr>
          <p:spPr bwMode="auto">
            <a:xfrm>
              <a:off x="2016" y="3519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35" name="Line 51"/>
            <p:cNvSpPr>
              <a:spLocks noChangeShapeType="1"/>
            </p:cNvSpPr>
            <p:nvPr/>
          </p:nvSpPr>
          <p:spPr bwMode="auto">
            <a:xfrm>
              <a:off x="2016" y="3536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36" name="Line 52"/>
            <p:cNvSpPr>
              <a:spLocks noChangeShapeType="1"/>
            </p:cNvSpPr>
            <p:nvPr/>
          </p:nvSpPr>
          <p:spPr bwMode="auto">
            <a:xfrm>
              <a:off x="2016" y="3519"/>
              <a:ext cx="0" cy="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37" name="Line 53"/>
            <p:cNvSpPr>
              <a:spLocks noChangeShapeType="1"/>
            </p:cNvSpPr>
            <p:nvPr/>
          </p:nvSpPr>
          <p:spPr bwMode="auto">
            <a:xfrm>
              <a:off x="2256" y="3536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46" name="Oval 62"/>
            <p:cNvSpPr>
              <a:spLocks noChangeArrowheads="1"/>
            </p:cNvSpPr>
            <p:nvPr/>
          </p:nvSpPr>
          <p:spPr bwMode="auto">
            <a:xfrm>
              <a:off x="1680" y="3501"/>
              <a:ext cx="240" cy="140"/>
            </a:xfrm>
            <a:prstGeom prst="ellipse">
              <a:avLst/>
            </a:prstGeom>
            <a:gradFill rotWithShape="0">
              <a:gsLst>
                <a:gs pos="0">
                  <a:schemeClr val="folHlink"/>
                </a:gs>
                <a:gs pos="50000">
                  <a:schemeClr val="folHlink">
                    <a:gamma/>
                    <a:tint val="5882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47" name="Oval 63"/>
            <p:cNvSpPr>
              <a:spLocks noChangeArrowheads="1"/>
            </p:cNvSpPr>
            <p:nvPr/>
          </p:nvSpPr>
          <p:spPr bwMode="auto">
            <a:xfrm>
              <a:off x="1680" y="3449"/>
              <a:ext cx="240" cy="15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48" name="Line 64"/>
            <p:cNvSpPr>
              <a:spLocks noChangeShapeType="1"/>
            </p:cNvSpPr>
            <p:nvPr/>
          </p:nvSpPr>
          <p:spPr bwMode="auto">
            <a:xfrm>
              <a:off x="1680" y="3519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49" name="Line 65"/>
            <p:cNvSpPr>
              <a:spLocks noChangeShapeType="1"/>
            </p:cNvSpPr>
            <p:nvPr/>
          </p:nvSpPr>
          <p:spPr bwMode="auto">
            <a:xfrm>
              <a:off x="1680" y="3536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50" name="Line 66"/>
            <p:cNvSpPr>
              <a:spLocks noChangeShapeType="1"/>
            </p:cNvSpPr>
            <p:nvPr/>
          </p:nvSpPr>
          <p:spPr bwMode="auto">
            <a:xfrm>
              <a:off x="1680" y="3519"/>
              <a:ext cx="0" cy="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51" name="Line 67"/>
            <p:cNvSpPr>
              <a:spLocks noChangeShapeType="1"/>
            </p:cNvSpPr>
            <p:nvPr/>
          </p:nvSpPr>
          <p:spPr bwMode="auto">
            <a:xfrm>
              <a:off x="1920" y="3536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3252" name="Rectangle 68"/>
          <p:cNvSpPr>
            <a:spLocks noChangeArrowheads="1"/>
          </p:cNvSpPr>
          <p:nvPr/>
        </p:nvSpPr>
        <p:spPr bwMode="auto">
          <a:xfrm>
            <a:off x="3581400" y="3200400"/>
            <a:ext cx="1752600" cy="75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charset="0"/>
              </a:rPr>
              <a:t>Day 2</a:t>
            </a:r>
            <a:endParaRPr lang="pt-BR" sz="3600" b="1" dirty="0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ahoma" charset="0"/>
            </a:endParaRPr>
          </a:p>
        </p:txBody>
      </p:sp>
      <p:grpSp>
        <p:nvGrpSpPr>
          <p:cNvPr id="93253" name="Group 69"/>
          <p:cNvGrpSpPr>
            <a:grpSpLocks/>
          </p:cNvGrpSpPr>
          <p:nvPr/>
        </p:nvGrpSpPr>
        <p:grpSpPr bwMode="auto">
          <a:xfrm>
            <a:off x="3886200" y="3956050"/>
            <a:ext cx="923925" cy="1062038"/>
            <a:chOff x="576" y="2499"/>
            <a:chExt cx="582" cy="669"/>
          </a:xfrm>
        </p:grpSpPr>
        <p:pic>
          <p:nvPicPr>
            <p:cNvPr id="93254" name="Picture 7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2499"/>
              <a:ext cx="576" cy="6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93255" name="Text Box 71"/>
            <p:cNvSpPr txBox="1">
              <a:spLocks noChangeArrowheads="1"/>
            </p:cNvSpPr>
            <p:nvPr/>
          </p:nvSpPr>
          <p:spPr bwMode="auto">
            <a:xfrm>
              <a:off x="651" y="2777"/>
              <a:ext cx="507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pt-BR" sz="900" b="1">
                  <a:latin typeface="Tahoma" charset="0"/>
                </a:rPr>
                <a:t>Cloroquina</a:t>
              </a:r>
            </a:p>
            <a:p>
              <a:pPr algn="ctr"/>
              <a:r>
                <a:rPr lang="pt-BR" sz="900" b="1">
                  <a:latin typeface="Tahoma" charset="0"/>
                </a:rPr>
                <a:t>150mg</a:t>
              </a:r>
            </a:p>
          </p:txBody>
        </p:sp>
      </p:grpSp>
      <p:grpSp>
        <p:nvGrpSpPr>
          <p:cNvPr id="93322" name="Group 138"/>
          <p:cNvGrpSpPr>
            <a:grpSpLocks/>
          </p:cNvGrpSpPr>
          <p:nvPr/>
        </p:nvGrpSpPr>
        <p:grpSpPr bwMode="auto">
          <a:xfrm>
            <a:off x="7162800" y="5029200"/>
            <a:ext cx="914400" cy="609600"/>
            <a:chOff x="4272" y="3257"/>
            <a:chExt cx="576" cy="384"/>
          </a:xfrm>
        </p:grpSpPr>
        <p:grpSp>
          <p:nvGrpSpPr>
            <p:cNvPr id="93257" name="Group 73"/>
            <p:cNvGrpSpPr>
              <a:grpSpLocks/>
            </p:cNvGrpSpPr>
            <p:nvPr/>
          </p:nvGrpSpPr>
          <p:grpSpPr bwMode="auto">
            <a:xfrm>
              <a:off x="4464" y="3257"/>
              <a:ext cx="240" cy="192"/>
              <a:chOff x="3216" y="1488"/>
              <a:chExt cx="528" cy="528"/>
            </a:xfrm>
          </p:grpSpPr>
          <p:sp>
            <p:nvSpPr>
              <p:cNvPr id="93258" name="Oval 74"/>
              <p:cNvSpPr>
                <a:spLocks noChangeArrowheads="1"/>
              </p:cNvSpPr>
              <p:nvPr/>
            </p:nvSpPr>
            <p:spPr bwMode="auto">
              <a:xfrm>
                <a:off x="3216" y="1632"/>
                <a:ext cx="528" cy="384"/>
              </a:xfrm>
              <a:prstGeom prst="ellipse">
                <a:avLst/>
              </a:prstGeom>
              <a:gradFill rotWithShape="0">
                <a:gsLst>
                  <a:gs pos="0">
                    <a:schemeClr val="folHlink"/>
                  </a:gs>
                  <a:gs pos="50000">
                    <a:schemeClr val="folHlink">
                      <a:gamma/>
                      <a:tint val="5882"/>
                      <a:invGamma/>
                    </a:schemeClr>
                  </a:gs>
                  <a:gs pos="100000">
                    <a:schemeClr val="folHlink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59" name="Oval 75"/>
              <p:cNvSpPr>
                <a:spLocks noChangeArrowheads="1"/>
              </p:cNvSpPr>
              <p:nvPr/>
            </p:nvSpPr>
            <p:spPr bwMode="auto">
              <a:xfrm>
                <a:off x="3216" y="1488"/>
                <a:ext cx="528" cy="43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60" name="Line 76"/>
              <p:cNvSpPr>
                <a:spLocks noChangeShapeType="1"/>
              </p:cNvSpPr>
              <p:nvPr/>
            </p:nvSpPr>
            <p:spPr bwMode="auto">
              <a:xfrm>
                <a:off x="3216" y="1680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61" name="Line 77"/>
              <p:cNvSpPr>
                <a:spLocks noChangeShapeType="1"/>
              </p:cNvSpPr>
              <p:nvPr/>
            </p:nvSpPr>
            <p:spPr bwMode="auto">
              <a:xfrm>
                <a:off x="3216" y="1728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62" name="Line 78"/>
              <p:cNvSpPr>
                <a:spLocks noChangeShapeType="1"/>
              </p:cNvSpPr>
              <p:nvPr/>
            </p:nvSpPr>
            <p:spPr bwMode="auto">
              <a:xfrm>
                <a:off x="3216" y="1680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63" name="Line 79"/>
              <p:cNvSpPr>
                <a:spLocks noChangeShapeType="1"/>
              </p:cNvSpPr>
              <p:nvPr/>
            </p:nvSpPr>
            <p:spPr bwMode="auto">
              <a:xfrm>
                <a:off x="3744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3264" name="Group 80"/>
            <p:cNvGrpSpPr>
              <a:grpSpLocks/>
            </p:cNvGrpSpPr>
            <p:nvPr/>
          </p:nvGrpSpPr>
          <p:grpSpPr bwMode="auto">
            <a:xfrm>
              <a:off x="4608" y="3449"/>
              <a:ext cx="240" cy="192"/>
              <a:chOff x="3216" y="1488"/>
              <a:chExt cx="528" cy="528"/>
            </a:xfrm>
          </p:grpSpPr>
          <p:sp>
            <p:nvSpPr>
              <p:cNvPr id="93265" name="Oval 81"/>
              <p:cNvSpPr>
                <a:spLocks noChangeArrowheads="1"/>
              </p:cNvSpPr>
              <p:nvPr/>
            </p:nvSpPr>
            <p:spPr bwMode="auto">
              <a:xfrm>
                <a:off x="3216" y="1632"/>
                <a:ext cx="528" cy="384"/>
              </a:xfrm>
              <a:prstGeom prst="ellipse">
                <a:avLst/>
              </a:prstGeom>
              <a:gradFill rotWithShape="0">
                <a:gsLst>
                  <a:gs pos="0">
                    <a:schemeClr val="folHlink"/>
                  </a:gs>
                  <a:gs pos="50000">
                    <a:schemeClr val="folHlink">
                      <a:gamma/>
                      <a:tint val="5882"/>
                      <a:invGamma/>
                    </a:schemeClr>
                  </a:gs>
                  <a:gs pos="100000">
                    <a:schemeClr val="folHlink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66" name="Oval 82"/>
              <p:cNvSpPr>
                <a:spLocks noChangeArrowheads="1"/>
              </p:cNvSpPr>
              <p:nvPr/>
            </p:nvSpPr>
            <p:spPr bwMode="auto">
              <a:xfrm>
                <a:off x="3216" y="1488"/>
                <a:ext cx="528" cy="43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67" name="Line 83"/>
              <p:cNvSpPr>
                <a:spLocks noChangeShapeType="1"/>
              </p:cNvSpPr>
              <p:nvPr/>
            </p:nvSpPr>
            <p:spPr bwMode="auto">
              <a:xfrm>
                <a:off x="3216" y="1680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68" name="Line 84"/>
              <p:cNvSpPr>
                <a:spLocks noChangeShapeType="1"/>
              </p:cNvSpPr>
              <p:nvPr/>
            </p:nvSpPr>
            <p:spPr bwMode="auto">
              <a:xfrm>
                <a:off x="3216" y="1728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69" name="Line 85"/>
              <p:cNvSpPr>
                <a:spLocks noChangeShapeType="1"/>
              </p:cNvSpPr>
              <p:nvPr/>
            </p:nvSpPr>
            <p:spPr bwMode="auto">
              <a:xfrm>
                <a:off x="3216" y="1680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70" name="Line 86"/>
              <p:cNvSpPr>
                <a:spLocks noChangeShapeType="1"/>
              </p:cNvSpPr>
              <p:nvPr/>
            </p:nvSpPr>
            <p:spPr bwMode="auto">
              <a:xfrm>
                <a:off x="3744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3278" name="Group 94"/>
            <p:cNvGrpSpPr>
              <a:grpSpLocks/>
            </p:cNvGrpSpPr>
            <p:nvPr/>
          </p:nvGrpSpPr>
          <p:grpSpPr bwMode="auto">
            <a:xfrm>
              <a:off x="4272" y="3449"/>
              <a:ext cx="240" cy="192"/>
              <a:chOff x="3216" y="1488"/>
              <a:chExt cx="528" cy="528"/>
            </a:xfrm>
          </p:grpSpPr>
          <p:sp>
            <p:nvSpPr>
              <p:cNvPr id="93279" name="Oval 95"/>
              <p:cNvSpPr>
                <a:spLocks noChangeArrowheads="1"/>
              </p:cNvSpPr>
              <p:nvPr/>
            </p:nvSpPr>
            <p:spPr bwMode="auto">
              <a:xfrm>
                <a:off x="3216" y="1632"/>
                <a:ext cx="528" cy="384"/>
              </a:xfrm>
              <a:prstGeom prst="ellipse">
                <a:avLst/>
              </a:prstGeom>
              <a:gradFill rotWithShape="0">
                <a:gsLst>
                  <a:gs pos="0">
                    <a:schemeClr val="folHlink"/>
                  </a:gs>
                  <a:gs pos="50000">
                    <a:schemeClr val="folHlink">
                      <a:gamma/>
                      <a:tint val="5882"/>
                      <a:invGamma/>
                    </a:schemeClr>
                  </a:gs>
                  <a:gs pos="100000">
                    <a:schemeClr val="folHlink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80" name="Oval 96"/>
              <p:cNvSpPr>
                <a:spLocks noChangeArrowheads="1"/>
              </p:cNvSpPr>
              <p:nvPr/>
            </p:nvSpPr>
            <p:spPr bwMode="auto">
              <a:xfrm>
                <a:off x="3216" y="1488"/>
                <a:ext cx="528" cy="43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81" name="Line 97"/>
              <p:cNvSpPr>
                <a:spLocks noChangeShapeType="1"/>
              </p:cNvSpPr>
              <p:nvPr/>
            </p:nvSpPr>
            <p:spPr bwMode="auto">
              <a:xfrm>
                <a:off x="3216" y="1680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82" name="Line 98"/>
              <p:cNvSpPr>
                <a:spLocks noChangeShapeType="1"/>
              </p:cNvSpPr>
              <p:nvPr/>
            </p:nvSpPr>
            <p:spPr bwMode="auto">
              <a:xfrm>
                <a:off x="3216" y="1728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83" name="Line 99"/>
              <p:cNvSpPr>
                <a:spLocks noChangeShapeType="1"/>
              </p:cNvSpPr>
              <p:nvPr/>
            </p:nvSpPr>
            <p:spPr bwMode="auto">
              <a:xfrm>
                <a:off x="3216" y="1680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84" name="Line 100"/>
              <p:cNvSpPr>
                <a:spLocks noChangeShapeType="1"/>
              </p:cNvSpPr>
              <p:nvPr/>
            </p:nvSpPr>
            <p:spPr bwMode="auto">
              <a:xfrm>
                <a:off x="3744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93285" name="Rectangle 101"/>
          <p:cNvSpPr>
            <a:spLocks noChangeArrowheads="1"/>
          </p:cNvSpPr>
          <p:nvPr/>
        </p:nvSpPr>
        <p:spPr bwMode="auto">
          <a:xfrm>
            <a:off x="6858000" y="3200400"/>
            <a:ext cx="1752600" cy="75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charset="0"/>
              </a:rPr>
              <a:t>Day 3</a:t>
            </a:r>
            <a:endParaRPr lang="pt-BR" sz="3600" b="1" dirty="0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ahoma" charset="0"/>
            </a:endParaRPr>
          </a:p>
        </p:txBody>
      </p:sp>
      <p:grpSp>
        <p:nvGrpSpPr>
          <p:cNvPr id="93286" name="Group 102"/>
          <p:cNvGrpSpPr>
            <a:grpSpLocks/>
          </p:cNvGrpSpPr>
          <p:nvPr/>
        </p:nvGrpSpPr>
        <p:grpSpPr bwMode="auto">
          <a:xfrm>
            <a:off x="7162800" y="3956050"/>
            <a:ext cx="923925" cy="1062038"/>
            <a:chOff x="576" y="2499"/>
            <a:chExt cx="582" cy="669"/>
          </a:xfrm>
        </p:grpSpPr>
        <p:pic>
          <p:nvPicPr>
            <p:cNvPr id="93287" name="Picture 10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2499"/>
              <a:ext cx="576" cy="6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93288" name="Text Box 104"/>
            <p:cNvSpPr txBox="1">
              <a:spLocks noChangeArrowheads="1"/>
            </p:cNvSpPr>
            <p:nvPr/>
          </p:nvSpPr>
          <p:spPr bwMode="auto">
            <a:xfrm>
              <a:off x="651" y="2777"/>
              <a:ext cx="507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pt-BR" sz="900" b="1">
                  <a:latin typeface="Tahoma" charset="0"/>
                </a:rPr>
                <a:t>Cloroquina</a:t>
              </a:r>
            </a:p>
            <a:p>
              <a:pPr algn="ctr"/>
              <a:r>
                <a:rPr lang="pt-BR" sz="900" b="1">
                  <a:latin typeface="Tahoma" charset="0"/>
                </a:rPr>
                <a:t>150mg</a:t>
              </a:r>
            </a:p>
          </p:txBody>
        </p:sp>
      </p:grpSp>
      <p:sp>
        <p:nvSpPr>
          <p:cNvPr id="93324" name="Rectangle 140"/>
          <p:cNvSpPr>
            <a:spLocks noChangeArrowheads="1"/>
          </p:cNvSpPr>
          <p:nvPr/>
        </p:nvSpPr>
        <p:spPr bwMode="auto">
          <a:xfrm>
            <a:off x="3238500" y="1916113"/>
            <a:ext cx="2667000" cy="75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36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charset="0"/>
              </a:rPr>
              <a:t>Adults</a:t>
            </a:r>
            <a:endParaRPr lang="pt-BR" sz="3600" b="1" dirty="0">
              <a:solidFill>
                <a:srgbClr val="0099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ahoma" charset="0"/>
            </a:endParaRPr>
          </a:p>
        </p:txBody>
      </p:sp>
      <p:sp>
        <p:nvSpPr>
          <p:cNvPr id="93218" name="Rectangle 34"/>
          <p:cNvSpPr>
            <a:spLocks noChangeArrowheads="1"/>
          </p:cNvSpPr>
          <p:nvPr/>
        </p:nvSpPr>
        <p:spPr bwMode="auto">
          <a:xfrm>
            <a:off x="533400" y="3211513"/>
            <a:ext cx="1752600" cy="75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charset="0"/>
              </a:rPr>
              <a:t>Day 1</a:t>
            </a:r>
            <a:endParaRPr lang="pt-BR" sz="3600" b="1" dirty="0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11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63" name="Rectangle 27"/>
          <p:cNvSpPr>
            <a:spLocks noChangeArrowheads="1"/>
          </p:cNvSpPr>
          <p:nvPr/>
        </p:nvSpPr>
        <p:spPr bwMode="auto">
          <a:xfrm>
            <a:off x="179388" y="2492375"/>
            <a:ext cx="129540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charset="0"/>
              </a:rPr>
              <a:t>Day 1</a:t>
            </a:r>
            <a:endParaRPr lang="pt-BR" b="1" dirty="0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ahoma" charset="0"/>
            </a:endParaRPr>
          </a:p>
        </p:txBody>
      </p:sp>
      <p:sp>
        <p:nvSpPr>
          <p:cNvPr id="91164" name="Rectangle 28"/>
          <p:cNvSpPr>
            <a:spLocks noChangeArrowheads="1"/>
          </p:cNvSpPr>
          <p:nvPr/>
        </p:nvSpPr>
        <p:spPr bwMode="auto">
          <a:xfrm>
            <a:off x="1258888" y="2492375"/>
            <a:ext cx="175260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charset="0"/>
              </a:rPr>
              <a:t>Day 2</a:t>
            </a:r>
            <a:endParaRPr lang="pt-BR" b="1" dirty="0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ahoma" charset="0"/>
            </a:endParaRPr>
          </a:p>
        </p:txBody>
      </p:sp>
      <p:sp>
        <p:nvSpPr>
          <p:cNvPr id="91165" name="Rectangle 29"/>
          <p:cNvSpPr>
            <a:spLocks noChangeArrowheads="1"/>
          </p:cNvSpPr>
          <p:nvPr/>
        </p:nvSpPr>
        <p:spPr bwMode="auto">
          <a:xfrm>
            <a:off x="2555875" y="2492375"/>
            <a:ext cx="175260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charset="0"/>
              </a:rPr>
              <a:t>Day 3</a:t>
            </a:r>
            <a:endParaRPr lang="pt-BR" b="1" dirty="0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ahoma" charset="0"/>
            </a:endParaRPr>
          </a:p>
        </p:txBody>
      </p:sp>
      <p:sp>
        <p:nvSpPr>
          <p:cNvPr id="91166" name="Rectangle 30"/>
          <p:cNvSpPr>
            <a:spLocks noChangeArrowheads="1"/>
          </p:cNvSpPr>
          <p:nvPr/>
        </p:nvSpPr>
        <p:spPr bwMode="auto">
          <a:xfrm>
            <a:off x="3695700" y="2492375"/>
            <a:ext cx="175260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charset="0"/>
              </a:rPr>
              <a:t>Day 4</a:t>
            </a:r>
            <a:endParaRPr lang="pt-BR" b="1" dirty="0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ahoma" charset="0"/>
            </a:endParaRPr>
          </a:p>
        </p:txBody>
      </p:sp>
      <p:sp>
        <p:nvSpPr>
          <p:cNvPr id="91168" name="Rectangle 32"/>
          <p:cNvSpPr>
            <a:spLocks noChangeArrowheads="1"/>
          </p:cNvSpPr>
          <p:nvPr/>
        </p:nvSpPr>
        <p:spPr bwMode="auto">
          <a:xfrm>
            <a:off x="3238500" y="1412776"/>
            <a:ext cx="2667000" cy="75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36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charset="0"/>
              </a:rPr>
              <a:t>Adults</a:t>
            </a:r>
            <a:endParaRPr lang="pt-BR" sz="3600" b="1" dirty="0">
              <a:solidFill>
                <a:srgbClr val="0099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ahoma" charset="0"/>
            </a:endParaRPr>
          </a:p>
        </p:txBody>
      </p:sp>
      <p:sp>
        <p:nvSpPr>
          <p:cNvPr id="91180" name="Rectangle 44"/>
          <p:cNvSpPr>
            <a:spLocks noChangeArrowheads="1"/>
          </p:cNvSpPr>
          <p:nvPr/>
        </p:nvSpPr>
        <p:spPr bwMode="auto">
          <a:xfrm>
            <a:off x="4932363" y="2492375"/>
            <a:ext cx="175260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charset="0"/>
              </a:rPr>
              <a:t>Day 5</a:t>
            </a:r>
            <a:endParaRPr lang="pt-BR" b="1" dirty="0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ahoma" charset="0"/>
            </a:endParaRPr>
          </a:p>
        </p:txBody>
      </p:sp>
      <p:grpSp>
        <p:nvGrpSpPr>
          <p:cNvPr id="91186" name="Group 50"/>
          <p:cNvGrpSpPr>
            <a:grpSpLocks/>
          </p:cNvGrpSpPr>
          <p:nvPr/>
        </p:nvGrpSpPr>
        <p:grpSpPr bwMode="auto">
          <a:xfrm>
            <a:off x="2916238" y="3141663"/>
            <a:ext cx="982662" cy="1447800"/>
            <a:chOff x="2928" y="2352"/>
            <a:chExt cx="608" cy="1008"/>
          </a:xfrm>
        </p:grpSpPr>
        <p:grpSp>
          <p:nvGrpSpPr>
            <p:cNvPr id="91187" name="Group 51"/>
            <p:cNvGrpSpPr>
              <a:grpSpLocks/>
            </p:cNvGrpSpPr>
            <p:nvPr/>
          </p:nvGrpSpPr>
          <p:grpSpPr bwMode="auto">
            <a:xfrm>
              <a:off x="2928" y="3036"/>
              <a:ext cx="248" cy="228"/>
              <a:chOff x="3216" y="1824"/>
              <a:chExt cx="432" cy="336"/>
            </a:xfrm>
          </p:grpSpPr>
          <p:sp>
            <p:nvSpPr>
              <p:cNvPr id="91188" name="Oval 52"/>
              <p:cNvSpPr>
                <a:spLocks noChangeArrowheads="1"/>
              </p:cNvSpPr>
              <p:nvPr/>
            </p:nvSpPr>
            <p:spPr bwMode="auto">
              <a:xfrm>
                <a:off x="3216" y="1916"/>
                <a:ext cx="432" cy="244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24314"/>
                      <a:invGamma/>
                    </a:srgbClr>
                  </a:gs>
                  <a:gs pos="100000">
                    <a:srgbClr val="CC99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89" name="Oval 53"/>
              <p:cNvSpPr>
                <a:spLocks noChangeArrowheads="1"/>
              </p:cNvSpPr>
              <p:nvPr/>
            </p:nvSpPr>
            <p:spPr bwMode="auto">
              <a:xfrm>
                <a:off x="3216" y="1824"/>
                <a:ext cx="432" cy="275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63529"/>
                      <a:invGamma/>
                    </a:srgbClr>
                  </a:gs>
                  <a:gs pos="100000">
                    <a:srgbClr val="CC99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90" name="Line 54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91" name="Line 55"/>
              <p:cNvSpPr>
                <a:spLocks noChangeShapeType="1"/>
              </p:cNvSpPr>
              <p:nvPr/>
            </p:nvSpPr>
            <p:spPr bwMode="auto">
              <a:xfrm>
                <a:off x="3216" y="1977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92" name="Line 56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0" cy="1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93" name="Line 57"/>
              <p:cNvSpPr>
                <a:spLocks noChangeShapeType="1"/>
              </p:cNvSpPr>
              <p:nvPr/>
            </p:nvSpPr>
            <p:spPr bwMode="auto">
              <a:xfrm>
                <a:off x="3648" y="1977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1194" name="Group 58"/>
            <p:cNvGrpSpPr>
              <a:grpSpLocks/>
            </p:cNvGrpSpPr>
            <p:nvPr/>
          </p:nvGrpSpPr>
          <p:grpSpPr bwMode="auto">
            <a:xfrm>
              <a:off x="2991" y="2352"/>
              <a:ext cx="545" cy="637"/>
              <a:chOff x="2448" y="2492"/>
              <a:chExt cx="632" cy="669"/>
            </a:xfrm>
          </p:grpSpPr>
          <p:pic>
            <p:nvPicPr>
              <p:cNvPr id="91195" name="Picture 59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8" y="2492"/>
                <a:ext cx="576" cy="6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sp>
            <p:nvSpPr>
              <p:cNvPr id="91196" name="Text Box 60"/>
              <p:cNvSpPr txBox="1">
                <a:spLocks noChangeArrowheads="1"/>
              </p:cNvSpPr>
              <p:nvPr/>
            </p:nvSpPr>
            <p:spPr bwMode="auto">
              <a:xfrm>
                <a:off x="2476" y="2769"/>
                <a:ext cx="604" cy="2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900" b="1">
                    <a:latin typeface="Tahoma" charset="0"/>
                  </a:rPr>
                  <a:t>Primaquina</a:t>
                </a:r>
              </a:p>
              <a:p>
                <a:pPr algn="ctr"/>
                <a:r>
                  <a:rPr lang="pt-BR" sz="900" b="1">
                    <a:latin typeface="Tahoma" charset="0"/>
                  </a:rPr>
                  <a:t>15mg</a:t>
                </a:r>
              </a:p>
            </p:txBody>
          </p:sp>
        </p:grpSp>
        <p:grpSp>
          <p:nvGrpSpPr>
            <p:cNvPr id="91197" name="Group 61"/>
            <p:cNvGrpSpPr>
              <a:grpSpLocks/>
            </p:cNvGrpSpPr>
            <p:nvPr/>
          </p:nvGrpSpPr>
          <p:grpSpPr bwMode="auto">
            <a:xfrm>
              <a:off x="3208" y="3131"/>
              <a:ext cx="248" cy="229"/>
              <a:chOff x="3216" y="1824"/>
              <a:chExt cx="432" cy="336"/>
            </a:xfrm>
          </p:grpSpPr>
          <p:sp>
            <p:nvSpPr>
              <p:cNvPr id="91198" name="Oval 62"/>
              <p:cNvSpPr>
                <a:spLocks noChangeArrowheads="1"/>
              </p:cNvSpPr>
              <p:nvPr/>
            </p:nvSpPr>
            <p:spPr bwMode="auto">
              <a:xfrm>
                <a:off x="3216" y="1916"/>
                <a:ext cx="432" cy="244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24314"/>
                      <a:invGamma/>
                    </a:srgbClr>
                  </a:gs>
                  <a:gs pos="100000">
                    <a:srgbClr val="CC99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99" name="Oval 63"/>
              <p:cNvSpPr>
                <a:spLocks noChangeArrowheads="1"/>
              </p:cNvSpPr>
              <p:nvPr/>
            </p:nvSpPr>
            <p:spPr bwMode="auto">
              <a:xfrm>
                <a:off x="3216" y="1824"/>
                <a:ext cx="432" cy="275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63529"/>
                      <a:invGamma/>
                    </a:srgbClr>
                  </a:gs>
                  <a:gs pos="100000">
                    <a:srgbClr val="CC99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00" name="Line 64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01" name="Line 65"/>
              <p:cNvSpPr>
                <a:spLocks noChangeShapeType="1"/>
              </p:cNvSpPr>
              <p:nvPr/>
            </p:nvSpPr>
            <p:spPr bwMode="auto">
              <a:xfrm>
                <a:off x="3216" y="1977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02" name="Line 66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0" cy="1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03" name="Line 67"/>
              <p:cNvSpPr>
                <a:spLocks noChangeShapeType="1"/>
              </p:cNvSpPr>
              <p:nvPr/>
            </p:nvSpPr>
            <p:spPr bwMode="auto">
              <a:xfrm>
                <a:off x="3648" y="1977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91204" name="Group 68"/>
          <p:cNvGrpSpPr>
            <a:grpSpLocks/>
          </p:cNvGrpSpPr>
          <p:nvPr/>
        </p:nvGrpSpPr>
        <p:grpSpPr bwMode="auto">
          <a:xfrm>
            <a:off x="323850" y="3213100"/>
            <a:ext cx="982663" cy="1295400"/>
            <a:chOff x="2928" y="2352"/>
            <a:chExt cx="608" cy="1008"/>
          </a:xfrm>
        </p:grpSpPr>
        <p:grpSp>
          <p:nvGrpSpPr>
            <p:cNvPr id="91205" name="Group 69"/>
            <p:cNvGrpSpPr>
              <a:grpSpLocks/>
            </p:cNvGrpSpPr>
            <p:nvPr/>
          </p:nvGrpSpPr>
          <p:grpSpPr bwMode="auto">
            <a:xfrm>
              <a:off x="2928" y="3036"/>
              <a:ext cx="248" cy="228"/>
              <a:chOff x="3216" y="1824"/>
              <a:chExt cx="432" cy="336"/>
            </a:xfrm>
          </p:grpSpPr>
          <p:sp>
            <p:nvSpPr>
              <p:cNvPr id="91206" name="Oval 70"/>
              <p:cNvSpPr>
                <a:spLocks noChangeArrowheads="1"/>
              </p:cNvSpPr>
              <p:nvPr/>
            </p:nvSpPr>
            <p:spPr bwMode="auto">
              <a:xfrm>
                <a:off x="3216" y="1916"/>
                <a:ext cx="432" cy="244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24314"/>
                      <a:invGamma/>
                    </a:srgbClr>
                  </a:gs>
                  <a:gs pos="100000">
                    <a:srgbClr val="CC99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07" name="Oval 71"/>
              <p:cNvSpPr>
                <a:spLocks noChangeArrowheads="1"/>
              </p:cNvSpPr>
              <p:nvPr/>
            </p:nvSpPr>
            <p:spPr bwMode="auto">
              <a:xfrm>
                <a:off x="3216" y="1824"/>
                <a:ext cx="432" cy="275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63529"/>
                      <a:invGamma/>
                    </a:srgbClr>
                  </a:gs>
                  <a:gs pos="100000">
                    <a:srgbClr val="CC99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08" name="Line 72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09" name="Line 73"/>
              <p:cNvSpPr>
                <a:spLocks noChangeShapeType="1"/>
              </p:cNvSpPr>
              <p:nvPr/>
            </p:nvSpPr>
            <p:spPr bwMode="auto">
              <a:xfrm>
                <a:off x="3216" y="1977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10" name="Line 74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0" cy="1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11" name="Line 75"/>
              <p:cNvSpPr>
                <a:spLocks noChangeShapeType="1"/>
              </p:cNvSpPr>
              <p:nvPr/>
            </p:nvSpPr>
            <p:spPr bwMode="auto">
              <a:xfrm>
                <a:off x="3648" y="1977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1212" name="Group 76"/>
            <p:cNvGrpSpPr>
              <a:grpSpLocks/>
            </p:cNvGrpSpPr>
            <p:nvPr/>
          </p:nvGrpSpPr>
          <p:grpSpPr bwMode="auto">
            <a:xfrm>
              <a:off x="2991" y="2352"/>
              <a:ext cx="545" cy="637"/>
              <a:chOff x="2448" y="2492"/>
              <a:chExt cx="632" cy="669"/>
            </a:xfrm>
          </p:grpSpPr>
          <p:pic>
            <p:nvPicPr>
              <p:cNvPr id="91213" name="Picture 77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8" y="2492"/>
                <a:ext cx="576" cy="6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sp>
            <p:nvSpPr>
              <p:cNvPr id="91214" name="Text Box 78"/>
              <p:cNvSpPr txBox="1">
                <a:spLocks noChangeArrowheads="1"/>
              </p:cNvSpPr>
              <p:nvPr/>
            </p:nvSpPr>
            <p:spPr bwMode="auto">
              <a:xfrm>
                <a:off x="2476" y="2769"/>
                <a:ext cx="604" cy="2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900" b="1">
                    <a:latin typeface="Tahoma" charset="0"/>
                  </a:rPr>
                  <a:t>Primaquina</a:t>
                </a:r>
              </a:p>
              <a:p>
                <a:pPr algn="ctr"/>
                <a:r>
                  <a:rPr lang="pt-BR" sz="900" b="1">
                    <a:latin typeface="Tahoma" charset="0"/>
                  </a:rPr>
                  <a:t>15mg</a:t>
                </a:r>
              </a:p>
            </p:txBody>
          </p:sp>
        </p:grpSp>
        <p:grpSp>
          <p:nvGrpSpPr>
            <p:cNvPr id="91215" name="Group 79"/>
            <p:cNvGrpSpPr>
              <a:grpSpLocks/>
            </p:cNvGrpSpPr>
            <p:nvPr/>
          </p:nvGrpSpPr>
          <p:grpSpPr bwMode="auto">
            <a:xfrm>
              <a:off x="3208" y="3131"/>
              <a:ext cx="248" cy="229"/>
              <a:chOff x="3216" y="1824"/>
              <a:chExt cx="432" cy="336"/>
            </a:xfrm>
          </p:grpSpPr>
          <p:sp>
            <p:nvSpPr>
              <p:cNvPr id="91216" name="Oval 80"/>
              <p:cNvSpPr>
                <a:spLocks noChangeArrowheads="1"/>
              </p:cNvSpPr>
              <p:nvPr/>
            </p:nvSpPr>
            <p:spPr bwMode="auto">
              <a:xfrm>
                <a:off x="3216" y="1916"/>
                <a:ext cx="432" cy="244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24314"/>
                      <a:invGamma/>
                    </a:srgbClr>
                  </a:gs>
                  <a:gs pos="100000">
                    <a:srgbClr val="CC99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17" name="Oval 81"/>
              <p:cNvSpPr>
                <a:spLocks noChangeArrowheads="1"/>
              </p:cNvSpPr>
              <p:nvPr/>
            </p:nvSpPr>
            <p:spPr bwMode="auto">
              <a:xfrm>
                <a:off x="3216" y="1824"/>
                <a:ext cx="432" cy="275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63529"/>
                      <a:invGamma/>
                    </a:srgbClr>
                  </a:gs>
                  <a:gs pos="100000">
                    <a:srgbClr val="CC99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18" name="Line 82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19" name="Line 83"/>
              <p:cNvSpPr>
                <a:spLocks noChangeShapeType="1"/>
              </p:cNvSpPr>
              <p:nvPr/>
            </p:nvSpPr>
            <p:spPr bwMode="auto">
              <a:xfrm>
                <a:off x="3216" y="1977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20" name="Line 84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0" cy="1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21" name="Line 85"/>
              <p:cNvSpPr>
                <a:spLocks noChangeShapeType="1"/>
              </p:cNvSpPr>
              <p:nvPr/>
            </p:nvSpPr>
            <p:spPr bwMode="auto">
              <a:xfrm>
                <a:off x="3648" y="1977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91222" name="Group 86"/>
          <p:cNvGrpSpPr>
            <a:grpSpLocks/>
          </p:cNvGrpSpPr>
          <p:nvPr/>
        </p:nvGrpSpPr>
        <p:grpSpPr bwMode="auto">
          <a:xfrm>
            <a:off x="1619250" y="3213100"/>
            <a:ext cx="982663" cy="1371600"/>
            <a:chOff x="2928" y="2352"/>
            <a:chExt cx="608" cy="1008"/>
          </a:xfrm>
        </p:grpSpPr>
        <p:grpSp>
          <p:nvGrpSpPr>
            <p:cNvPr id="91223" name="Group 87"/>
            <p:cNvGrpSpPr>
              <a:grpSpLocks/>
            </p:cNvGrpSpPr>
            <p:nvPr/>
          </p:nvGrpSpPr>
          <p:grpSpPr bwMode="auto">
            <a:xfrm>
              <a:off x="2928" y="3036"/>
              <a:ext cx="248" cy="228"/>
              <a:chOff x="3216" y="1824"/>
              <a:chExt cx="432" cy="336"/>
            </a:xfrm>
          </p:grpSpPr>
          <p:sp>
            <p:nvSpPr>
              <p:cNvPr id="91224" name="Oval 88"/>
              <p:cNvSpPr>
                <a:spLocks noChangeArrowheads="1"/>
              </p:cNvSpPr>
              <p:nvPr/>
            </p:nvSpPr>
            <p:spPr bwMode="auto">
              <a:xfrm>
                <a:off x="3216" y="1916"/>
                <a:ext cx="432" cy="244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24314"/>
                      <a:invGamma/>
                    </a:srgbClr>
                  </a:gs>
                  <a:gs pos="100000">
                    <a:srgbClr val="CC99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25" name="Oval 89"/>
              <p:cNvSpPr>
                <a:spLocks noChangeArrowheads="1"/>
              </p:cNvSpPr>
              <p:nvPr/>
            </p:nvSpPr>
            <p:spPr bwMode="auto">
              <a:xfrm>
                <a:off x="3216" y="1824"/>
                <a:ext cx="432" cy="275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63529"/>
                      <a:invGamma/>
                    </a:srgbClr>
                  </a:gs>
                  <a:gs pos="100000">
                    <a:srgbClr val="CC99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26" name="Line 90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27" name="Line 91"/>
              <p:cNvSpPr>
                <a:spLocks noChangeShapeType="1"/>
              </p:cNvSpPr>
              <p:nvPr/>
            </p:nvSpPr>
            <p:spPr bwMode="auto">
              <a:xfrm>
                <a:off x="3216" y="1977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28" name="Line 92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0" cy="1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29" name="Line 93"/>
              <p:cNvSpPr>
                <a:spLocks noChangeShapeType="1"/>
              </p:cNvSpPr>
              <p:nvPr/>
            </p:nvSpPr>
            <p:spPr bwMode="auto">
              <a:xfrm>
                <a:off x="3648" y="1977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1230" name="Group 94"/>
            <p:cNvGrpSpPr>
              <a:grpSpLocks/>
            </p:cNvGrpSpPr>
            <p:nvPr/>
          </p:nvGrpSpPr>
          <p:grpSpPr bwMode="auto">
            <a:xfrm>
              <a:off x="2991" y="2352"/>
              <a:ext cx="545" cy="637"/>
              <a:chOff x="2448" y="2492"/>
              <a:chExt cx="632" cy="669"/>
            </a:xfrm>
          </p:grpSpPr>
          <p:pic>
            <p:nvPicPr>
              <p:cNvPr id="91231" name="Picture 95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8" y="2492"/>
                <a:ext cx="576" cy="6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sp>
            <p:nvSpPr>
              <p:cNvPr id="91232" name="Text Box 96"/>
              <p:cNvSpPr txBox="1">
                <a:spLocks noChangeArrowheads="1"/>
              </p:cNvSpPr>
              <p:nvPr/>
            </p:nvSpPr>
            <p:spPr bwMode="auto">
              <a:xfrm>
                <a:off x="2476" y="2770"/>
                <a:ext cx="604" cy="2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900" b="1">
                    <a:latin typeface="Tahoma" charset="0"/>
                  </a:rPr>
                  <a:t>Primaquina</a:t>
                </a:r>
              </a:p>
              <a:p>
                <a:pPr algn="ctr"/>
                <a:r>
                  <a:rPr lang="pt-BR" sz="900" b="1">
                    <a:latin typeface="Tahoma" charset="0"/>
                  </a:rPr>
                  <a:t>15mg</a:t>
                </a:r>
              </a:p>
            </p:txBody>
          </p:sp>
        </p:grpSp>
        <p:grpSp>
          <p:nvGrpSpPr>
            <p:cNvPr id="91233" name="Group 97"/>
            <p:cNvGrpSpPr>
              <a:grpSpLocks/>
            </p:cNvGrpSpPr>
            <p:nvPr/>
          </p:nvGrpSpPr>
          <p:grpSpPr bwMode="auto">
            <a:xfrm>
              <a:off x="3208" y="3131"/>
              <a:ext cx="248" cy="229"/>
              <a:chOff x="3216" y="1824"/>
              <a:chExt cx="432" cy="336"/>
            </a:xfrm>
          </p:grpSpPr>
          <p:sp>
            <p:nvSpPr>
              <p:cNvPr id="91234" name="Oval 98"/>
              <p:cNvSpPr>
                <a:spLocks noChangeArrowheads="1"/>
              </p:cNvSpPr>
              <p:nvPr/>
            </p:nvSpPr>
            <p:spPr bwMode="auto">
              <a:xfrm>
                <a:off x="3216" y="1916"/>
                <a:ext cx="432" cy="244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24314"/>
                      <a:invGamma/>
                    </a:srgbClr>
                  </a:gs>
                  <a:gs pos="100000">
                    <a:srgbClr val="CC99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35" name="Oval 99"/>
              <p:cNvSpPr>
                <a:spLocks noChangeArrowheads="1"/>
              </p:cNvSpPr>
              <p:nvPr/>
            </p:nvSpPr>
            <p:spPr bwMode="auto">
              <a:xfrm>
                <a:off x="3216" y="1824"/>
                <a:ext cx="432" cy="275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63529"/>
                      <a:invGamma/>
                    </a:srgbClr>
                  </a:gs>
                  <a:gs pos="100000">
                    <a:srgbClr val="CC99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36" name="Line 100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37" name="Line 101"/>
              <p:cNvSpPr>
                <a:spLocks noChangeShapeType="1"/>
              </p:cNvSpPr>
              <p:nvPr/>
            </p:nvSpPr>
            <p:spPr bwMode="auto">
              <a:xfrm>
                <a:off x="3216" y="1977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38" name="Line 102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0" cy="1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39" name="Line 103"/>
              <p:cNvSpPr>
                <a:spLocks noChangeShapeType="1"/>
              </p:cNvSpPr>
              <p:nvPr/>
            </p:nvSpPr>
            <p:spPr bwMode="auto">
              <a:xfrm>
                <a:off x="3648" y="1977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91240" name="Group 104"/>
          <p:cNvGrpSpPr>
            <a:grpSpLocks/>
          </p:cNvGrpSpPr>
          <p:nvPr/>
        </p:nvGrpSpPr>
        <p:grpSpPr bwMode="auto">
          <a:xfrm>
            <a:off x="4079875" y="3141663"/>
            <a:ext cx="982663" cy="1447800"/>
            <a:chOff x="2928" y="2352"/>
            <a:chExt cx="608" cy="1008"/>
          </a:xfrm>
        </p:grpSpPr>
        <p:grpSp>
          <p:nvGrpSpPr>
            <p:cNvPr id="91241" name="Group 105"/>
            <p:cNvGrpSpPr>
              <a:grpSpLocks/>
            </p:cNvGrpSpPr>
            <p:nvPr/>
          </p:nvGrpSpPr>
          <p:grpSpPr bwMode="auto">
            <a:xfrm>
              <a:off x="2928" y="3036"/>
              <a:ext cx="248" cy="228"/>
              <a:chOff x="3216" y="1824"/>
              <a:chExt cx="432" cy="336"/>
            </a:xfrm>
          </p:grpSpPr>
          <p:sp>
            <p:nvSpPr>
              <p:cNvPr id="91242" name="Oval 106"/>
              <p:cNvSpPr>
                <a:spLocks noChangeArrowheads="1"/>
              </p:cNvSpPr>
              <p:nvPr/>
            </p:nvSpPr>
            <p:spPr bwMode="auto">
              <a:xfrm>
                <a:off x="3216" y="1916"/>
                <a:ext cx="432" cy="244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24314"/>
                      <a:invGamma/>
                    </a:srgbClr>
                  </a:gs>
                  <a:gs pos="100000">
                    <a:srgbClr val="CC99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43" name="Oval 107"/>
              <p:cNvSpPr>
                <a:spLocks noChangeArrowheads="1"/>
              </p:cNvSpPr>
              <p:nvPr/>
            </p:nvSpPr>
            <p:spPr bwMode="auto">
              <a:xfrm>
                <a:off x="3216" y="1824"/>
                <a:ext cx="432" cy="275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63529"/>
                      <a:invGamma/>
                    </a:srgbClr>
                  </a:gs>
                  <a:gs pos="100000">
                    <a:srgbClr val="CC99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44" name="Line 108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45" name="Line 109"/>
              <p:cNvSpPr>
                <a:spLocks noChangeShapeType="1"/>
              </p:cNvSpPr>
              <p:nvPr/>
            </p:nvSpPr>
            <p:spPr bwMode="auto">
              <a:xfrm>
                <a:off x="3216" y="1977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46" name="Line 110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0" cy="1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47" name="Line 111"/>
              <p:cNvSpPr>
                <a:spLocks noChangeShapeType="1"/>
              </p:cNvSpPr>
              <p:nvPr/>
            </p:nvSpPr>
            <p:spPr bwMode="auto">
              <a:xfrm>
                <a:off x="3648" y="1977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1248" name="Group 112"/>
            <p:cNvGrpSpPr>
              <a:grpSpLocks/>
            </p:cNvGrpSpPr>
            <p:nvPr/>
          </p:nvGrpSpPr>
          <p:grpSpPr bwMode="auto">
            <a:xfrm>
              <a:off x="2991" y="2352"/>
              <a:ext cx="545" cy="637"/>
              <a:chOff x="2448" y="2492"/>
              <a:chExt cx="632" cy="669"/>
            </a:xfrm>
          </p:grpSpPr>
          <p:pic>
            <p:nvPicPr>
              <p:cNvPr id="91249" name="Picture 113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8" y="2492"/>
                <a:ext cx="576" cy="6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sp>
            <p:nvSpPr>
              <p:cNvPr id="91250" name="Text Box 114"/>
              <p:cNvSpPr txBox="1">
                <a:spLocks noChangeArrowheads="1"/>
              </p:cNvSpPr>
              <p:nvPr/>
            </p:nvSpPr>
            <p:spPr bwMode="auto">
              <a:xfrm>
                <a:off x="2476" y="2769"/>
                <a:ext cx="604" cy="2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900" b="1">
                    <a:latin typeface="Tahoma" charset="0"/>
                  </a:rPr>
                  <a:t>Primaquina</a:t>
                </a:r>
              </a:p>
              <a:p>
                <a:pPr algn="ctr"/>
                <a:r>
                  <a:rPr lang="pt-BR" sz="900" b="1">
                    <a:latin typeface="Tahoma" charset="0"/>
                  </a:rPr>
                  <a:t>15mg</a:t>
                </a:r>
              </a:p>
            </p:txBody>
          </p:sp>
        </p:grpSp>
        <p:grpSp>
          <p:nvGrpSpPr>
            <p:cNvPr id="91251" name="Group 115"/>
            <p:cNvGrpSpPr>
              <a:grpSpLocks/>
            </p:cNvGrpSpPr>
            <p:nvPr/>
          </p:nvGrpSpPr>
          <p:grpSpPr bwMode="auto">
            <a:xfrm>
              <a:off x="3208" y="3131"/>
              <a:ext cx="248" cy="229"/>
              <a:chOff x="3216" y="1824"/>
              <a:chExt cx="432" cy="336"/>
            </a:xfrm>
          </p:grpSpPr>
          <p:sp>
            <p:nvSpPr>
              <p:cNvPr id="91252" name="Oval 116"/>
              <p:cNvSpPr>
                <a:spLocks noChangeArrowheads="1"/>
              </p:cNvSpPr>
              <p:nvPr/>
            </p:nvSpPr>
            <p:spPr bwMode="auto">
              <a:xfrm>
                <a:off x="3216" y="1916"/>
                <a:ext cx="432" cy="244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24314"/>
                      <a:invGamma/>
                    </a:srgbClr>
                  </a:gs>
                  <a:gs pos="100000">
                    <a:srgbClr val="CC99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53" name="Oval 117"/>
              <p:cNvSpPr>
                <a:spLocks noChangeArrowheads="1"/>
              </p:cNvSpPr>
              <p:nvPr/>
            </p:nvSpPr>
            <p:spPr bwMode="auto">
              <a:xfrm>
                <a:off x="3216" y="1824"/>
                <a:ext cx="432" cy="275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63529"/>
                      <a:invGamma/>
                    </a:srgbClr>
                  </a:gs>
                  <a:gs pos="100000">
                    <a:srgbClr val="CC99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54" name="Line 118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55" name="Line 119"/>
              <p:cNvSpPr>
                <a:spLocks noChangeShapeType="1"/>
              </p:cNvSpPr>
              <p:nvPr/>
            </p:nvSpPr>
            <p:spPr bwMode="auto">
              <a:xfrm>
                <a:off x="3216" y="1977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56" name="Line 120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0" cy="1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57" name="Line 121"/>
              <p:cNvSpPr>
                <a:spLocks noChangeShapeType="1"/>
              </p:cNvSpPr>
              <p:nvPr/>
            </p:nvSpPr>
            <p:spPr bwMode="auto">
              <a:xfrm>
                <a:off x="3648" y="1977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91258" name="Group 122"/>
          <p:cNvGrpSpPr>
            <a:grpSpLocks/>
          </p:cNvGrpSpPr>
          <p:nvPr/>
        </p:nvGrpSpPr>
        <p:grpSpPr bwMode="auto">
          <a:xfrm>
            <a:off x="5292725" y="3141663"/>
            <a:ext cx="982663" cy="1447800"/>
            <a:chOff x="2928" y="2352"/>
            <a:chExt cx="608" cy="1008"/>
          </a:xfrm>
        </p:grpSpPr>
        <p:grpSp>
          <p:nvGrpSpPr>
            <p:cNvPr id="91259" name="Group 123"/>
            <p:cNvGrpSpPr>
              <a:grpSpLocks/>
            </p:cNvGrpSpPr>
            <p:nvPr/>
          </p:nvGrpSpPr>
          <p:grpSpPr bwMode="auto">
            <a:xfrm>
              <a:off x="2928" y="3036"/>
              <a:ext cx="248" cy="228"/>
              <a:chOff x="3216" y="1824"/>
              <a:chExt cx="432" cy="336"/>
            </a:xfrm>
          </p:grpSpPr>
          <p:sp>
            <p:nvSpPr>
              <p:cNvPr id="91260" name="Oval 124"/>
              <p:cNvSpPr>
                <a:spLocks noChangeArrowheads="1"/>
              </p:cNvSpPr>
              <p:nvPr/>
            </p:nvSpPr>
            <p:spPr bwMode="auto">
              <a:xfrm>
                <a:off x="3216" y="1916"/>
                <a:ext cx="432" cy="244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24314"/>
                      <a:invGamma/>
                    </a:srgbClr>
                  </a:gs>
                  <a:gs pos="100000">
                    <a:srgbClr val="CC99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61" name="Oval 125"/>
              <p:cNvSpPr>
                <a:spLocks noChangeArrowheads="1"/>
              </p:cNvSpPr>
              <p:nvPr/>
            </p:nvSpPr>
            <p:spPr bwMode="auto">
              <a:xfrm>
                <a:off x="3216" y="1824"/>
                <a:ext cx="432" cy="275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63529"/>
                      <a:invGamma/>
                    </a:srgbClr>
                  </a:gs>
                  <a:gs pos="100000">
                    <a:srgbClr val="CC99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62" name="Line 126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63" name="Line 127"/>
              <p:cNvSpPr>
                <a:spLocks noChangeShapeType="1"/>
              </p:cNvSpPr>
              <p:nvPr/>
            </p:nvSpPr>
            <p:spPr bwMode="auto">
              <a:xfrm>
                <a:off x="3216" y="1977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64" name="Line 128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0" cy="1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65" name="Line 129"/>
              <p:cNvSpPr>
                <a:spLocks noChangeShapeType="1"/>
              </p:cNvSpPr>
              <p:nvPr/>
            </p:nvSpPr>
            <p:spPr bwMode="auto">
              <a:xfrm>
                <a:off x="3648" y="1977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1266" name="Group 130"/>
            <p:cNvGrpSpPr>
              <a:grpSpLocks/>
            </p:cNvGrpSpPr>
            <p:nvPr/>
          </p:nvGrpSpPr>
          <p:grpSpPr bwMode="auto">
            <a:xfrm>
              <a:off x="2991" y="2352"/>
              <a:ext cx="545" cy="637"/>
              <a:chOff x="2448" y="2492"/>
              <a:chExt cx="632" cy="669"/>
            </a:xfrm>
          </p:grpSpPr>
          <p:pic>
            <p:nvPicPr>
              <p:cNvPr id="91267" name="Picture 13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8" y="2492"/>
                <a:ext cx="576" cy="6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sp>
            <p:nvSpPr>
              <p:cNvPr id="91268" name="Text Box 132"/>
              <p:cNvSpPr txBox="1">
                <a:spLocks noChangeArrowheads="1"/>
              </p:cNvSpPr>
              <p:nvPr/>
            </p:nvSpPr>
            <p:spPr bwMode="auto">
              <a:xfrm>
                <a:off x="2476" y="2769"/>
                <a:ext cx="604" cy="2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900" b="1">
                    <a:latin typeface="Tahoma" charset="0"/>
                  </a:rPr>
                  <a:t>Primaquina</a:t>
                </a:r>
              </a:p>
              <a:p>
                <a:pPr algn="ctr"/>
                <a:r>
                  <a:rPr lang="pt-BR" sz="900" b="1">
                    <a:latin typeface="Tahoma" charset="0"/>
                  </a:rPr>
                  <a:t>15mg</a:t>
                </a:r>
              </a:p>
            </p:txBody>
          </p:sp>
        </p:grpSp>
        <p:grpSp>
          <p:nvGrpSpPr>
            <p:cNvPr id="91269" name="Group 133"/>
            <p:cNvGrpSpPr>
              <a:grpSpLocks/>
            </p:cNvGrpSpPr>
            <p:nvPr/>
          </p:nvGrpSpPr>
          <p:grpSpPr bwMode="auto">
            <a:xfrm>
              <a:off x="3208" y="3131"/>
              <a:ext cx="248" cy="229"/>
              <a:chOff x="3216" y="1824"/>
              <a:chExt cx="432" cy="336"/>
            </a:xfrm>
          </p:grpSpPr>
          <p:sp>
            <p:nvSpPr>
              <p:cNvPr id="91270" name="Oval 134"/>
              <p:cNvSpPr>
                <a:spLocks noChangeArrowheads="1"/>
              </p:cNvSpPr>
              <p:nvPr/>
            </p:nvSpPr>
            <p:spPr bwMode="auto">
              <a:xfrm>
                <a:off x="3216" y="1916"/>
                <a:ext cx="432" cy="244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24314"/>
                      <a:invGamma/>
                    </a:srgbClr>
                  </a:gs>
                  <a:gs pos="100000">
                    <a:srgbClr val="CC99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71" name="Oval 135"/>
              <p:cNvSpPr>
                <a:spLocks noChangeArrowheads="1"/>
              </p:cNvSpPr>
              <p:nvPr/>
            </p:nvSpPr>
            <p:spPr bwMode="auto">
              <a:xfrm>
                <a:off x="3216" y="1824"/>
                <a:ext cx="432" cy="275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63529"/>
                      <a:invGamma/>
                    </a:srgbClr>
                  </a:gs>
                  <a:gs pos="100000">
                    <a:srgbClr val="CC99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72" name="Line 136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73" name="Line 137"/>
              <p:cNvSpPr>
                <a:spLocks noChangeShapeType="1"/>
              </p:cNvSpPr>
              <p:nvPr/>
            </p:nvSpPr>
            <p:spPr bwMode="auto">
              <a:xfrm>
                <a:off x="3216" y="1977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74" name="Line 138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0" cy="1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75" name="Line 139"/>
              <p:cNvSpPr>
                <a:spLocks noChangeShapeType="1"/>
              </p:cNvSpPr>
              <p:nvPr/>
            </p:nvSpPr>
            <p:spPr bwMode="auto">
              <a:xfrm>
                <a:off x="3648" y="1977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91276" name="Group 140"/>
          <p:cNvGrpSpPr>
            <a:grpSpLocks/>
          </p:cNvGrpSpPr>
          <p:nvPr/>
        </p:nvGrpSpPr>
        <p:grpSpPr bwMode="auto">
          <a:xfrm>
            <a:off x="6516688" y="3141663"/>
            <a:ext cx="982662" cy="1447800"/>
            <a:chOff x="2928" y="2352"/>
            <a:chExt cx="608" cy="1008"/>
          </a:xfrm>
        </p:grpSpPr>
        <p:grpSp>
          <p:nvGrpSpPr>
            <p:cNvPr id="91277" name="Group 141"/>
            <p:cNvGrpSpPr>
              <a:grpSpLocks/>
            </p:cNvGrpSpPr>
            <p:nvPr/>
          </p:nvGrpSpPr>
          <p:grpSpPr bwMode="auto">
            <a:xfrm>
              <a:off x="2928" y="3036"/>
              <a:ext cx="248" cy="228"/>
              <a:chOff x="3216" y="1824"/>
              <a:chExt cx="432" cy="336"/>
            </a:xfrm>
          </p:grpSpPr>
          <p:sp>
            <p:nvSpPr>
              <p:cNvPr id="91278" name="Oval 142"/>
              <p:cNvSpPr>
                <a:spLocks noChangeArrowheads="1"/>
              </p:cNvSpPr>
              <p:nvPr/>
            </p:nvSpPr>
            <p:spPr bwMode="auto">
              <a:xfrm>
                <a:off x="3216" y="1916"/>
                <a:ext cx="432" cy="244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24314"/>
                      <a:invGamma/>
                    </a:srgbClr>
                  </a:gs>
                  <a:gs pos="100000">
                    <a:srgbClr val="CC99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79" name="Oval 143"/>
              <p:cNvSpPr>
                <a:spLocks noChangeArrowheads="1"/>
              </p:cNvSpPr>
              <p:nvPr/>
            </p:nvSpPr>
            <p:spPr bwMode="auto">
              <a:xfrm>
                <a:off x="3216" y="1824"/>
                <a:ext cx="432" cy="275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63529"/>
                      <a:invGamma/>
                    </a:srgbClr>
                  </a:gs>
                  <a:gs pos="100000">
                    <a:srgbClr val="CC99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80" name="Line 144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81" name="Line 145"/>
              <p:cNvSpPr>
                <a:spLocks noChangeShapeType="1"/>
              </p:cNvSpPr>
              <p:nvPr/>
            </p:nvSpPr>
            <p:spPr bwMode="auto">
              <a:xfrm>
                <a:off x="3216" y="1977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82" name="Line 146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0" cy="1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83" name="Line 147"/>
              <p:cNvSpPr>
                <a:spLocks noChangeShapeType="1"/>
              </p:cNvSpPr>
              <p:nvPr/>
            </p:nvSpPr>
            <p:spPr bwMode="auto">
              <a:xfrm>
                <a:off x="3648" y="1977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1284" name="Group 148"/>
            <p:cNvGrpSpPr>
              <a:grpSpLocks/>
            </p:cNvGrpSpPr>
            <p:nvPr/>
          </p:nvGrpSpPr>
          <p:grpSpPr bwMode="auto">
            <a:xfrm>
              <a:off x="2991" y="2352"/>
              <a:ext cx="545" cy="637"/>
              <a:chOff x="2448" y="2492"/>
              <a:chExt cx="632" cy="669"/>
            </a:xfrm>
          </p:grpSpPr>
          <p:pic>
            <p:nvPicPr>
              <p:cNvPr id="91285" name="Picture 149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8" y="2492"/>
                <a:ext cx="576" cy="6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sp>
            <p:nvSpPr>
              <p:cNvPr id="91286" name="Text Box 150"/>
              <p:cNvSpPr txBox="1">
                <a:spLocks noChangeArrowheads="1"/>
              </p:cNvSpPr>
              <p:nvPr/>
            </p:nvSpPr>
            <p:spPr bwMode="auto">
              <a:xfrm>
                <a:off x="2476" y="2769"/>
                <a:ext cx="604" cy="2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900" b="1">
                    <a:latin typeface="Tahoma" charset="0"/>
                  </a:rPr>
                  <a:t>Primaquina</a:t>
                </a:r>
              </a:p>
              <a:p>
                <a:pPr algn="ctr"/>
                <a:r>
                  <a:rPr lang="pt-BR" sz="900" b="1">
                    <a:latin typeface="Tahoma" charset="0"/>
                  </a:rPr>
                  <a:t>15mg</a:t>
                </a:r>
              </a:p>
            </p:txBody>
          </p:sp>
        </p:grpSp>
        <p:grpSp>
          <p:nvGrpSpPr>
            <p:cNvPr id="91287" name="Group 151"/>
            <p:cNvGrpSpPr>
              <a:grpSpLocks/>
            </p:cNvGrpSpPr>
            <p:nvPr/>
          </p:nvGrpSpPr>
          <p:grpSpPr bwMode="auto">
            <a:xfrm>
              <a:off x="3208" y="3131"/>
              <a:ext cx="248" cy="229"/>
              <a:chOff x="3216" y="1824"/>
              <a:chExt cx="432" cy="336"/>
            </a:xfrm>
          </p:grpSpPr>
          <p:sp>
            <p:nvSpPr>
              <p:cNvPr id="91288" name="Oval 152"/>
              <p:cNvSpPr>
                <a:spLocks noChangeArrowheads="1"/>
              </p:cNvSpPr>
              <p:nvPr/>
            </p:nvSpPr>
            <p:spPr bwMode="auto">
              <a:xfrm>
                <a:off x="3216" y="1916"/>
                <a:ext cx="432" cy="244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24314"/>
                      <a:invGamma/>
                    </a:srgbClr>
                  </a:gs>
                  <a:gs pos="100000">
                    <a:srgbClr val="CC99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89" name="Oval 153"/>
              <p:cNvSpPr>
                <a:spLocks noChangeArrowheads="1"/>
              </p:cNvSpPr>
              <p:nvPr/>
            </p:nvSpPr>
            <p:spPr bwMode="auto">
              <a:xfrm>
                <a:off x="3216" y="1824"/>
                <a:ext cx="432" cy="275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63529"/>
                      <a:invGamma/>
                    </a:srgbClr>
                  </a:gs>
                  <a:gs pos="100000">
                    <a:srgbClr val="CC99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90" name="Line 154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91" name="Line 155"/>
              <p:cNvSpPr>
                <a:spLocks noChangeShapeType="1"/>
              </p:cNvSpPr>
              <p:nvPr/>
            </p:nvSpPr>
            <p:spPr bwMode="auto">
              <a:xfrm>
                <a:off x="3216" y="1977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92" name="Line 156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0" cy="1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93" name="Line 157"/>
              <p:cNvSpPr>
                <a:spLocks noChangeShapeType="1"/>
              </p:cNvSpPr>
              <p:nvPr/>
            </p:nvSpPr>
            <p:spPr bwMode="auto">
              <a:xfrm>
                <a:off x="3648" y="1977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91294" name="Rectangle 158"/>
          <p:cNvSpPr>
            <a:spLocks noChangeArrowheads="1"/>
          </p:cNvSpPr>
          <p:nvPr/>
        </p:nvSpPr>
        <p:spPr bwMode="auto">
          <a:xfrm>
            <a:off x="7391400" y="2492375"/>
            <a:ext cx="175260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charset="0"/>
              </a:rPr>
              <a:t>Day 7</a:t>
            </a:r>
            <a:endParaRPr lang="pt-BR" b="1" dirty="0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ahoma" charset="0"/>
            </a:endParaRPr>
          </a:p>
        </p:txBody>
      </p:sp>
      <p:sp>
        <p:nvSpPr>
          <p:cNvPr id="91295" name="Rectangle 159"/>
          <p:cNvSpPr>
            <a:spLocks noChangeArrowheads="1"/>
          </p:cNvSpPr>
          <p:nvPr/>
        </p:nvSpPr>
        <p:spPr bwMode="auto">
          <a:xfrm>
            <a:off x="6227763" y="2492375"/>
            <a:ext cx="175260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charset="0"/>
              </a:rPr>
              <a:t>Day 6</a:t>
            </a:r>
            <a:endParaRPr lang="pt-BR" b="1" dirty="0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ahoma" charset="0"/>
            </a:endParaRPr>
          </a:p>
        </p:txBody>
      </p:sp>
      <p:grpSp>
        <p:nvGrpSpPr>
          <p:cNvPr id="91296" name="Group 160"/>
          <p:cNvGrpSpPr>
            <a:grpSpLocks/>
          </p:cNvGrpSpPr>
          <p:nvPr/>
        </p:nvGrpSpPr>
        <p:grpSpPr bwMode="auto">
          <a:xfrm>
            <a:off x="7740650" y="3141663"/>
            <a:ext cx="982663" cy="1447800"/>
            <a:chOff x="2928" y="2352"/>
            <a:chExt cx="608" cy="1008"/>
          </a:xfrm>
        </p:grpSpPr>
        <p:grpSp>
          <p:nvGrpSpPr>
            <p:cNvPr id="91297" name="Group 161"/>
            <p:cNvGrpSpPr>
              <a:grpSpLocks/>
            </p:cNvGrpSpPr>
            <p:nvPr/>
          </p:nvGrpSpPr>
          <p:grpSpPr bwMode="auto">
            <a:xfrm>
              <a:off x="2928" y="3036"/>
              <a:ext cx="248" cy="228"/>
              <a:chOff x="3216" y="1824"/>
              <a:chExt cx="432" cy="336"/>
            </a:xfrm>
          </p:grpSpPr>
          <p:sp>
            <p:nvSpPr>
              <p:cNvPr id="91298" name="Oval 162"/>
              <p:cNvSpPr>
                <a:spLocks noChangeArrowheads="1"/>
              </p:cNvSpPr>
              <p:nvPr/>
            </p:nvSpPr>
            <p:spPr bwMode="auto">
              <a:xfrm>
                <a:off x="3216" y="1916"/>
                <a:ext cx="432" cy="244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24314"/>
                      <a:invGamma/>
                    </a:srgbClr>
                  </a:gs>
                  <a:gs pos="100000">
                    <a:srgbClr val="CC99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99" name="Oval 163"/>
              <p:cNvSpPr>
                <a:spLocks noChangeArrowheads="1"/>
              </p:cNvSpPr>
              <p:nvPr/>
            </p:nvSpPr>
            <p:spPr bwMode="auto">
              <a:xfrm>
                <a:off x="3216" y="1824"/>
                <a:ext cx="432" cy="275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63529"/>
                      <a:invGamma/>
                    </a:srgbClr>
                  </a:gs>
                  <a:gs pos="100000">
                    <a:srgbClr val="CC99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00" name="Line 164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01" name="Line 165"/>
              <p:cNvSpPr>
                <a:spLocks noChangeShapeType="1"/>
              </p:cNvSpPr>
              <p:nvPr/>
            </p:nvSpPr>
            <p:spPr bwMode="auto">
              <a:xfrm>
                <a:off x="3216" y="1977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02" name="Line 166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0" cy="1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03" name="Line 167"/>
              <p:cNvSpPr>
                <a:spLocks noChangeShapeType="1"/>
              </p:cNvSpPr>
              <p:nvPr/>
            </p:nvSpPr>
            <p:spPr bwMode="auto">
              <a:xfrm>
                <a:off x="3648" y="1977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1304" name="Group 168"/>
            <p:cNvGrpSpPr>
              <a:grpSpLocks/>
            </p:cNvGrpSpPr>
            <p:nvPr/>
          </p:nvGrpSpPr>
          <p:grpSpPr bwMode="auto">
            <a:xfrm>
              <a:off x="2991" y="2352"/>
              <a:ext cx="545" cy="637"/>
              <a:chOff x="2448" y="2492"/>
              <a:chExt cx="632" cy="669"/>
            </a:xfrm>
          </p:grpSpPr>
          <p:pic>
            <p:nvPicPr>
              <p:cNvPr id="91305" name="Picture 169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8" y="2492"/>
                <a:ext cx="576" cy="6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sp>
            <p:nvSpPr>
              <p:cNvPr id="91306" name="Text Box 170"/>
              <p:cNvSpPr txBox="1">
                <a:spLocks noChangeArrowheads="1"/>
              </p:cNvSpPr>
              <p:nvPr/>
            </p:nvSpPr>
            <p:spPr bwMode="auto">
              <a:xfrm>
                <a:off x="2476" y="2769"/>
                <a:ext cx="604" cy="2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900" b="1">
                    <a:latin typeface="Tahoma" charset="0"/>
                  </a:rPr>
                  <a:t>Primaquina</a:t>
                </a:r>
              </a:p>
              <a:p>
                <a:pPr algn="ctr"/>
                <a:r>
                  <a:rPr lang="pt-BR" sz="900" b="1">
                    <a:latin typeface="Tahoma" charset="0"/>
                  </a:rPr>
                  <a:t>15mg</a:t>
                </a:r>
              </a:p>
            </p:txBody>
          </p:sp>
        </p:grpSp>
        <p:grpSp>
          <p:nvGrpSpPr>
            <p:cNvPr id="91307" name="Group 171"/>
            <p:cNvGrpSpPr>
              <a:grpSpLocks/>
            </p:cNvGrpSpPr>
            <p:nvPr/>
          </p:nvGrpSpPr>
          <p:grpSpPr bwMode="auto">
            <a:xfrm>
              <a:off x="3208" y="3131"/>
              <a:ext cx="248" cy="229"/>
              <a:chOff x="3216" y="1824"/>
              <a:chExt cx="432" cy="336"/>
            </a:xfrm>
          </p:grpSpPr>
          <p:sp>
            <p:nvSpPr>
              <p:cNvPr id="91308" name="Oval 172"/>
              <p:cNvSpPr>
                <a:spLocks noChangeArrowheads="1"/>
              </p:cNvSpPr>
              <p:nvPr/>
            </p:nvSpPr>
            <p:spPr bwMode="auto">
              <a:xfrm>
                <a:off x="3216" y="1916"/>
                <a:ext cx="432" cy="244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24314"/>
                      <a:invGamma/>
                    </a:srgbClr>
                  </a:gs>
                  <a:gs pos="100000">
                    <a:srgbClr val="CC99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09" name="Oval 173"/>
              <p:cNvSpPr>
                <a:spLocks noChangeArrowheads="1"/>
              </p:cNvSpPr>
              <p:nvPr/>
            </p:nvSpPr>
            <p:spPr bwMode="auto">
              <a:xfrm>
                <a:off x="3216" y="1824"/>
                <a:ext cx="432" cy="275"/>
              </a:xfrm>
              <a:prstGeom prst="ellipse">
                <a:avLst/>
              </a:prstGeom>
              <a:gradFill rotWithShape="0">
                <a:gsLst>
                  <a:gs pos="0">
                    <a:srgbClr val="CC9900"/>
                  </a:gs>
                  <a:gs pos="50000">
                    <a:srgbClr val="CC9900">
                      <a:gamma/>
                      <a:tint val="63529"/>
                      <a:invGamma/>
                    </a:srgbClr>
                  </a:gs>
                  <a:gs pos="100000">
                    <a:srgbClr val="CC99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10" name="Line 174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11" name="Line 175"/>
              <p:cNvSpPr>
                <a:spLocks noChangeShapeType="1"/>
              </p:cNvSpPr>
              <p:nvPr/>
            </p:nvSpPr>
            <p:spPr bwMode="auto">
              <a:xfrm>
                <a:off x="3216" y="1977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12" name="Line 176"/>
              <p:cNvSpPr>
                <a:spLocks noChangeShapeType="1"/>
              </p:cNvSpPr>
              <p:nvPr/>
            </p:nvSpPr>
            <p:spPr bwMode="auto">
              <a:xfrm>
                <a:off x="3216" y="1946"/>
                <a:ext cx="0" cy="1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13" name="Line 177"/>
              <p:cNvSpPr>
                <a:spLocks noChangeShapeType="1"/>
              </p:cNvSpPr>
              <p:nvPr/>
            </p:nvSpPr>
            <p:spPr bwMode="auto">
              <a:xfrm>
                <a:off x="3648" y="1977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38" name="Text Box 3"/>
          <p:cNvSpPr txBox="1">
            <a:spLocks noChangeArrowheads="1"/>
          </p:cNvSpPr>
          <p:nvPr/>
        </p:nvSpPr>
        <p:spPr bwMode="auto">
          <a:xfrm>
            <a:off x="810892" y="476672"/>
            <a:ext cx="768882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sz="4800" b="1" dirty="0" err="1" smtClean="0">
                <a:solidFill>
                  <a:schemeClr val="accent2"/>
                </a:solidFill>
                <a:latin typeface="Tahoma" charset="0"/>
              </a:rPr>
              <a:t>Vivax</a:t>
            </a:r>
            <a:r>
              <a:rPr lang="pt-BR" sz="4800" b="1" dirty="0" smtClean="0">
                <a:solidFill>
                  <a:schemeClr val="accent2"/>
                </a:solidFill>
                <a:latin typeface="Tahoma" charset="0"/>
              </a:rPr>
              <a:t> </a:t>
            </a:r>
            <a:r>
              <a:rPr lang="pt-BR" sz="4800" b="1" dirty="0" err="1" smtClean="0">
                <a:solidFill>
                  <a:schemeClr val="accent2"/>
                </a:solidFill>
                <a:latin typeface="Tahoma" charset="0"/>
              </a:rPr>
              <a:t>malaria</a:t>
            </a:r>
            <a:r>
              <a:rPr lang="pt-BR" sz="4800" b="1" dirty="0" smtClean="0">
                <a:solidFill>
                  <a:schemeClr val="accent2"/>
                </a:solidFill>
                <a:latin typeface="Tahoma" charset="0"/>
              </a:rPr>
              <a:t> </a:t>
            </a:r>
            <a:r>
              <a:rPr lang="pt-BR" sz="4800" b="1" dirty="0" err="1" smtClean="0">
                <a:solidFill>
                  <a:schemeClr val="accent2"/>
                </a:solidFill>
                <a:latin typeface="Tahoma" charset="0"/>
              </a:rPr>
              <a:t>treatment</a:t>
            </a:r>
            <a:endParaRPr lang="pt-BR" sz="4800" b="1" dirty="0">
              <a:solidFill>
                <a:schemeClr val="accent2"/>
              </a:solidFill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46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4000" y="370581"/>
            <a:ext cx="8509000" cy="646331"/>
          </a:xfrm>
          <a:noFill/>
        </p:spPr>
        <p:txBody>
          <a:bodyPr>
            <a:spAutoFit/>
          </a:bodyPr>
          <a:lstStyle/>
          <a:p>
            <a:pPr marL="0" indent="0" algn="ctr" eaLnBrk="1" hangingPunct="1">
              <a:spcBef>
                <a:spcPct val="0"/>
              </a:spcBef>
              <a:buFont typeface="Wingdings 2" pitchFamily="-84" charset="2"/>
              <a:buNone/>
            </a:pPr>
            <a:r>
              <a:rPr lang="en-US" sz="3600" b="1" dirty="0" err="1">
                <a:latin typeface="Avenir Light"/>
                <a:ea typeface="ＭＳ Ｐゴシック" pitchFamily="-84" charset="-128"/>
                <a:cs typeface="Avenir Light"/>
              </a:rPr>
              <a:t>c</a:t>
            </a:r>
            <a:r>
              <a:rPr lang="en-US" sz="3600" b="1" dirty="0" err="1" smtClean="0">
                <a:latin typeface="Avenir Light"/>
                <a:ea typeface="ＭＳ Ｐゴシック" pitchFamily="-84" charset="-128"/>
                <a:cs typeface="Avenir Light"/>
              </a:rPr>
              <a:t>hloroquine</a:t>
            </a:r>
            <a:r>
              <a:rPr lang="en-US" sz="3600" b="1" dirty="0" smtClean="0">
                <a:latin typeface="Avenir Light"/>
                <a:ea typeface="ＭＳ Ｐゴシック" pitchFamily="-84" charset="-128"/>
                <a:cs typeface="Avenir Light"/>
              </a:rPr>
              <a:t>-resistant </a:t>
            </a:r>
            <a:r>
              <a:rPr lang="en-US" sz="3600" b="1" i="1" dirty="0" smtClean="0">
                <a:latin typeface="Avenir Light"/>
                <a:ea typeface="ＭＳ Ｐゴシック" pitchFamily="-84" charset="-128"/>
                <a:cs typeface="Avenir Light"/>
              </a:rPr>
              <a:t>Plasmodium </a:t>
            </a:r>
            <a:r>
              <a:rPr lang="en-US" sz="3600" b="1" i="1" dirty="0" err="1" smtClean="0">
                <a:latin typeface="Avenir Light"/>
                <a:ea typeface="ＭＳ Ｐゴシック" pitchFamily="-84" charset="-128"/>
                <a:cs typeface="Avenir Light"/>
              </a:rPr>
              <a:t>vivax</a:t>
            </a:r>
            <a:endParaRPr lang="en-US" sz="3600" b="1" dirty="0" smtClean="0">
              <a:latin typeface="Avenir Light"/>
              <a:ea typeface="ＭＳ Ｐゴシック" pitchFamily="-84" charset="-128"/>
              <a:cs typeface="Avenir Light"/>
            </a:endParaRPr>
          </a:p>
        </p:txBody>
      </p:sp>
      <p:pic>
        <p:nvPicPr>
          <p:cNvPr id="28675" name="Picture 6"/>
          <p:cNvPicPr>
            <a:picLocks noChangeAspect="1"/>
          </p:cNvPicPr>
          <p:nvPr/>
        </p:nvPicPr>
        <p:blipFill>
          <a:blip r:embed="rId2"/>
          <a:srcRect t="5057"/>
          <a:stretch>
            <a:fillRect/>
          </a:stretch>
        </p:blipFill>
        <p:spPr bwMode="auto">
          <a:xfrm>
            <a:off x="355600" y="1988840"/>
            <a:ext cx="8432800" cy="3219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BCG_FootNote_Box"/>
          <p:cNvSpPr txBox="1">
            <a:spLocks noChangeArrowheads="1"/>
          </p:cNvSpPr>
          <p:nvPr/>
        </p:nvSpPr>
        <p:spPr bwMode="auto">
          <a:xfrm>
            <a:off x="439744" y="6148391"/>
            <a:ext cx="8269287" cy="328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b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</a:pPr>
            <a:r>
              <a:rPr lang="pt-BR" sz="1400" dirty="0" err="1" smtClean="0">
                <a:solidFill>
                  <a:srgbClr val="59452A"/>
                </a:solidFill>
                <a:latin typeface="Century Gothic" pitchFamily="-84" charset="0"/>
              </a:rPr>
              <a:t>Baird</a:t>
            </a:r>
            <a:r>
              <a:rPr lang="pt-BR" sz="1400" i="1" dirty="0">
                <a:solidFill>
                  <a:srgbClr val="59452A"/>
                </a:solidFill>
                <a:latin typeface="Century Gothic" pitchFamily="-84" charset="0"/>
              </a:rPr>
              <a:t>, </a:t>
            </a:r>
            <a:r>
              <a:rPr lang="pt-BR" sz="1400" i="1" dirty="0" err="1">
                <a:solidFill>
                  <a:srgbClr val="59452A"/>
                </a:solidFill>
                <a:latin typeface="Century Gothic" pitchFamily="-84" charset="0"/>
              </a:rPr>
              <a:t>Clin</a:t>
            </a:r>
            <a:r>
              <a:rPr lang="pt-BR" sz="1400" i="1" dirty="0">
                <a:solidFill>
                  <a:srgbClr val="59452A"/>
                </a:solidFill>
                <a:latin typeface="Century Gothic" pitchFamily="-84" charset="0"/>
              </a:rPr>
              <a:t> </a:t>
            </a:r>
            <a:r>
              <a:rPr lang="pt-BR" sz="1400" i="1" dirty="0" err="1">
                <a:solidFill>
                  <a:srgbClr val="59452A"/>
                </a:solidFill>
                <a:latin typeface="Century Gothic" pitchFamily="-84" charset="0"/>
              </a:rPr>
              <a:t>Microbiol</a:t>
            </a:r>
            <a:r>
              <a:rPr lang="pt-BR" sz="1400" i="1" dirty="0">
                <a:solidFill>
                  <a:srgbClr val="59452A"/>
                </a:solidFill>
                <a:latin typeface="Century Gothic" pitchFamily="-84" charset="0"/>
              </a:rPr>
              <a:t> </a:t>
            </a:r>
            <a:r>
              <a:rPr lang="pt-BR" sz="1400" i="1" dirty="0" err="1">
                <a:solidFill>
                  <a:srgbClr val="59452A"/>
                </a:solidFill>
                <a:latin typeface="Century Gothic" pitchFamily="-84" charset="0"/>
              </a:rPr>
              <a:t>Rev</a:t>
            </a:r>
            <a:r>
              <a:rPr lang="pt-BR" sz="1400" i="1" dirty="0">
                <a:solidFill>
                  <a:srgbClr val="59452A"/>
                </a:solidFill>
                <a:latin typeface="Century Gothic" pitchFamily="-84" charset="0"/>
              </a:rPr>
              <a:t> </a:t>
            </a:r>
            <a:r>
              <a:rPr lang="pt-BR" sz="1400" dirty="0">
                <a:solidFill>
                  <a:srgbClr val="59452A"/>
                </a:solidFill>
                <a:latin typeface="Century Gothic" pitchFamily="-84" charset="0"/>
              </a:rPr>
              <a:t>22 (3), 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37220" name="Picture 4" descr="Scenery in AN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875"/>
            <a:ext cx="9144000" cy="6873875"/>
          </a:xfrm>
          <a:prstGeom prst="rect">
            <a:avLst/>
          </a:prstGeom>
          <a:noFill/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065576" y="114227"/>
            <a:ext cx="2736647" cy="58477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 smtClean="0">
                <a:latin typeface="Arial Rounded MT Bold" pitchFamily="-84" charset="0"/>
              </a:rPr>
              <a:t>Vietnam War</a:t>
            </a:r>
            <a:endParaRPr lang="en-US" sz="3200" b="1" dirty="0">
              <a:latin typeface="Arial Rounded MT Bold" pitchFamily="-8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25" y="5198253"/>
            <a:ext cx="8229600" cy="1143000"/>
          </a:xfrm>
        </p:spPr>
        <p:txBody>
          <a:bodyPr>
            <a:normAutofit/>
          </a:bodyPr>
          <a:lstStyle/>
          <a:p>
            <a:r>
              <a:rPr lang="en-GB" sz="2800" dirty="0" smtClean="0"/>
              <a:t>Risk difference = 21.58% (p&lt;0.0001)</a:t>
            </a:r>
            <a:br>
              <a:rPr lang="en-GB" sz="2800" dirty="0" smtClean="0"/>
            </a:br>
            <a:r>
              <a:rPr lang="en-GB" sz="2800" dirty="0" smtClean="0"/>
              <a:t>Most of the recurrences are asymptomatic</a:t>
            </a:r>
            <a:endParaRPr lang="en-GB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912" y="1124744"/>
            <a:ext cx="5934314" cy="4343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5641638" y="6308943"/>
            <a:ext cx="30451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800" b="1" dirty="0" smtClean="0">
                <a:solidFill>
                  <a:srgbClr val="000000"/>
                </a:solidFill>
                <a:latin typeface="Calibri" charset="0"/>
              </a:rPr>
              <a:t>Siqueira et al.</a:t>
            </a:r>
            <a:r>
              <a:rPr lang="pt-BR" sz="1800" b="1" i="1" dirty="0" smtClean="0">
                <a:solidFill>
                  <a:srgbClr val="000000"/>
                </a:solidFill>
                <a:latin typeface="Calibri" charset="0"/>
              </a:rPr>
              <a:t>, in </a:t>
            </a:r>
            <a:r>
              <a:rPr lang="pt-BR" sz="1800" b="1" i="1" dirty="0" err="1" smtClean="0">
                <a:solidFill>
                  <a:srgbClr val="000000"/>
                </a:solidFill>
                <a:latin typeface="Calibri" charset="0"/>
              </a:rPr>
              <a:t>preparation</a:t>
            </a:r>
            <a:r>
              <a:rPr lang="pt-BR" sz="1800" b="1" i="1" dirty="0" smtClean="0">
                <a:solidFill>
                  <a:srgbClr val="000000"/>
                </a:solidFill>
                <a:latin typeface="Calibri" charset="0"/>
              </a:rPr>
              <a:t>.</a:t>
            </a:r>
            <a:endParaRPr lang="pt-BR" sz="1800" b="1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3681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 smtClean="0">
                <a:latin typeface="Avenir Light" charset="0"/>
                <a:ea typeface="ＭＳ Ｐゴシック" charset="0"/>
                <a:cs typeface="Avenir Light" charset="0"/>
              </a:rPr>
              <a:t>CQ </a:t>
            </a:r>
            <a:r>
              <a:rPr lang="pt-BR" sz="4000" b="1" dirty="0" err="1" smtClean="0">
                <a:latin typeface="Avenir Light" charset="0"/>
                <a:ea typeface="ＭＳ Ｐゴシック" charset="0"/>
                <a:cs typeface="Avenir Light" charset="0"/>
              </a:rPr>
              <a:t>x</a:t>
            </a:r>
            <a:r>
              <a:rPr lang="pt-BR" sz="4000" b="1" dirty="0" smtClean="0">
                <a:latin typeface="Avenir Light" charset="0"/>
                <a:ea typeface="ＭＳ Ｐゴシック" charset="0"/>
                <a:cs typeface="Avenir Light" charset="0"/>
              </a:rPr>
              <a:t> ASAQ in </a:t>
            </a:r>
            <a:r>
              <a:rPr lang="pt-BR" sz="4000" b="1" dirty="0" err="1" smtClean="0">
                <a:latin typeface="Avenir Light" charset="0"/>
                <a:ea typeface="ＭＳ Ｐゴシック" charset="0"/>
                <a:cs typeface="Avenir Light" charset="0"/>
              </a:rPr>
              <a:t>the</a:t>
            </a:r>
            <a:r>
              <a:rPr lang="pt-BR" sz="4000" b="1" dirty="0" smtClean="0">
                <a:latin typeface="Avenir Light" charset="0"/>
                <a:ea typeface="ＭＳ Ｐゴシック" charset="0"/>
                <a:cs typeface="Avenir Light" charset="0"/>
              </a:rPr>
              <a:t> </a:t>
            </a:r>
            <a:r>
              <a:rPr lang="pt-BR" sz="4000" b="1" dirty="0" err="1">
                <a:latin typeface="Avenir Light" charset="0"/>
                <a:ea typeface="ＭＳ Ｐゴシック" charset="0"/>
                <a:cs typeface="Avenir Light" charset="0"/>
              </a:rPr>
              <a:t>b</a:t>
            </a:r>
            <a:r>
              <a:rPr lang="pt-BR" sz="4000" b="1" dirty="0" err="1" smtClean="0">
                <a:latin typeface="Avenir Light" charset="0"/>
                <a:ea typeface="ＭＳ Ｐゴシック" charset="0"/>
                <a:cs typeface="Avenir Light" charset="0"/>
              </a:rPr>
              <a:t>razilian</a:t>
            </a:r>
            <a:r>
              <a:rPr lang="pt-BR" sz="4000" b="1" dirty="0" smtClean="0">
                <a:latin typeface="Avenir Light" charset="0"/>
                <a:ea typeface="ＭＳ Ｐゴシック" charset="0"/>
                <a:cs typeface="Avenir Light" charset="0"/>
              </a:rPr>
              <a:t> </a:t>
            </a:r>
            <a:r>
              <a:rPr lang="pt-BR" sz="4000" b="1" dirty="0" err="1">
                <a:latin typeface="Avenir Light" charset="0"/>
                <a:ea typeface="ＭＳ Ｐゴシック" charset="0"/>
                <a:cs typeface="Avenir Light" charset="0"/>
              </a:rPr>
              <a:t>a</a:t>
            </a:r>
            <a:r>
              <a:rPr lang="pt-BR" sz="4000" b="1" dirty="0" err="1" smtClean="0">
                <a:latin typeface="Avenir Light" charset="0"/>
                <a:ea typeface="ＭＳ Ｐゴシック" charset="0"/>
                <a:cs typeface="Avenir Light" charset="0"/>
              </a:rPr>
              <a:t>mazon</a:t>
            </a:r>
            <a:endParaRPr lang="pt-BR" sz="4000" b="1" dirty="0">
              <a:latin typeface="Avenir Light" charset="0"/>
              <a:ea typeface="ＭＳ Ｐゴシック" charset="0"/>
              <a:cs typeface="Avenir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61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1800" dirty="0" smtClean="0">
                <a:ea typeface="+mj-ea"/>
              </a:rPr>
              <a:t> </a:t>
            </a:r>
            <a:endParaRPr lang="pt-BR" sz="1800" dirty="0">
              <a:ea typeface="+mj-ea"/>
            </a:endParaRPr>
          </a:p>
        </p:txBody>
      </p:sp>
      <p:pic>
        <p:nvPicPr>
          <p:cNvPr id="1229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" t="27071" r="1" b="19960"/>
          <a:stretch/>
        </p:blipFill>
        <p:spPr bwMode="auto">
          <a:xfrm>
            <a:off x="1343757" y="846588"/>
            <a:ext cx="6737197" cy="17653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755650" y="5065713"/>
            <a:ext cx="3671888" cy="3381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600">
                <a:solidFill>
                  <a:schemeClr val="bg1"/>
                </a:solidFill>
                <a:latin typeface="Times New Roman" charset="0"/>
              </a:rPr>
              <a:t>β = -7,57; IC95%: -9,19; -5,95 (p&lt;0,0001)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0347" y="3091733"/>
            <a:ext cx="5192716" cy="3453156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457200" y="-9202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 err="1">
                <a:latin typeface="Avenir Light" charset="0"/>
                <a:ea typeface="ＭＳ Ｐゴシック" charset="0"/>
                <a:cs typeface="Avenir Light" charset="0"/>
              </a:rPr>
              <a:t>p</a:t>
            </a:r>
            <a:r>
              <a:rPr lang="pt-BR" sz="4000" b="1" dirty="0" err="1" smtClean="0">
                <a:latin typeface="Avenir Light" charset="0"/>
                <a:ea typeface="ＭＳ Ｐゴシック" charset="0"/>
                <a:cs typeface="Avenir Light" charset="0"/>
              </a:rPr>
              <a:t>attern</a:t>
            </a:r>
            <a:r>
              <a:rPr lang="pt-BR" sz="4000" b="1" dirty="0" smtClean="0">
                <a:latin typeface="Avenir Light" charset="0"/>
                <a:ea typeface="ＭＳ Ｐゴシック" charset="0"/>
                <a:cs typeface="Avenir Light" charset="0"/>
              </a:rPr>
              <a:t> </a:t>
            </a:r>
            <a:r>
              <a:rPr lang="pt-BR" sz="4000" b="1" dirty="0" err="1" smtClean="0">
                <a:latin typeface="Avenir Light" charset="0"/>
                <a:ea typeface="ＭＳ Ｐゴシック" charset="0"/>
                <a:cs typeface="Avenir Light" charset="0"/>
              </a:rPr>
              <a:t>of</a:t>
            </a:r>
            <a:r>
              <a:rPr lang="pt-BR" sz="4000" b="1" dirty="0" smtClean="0">
                <a:latin typeface="Avenir Light" charset="0"/>
                <a:ea typeface="ＭＳ Ｐゴシック" charset="0"/>
                <a:cs typeface="Avenir Light" charset="0"/>
              </a:rPr>
              <a:t> ‘</a:t>
            </a:r>
            <a:r>
              <a:rPr lang="pt-BR" sz="4000" b="1" dirty="0" err="1" smtClean="0">
                <a:latin typeface="Avenir Light" charset="0"/>
                <a:ea typeface="ＭＳ Ｐゴシック" charset="0"/>
                <a:cs typeface="Avenir Light" charset="0"/>
              </a:rPr>
              <a:t>relapse</a:t>
            </a:r>
            <a:r>
              <a:rPr lang="pt-BR" sz="4000" b="1" dirty="0" smtClean="0">
                <a:latin typeface="Avenir Light" charset="0"/>
                <a:ea typeface="ＭＳ Ｐゴシック" charset="0"/>
                <a:cs typeface="Avenir Light" charset="0"/>
              </a:rPr>
              <a:t>’</a:t>
            </a:r>
            <a:endParaRPr lang="pt-BR" sz="4000" b="1" dirty="0">
              <a:latin typeface="Avenir Light" charset="0"/>
              <a:ea typeface="ＭＳ Ｐゴシック" charset="0"/>
              <a:cs typeface="Avenir Light" charset="0"/>
            </a:endParaRPr>
          </a:p>
        </p:txBody>
      </p:sp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5628226" y="2667186"/>
            <a:ext cx="34932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800" b="1" dirty="0" smtClean="0">
                <a:solidFill>
                  <a:srgbClr val="000000"/>
                </a:solidFill>
                <a:latin typeface="Calibri" charset="0"/>
              </a:rPr>
              <a:t>Fontes </a:t>
            </a:r>
            <a:r>
              <a:rPr lang="pt-BR" sz="1800" b="1" dirty="0">
                <a:solidFill>
                  <a:srgbClr val="000000"/>
                </a:solidFill>
                <a:latin typeface="Calibri" charset="0"/>
              </a:rPr>
              <a:t>et al., </a:t>
            </a:r>
            <a:r>
              <a:rPr lang="pt-BR" sz="1800" b="1" i="1" dirty="0" smtClean="0">
                <a:solidFill>
                  <a:srgbClr val="000000"/>
                </a:solidFill>
                <a:latin typeface="Calibri" charset="0"/>
              </a:rPr>
              <a:t>C </a:t>
            </a:r>
            <a:r>
              <a:rPr lang="pt-BR" sz="1800" b="1" i="1" dirty="0" err="1" smtClean="0">
                <a:solidFill>
                  <a:srgbClr val="000000"/>
                </a:solidFill>
                <a:latin typeface="Calibri" charset="0"/>
              </a:rPr>
              <a:t>Saude</a:t>
            </a:r>
            <a:r>
              <a:rPr lang="pt-BR" sz="1800" b="1" i="1" dirty="0" smtClean="0">
                <a:solidFill>
                  <a:srgbClr val="000000"/>
                </a:solidFill>
                <a:latin typeface="Calibri" charset="0"/>
              </a:rPr>
              <a:t> Pub, in </a:t>
            </a:r>
            <a:r>
              <a:rPr lang="pt-BR" sz="1800" b="1" i="1" dirty="0" err="1" smtClean="0">
                <a:solidFill>
                  <a:srgbClr val="000000"/>
                </a:solidFill>
                <a:latin typeface="Calibri" charset="0"/>
              </a:rPr>
              <a:t>press</a:t>
            </a:r>
            <a:endParaRPr lang="pt-BR" sz="1800" b="1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2" name="TextBox 4"/>
          <p:cNvSpPr txBox="1">
            <a:spLocks noChangeArrowheads="1"/>
          </p:cNvSpPr>
          <p:nvPr/>
        </p:nvSpPr>
        <p:spPr bwMode="auto">
          <a:xfrm>
            <a:off x="5165324" y="6393676"/>
            <a:ext cx="39935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800" b="1" dirty="0" err="1" smtClean="0">
                <a:solidFill>
                  <a:srgbClr val="000000"/>
                </a:solidFill>
                <a:latin typeface="Calibri" charset="0"/>
              </a:rPr>
              <a:t>Hankey</a:t>
            </a:r>
            <a:r>
              <a:rPr lang="pt-BR" sz="1800" b="1" dirty="0" smtClean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pt-BR" sz="1800" b="1" dirty="0">
                <a:solidFill>
                  <a:srgbClr val="000000"/>
                </a:solidFill>
                <a:latin typeface="Calibri" charset="0"/>
              </a:rPr>
              <a:t>et al., </a:t>
            </a:r>
            <a:r>
              <a:rPr lang="pt-BR" sz="1800" b="1" i="1" dirty="0" err="1" smtClean="0">
                <a:solidFill>
                  <a:srgbClr val="000000"/>
                </a:solidFill>
                <a:latin typeface="Calibri" charset="0"/>
              </a:rPr>
              <a:t>Am</a:t>
            </a:r>
            <a:r>
              <a:rPr lang="pt-BR" sz="1800" b="1" i="1" dirty="0" smtClean="0">
                <a:solidFill>
                  <a:srgbClr val="000000"/>
                </a:solidFill>
                <a:latin typeface="Calibri" charset="0"/>
              </a:rPr>
              <a:t> J </a:t>
            </a:r>
            <a:r>
              <a:rPr lang="pt-BR" sz="1800" b="1" i="1" dirty="0" err="1" smtClean="0">
                <a:solidFill>
                  <a:srgbClr val="000000"/>
                </a:solidFill>
                <a:latin typeface="Calibri" charset="0"/>
              </a:rPr>
              <a:t>Trop</a:t>
            </a:r>
            <a:r>
              <a:rPr lang="pt-BR" sz="1800" b="1" i="1" dirty="0" smtClean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pt-BR" sz="1800" b="1" i="1" dirty="0" err="1" smtClean="0">
                <a:solidFill>
                  <a:srgbClr val="000000"/>
                </a:solidFill>
                <a:latin typeface="Calibri" charset="0"/>
              </a:rPr>
              <a:t>Med</a:t>
            </a:r>
            <a:r>
              <a:rPr lang="pt-BR" sz="1800" b="1" i="1" dirty="0" smtClean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pt-BR" sz="1800" b="1" i="1" dirty="0" err="1" smtClean="0">
                <a:solidFill>
                  <a:srgbClr val="000000"/>
                </a:solidFill>
                <a:latin typeface="Calibri" charset="0"/>
              </a:rPr>
              <a:t>Hyg</a:t>
            </a:r>
            <a:r>
              <a:rPr lang="pt-BR" sz="1800" b="1" i="1" dirty="0" smtClean="0">
                <a:solidFill>
                  <a:srgbClr val="000000"/>
                </a:solidFill>
                <a:latin typeface="Calibri" charset="0"/>
              </a:rPr>
              <a:t> 1953.</a:t>
            </a:r>
            <a:endParaRPr lang="pt-BR" sz="1800" b="1" dirty="0">
              <a:solidFill>
                <a:srgbClr val="00000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97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23"/>
            <a:ext cx="8229600" cy="1143000"/>
          </a:xfrm>
        </p:spPr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ajor problems with </a:t>
            </a:r>
            <a:r>
              <a:rPr lang="en-US" dirty="0" err="1" smtClean="0"/>
              <a:t>primaquine</a:t>
            </a:r>
            <a:r>
              <a:rPr lang="en-US" dirty="0" smtClean="0"/>
              <a:t>…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7710" t="16027" r="10216" b="20608"/>
          <a:stretch/>
        </p:blipFill>
        <p:spPr>
          <a:xfrm>
            <a:off x="291528" y="1858866"/>
            <a:ext cx="4455793" cy="37729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617" t="17101" r="56516" b="19177"/>
          <a:stretch/>
        </p:blipFill>
        <p:spPr>
          <a:xfrm>
            <a:off x="4325790" y="1950892"/>
            <a:ext cx="4366543" cy="3828150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260481" y="6250924"/>
            <a:ext cx="345712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800" b="1" dirty="0" err="1" smtClean="0">
                <a:solidFill>
                  <a:srgbClr val="000000"/>
                </a:solidFill>
                <a:latin typeface="Calibri" charset="0"/>
              </a:rPr>
              <a:t>Baird</a:t>
            </a:r>
            <a:r>
              <a:rPr lang="pt-BR" sz="1800" b="1" dirty="0" smtClean="0">
                <a:solidFill>
                  <a:srgbClr val="000000"/>
                </a:solidFill>
                <a:latin typeface="Calibri" charset="0"/>
              </a:rPr>
              <a:t> et </a:t>
            </a:r>
            <a:r>
              <a:rPr lang="pt-BR" sz="1800" b="1" dirty="0">
                <a:solidFill>
                  <a:srgbClr val="000000"/>
                </a:solidFill>
                <a:latin typeface="Calibri" charset="0"/>
              </a:rPr>
              <a:t>al., </a:t>
            </a:r>
            <a:r>
              <a:rPr lang="pt-BR" sz="1800" b="1" i="1" dirty="0" err="1" smtClean="0">
                <a:solidFill>
                  <a:srgbClr val="000000"/>
                </a:solidFill>
                <a:latin typeface="Calibri" charset="0"/>
              </a:rPr>
              <a:t>Trends</a:t>
            </a:r>
            <a:r>
              <a:rPr lang="pt-BR" sz="1800" b="1" i="1" dirty="0" smtClean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pt-BR" sz="1800" b="1" i="1" dirty="0" err="1" smtClean="0">
                <a:solidFill>
                  <a:srgbClr val="000000"/>
                </a:solidFill>
                <a:latin typeface="Calibri" charset="0"/>
              </a:rPr>
              <a:t>Parasitol</a:t>
            </a:r>
            <a:r>
              <a:rPr lang="pt-BR" sz="1800" b="1" i="1" dirty="0" smtClean="0">
                <a:solidFill>
                  <a:srgbClr val="000000"/>
                </a:solidFill>
                <a:latin typeface="Calibri" charset="0"/>
              </a:rPr>
              <a:t>  2013</a:t>
            </a:r>
            <a:endParaRPr lang="pt-BR" sz="1800" b="1" dirty="0">
              <a:solidFill>
                <a:srgbClr val="00000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62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Low efficacy of higher doses of </a:t>
            </a:r>
            <a:r>
              <a:rPr lang="en-US" dirty="0" err="1" smtClean="0"/>
              <a:t>primaquine</a:t>
            </a:r>
            <a:r>
              <a:rPr lang="en-US" dirty="0" smtClean="0"/>
              <a:t> in Brazil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421" y="1583283"/>
            <a:ext cx="6971897" cy="5073167"/>
          </a:xfrm>
          <a:prstGeom prst="rect">
            <a:avLst/>
          </a:prstGeo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260481" y="6306139"/>
            <a:ext cx="34999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800" b="1" dirty="0" smtClean="0">
                <a:solidFill>
                  <a:srgbClr val="000000"/>
                </a:solidFill>
                <a:latin typeface="Calibri" charset="0"/>
              </a:rPr>
              <a:t>Santana Filho </a:t>
            </a:r>
            <a:r>
              <a:rPr lang="pt-BR" sz="1800" b="1" dirty="0">
                <a:solidFill>
                  <a:srgbClr val="000000"/>
                </a:solidFill>
                <a:latin typeface="Calibri" charset="0"/>
              </a:rPr>
              <a:t>et al., </a:t>
            </a:r>
            <a:r>
              <a:rPr lang="pt-BR" sz="1800" b="1" i="1" dirty="0" smtClean="0">
                <a:solidFill>
                  <a:srgbClr val="000000"/>
                </a:solidFill>
                <a:latin typeface="Calibri" charset="0"/>
              </a:rPr>
              <a:t>in </a:t>
            </a:r>
            <a:r>
              <a:rPr lang="pt-BR" sz="1800" b="1" i="1" dirty="0" err="1" smtClean="0">
                <a:solidFill>
                  <a:srgbClr val="000000"/>
                </a:solidFill>
                <a:latin typeface="Calibri" charset="0"/>
              </a:rPr>
              <a:t>preparation</a:t>
            </a:r>
            <a:endParaRPr lang="pt-BR" sz="1800" b="1" dirty="0">
              <a:solidFill>
                <a:srgbClr val="00000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2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74756" name="Picture 4" descr="Hemoglobinúria em viva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66223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507625"/>
              </p:ext>
            </p:extLst>
          </p:nvPr>
        </p:nvGraphicFramePr>
        <p:xfrm>
          <a:off x="2411762" y="1700808"/>
          <a:ext cx="6480718" cy="2952326"/>
        </p:xfrm>
        <a:graphic>
          <a:graphicData uri="http://schemas.openxmlformats.org/drawingml/2006/table">
            <a:tbl>
              <a:tblPr firstRow="1" firstCol="1" bandRow="1"/>
              <a:tblGrid>
                <a:gridCol w="1729406"/>
                <a:gridCol w="1146868"/>
                <a:gridCol w="1201482"/>
                <a:gridCol w="1529158"/>
                <a:gridCol w="873804"/>
              </a:tblGrid>
              <a:tr h="4797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6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600">
                        <a:effectLst/>
                        <a:latin typeface="Calibri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UV-Vis Spectrophotometry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600">
                        <a:effectLst/>
                        <a:latin typeface="Calibri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594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6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600">
                        <a:effectLst/>
                        <a:latin typeface="Calibri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Deficient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Normal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</a:tr>
              <a:tr h="5043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Carestart G6PD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Deficient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</a:tr>
              <a:tr h="5043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Normal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312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313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</a:tr>
              <a:tr h="5043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60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318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322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107504" y="1340768"/>
            <a:ext cx="3744416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000" b="1" dirty="0" err="1" smtClean="0"/>
              <a:t>Cut</a:t>
            </a:r>
            <a:r>
              <a:rPr lang="pt-BR" sz="2000" b="1" dirty="0" smtClean="0"/>
              <a:t>-off  </a:t>
            </a:r>
            <a:r>
              <a:rPr lang="pt-BR" sz="2000" b="1" dirty="0" smtClean="0">
                <a:latin typeface="Gill Sans MT"/>
              </a:rPr>
              <a:t>~</a:t>
            </a:r>
            <a:r>
              <a:rPr lang="pt-BR" sz="2000" b="1" dirty="0" smtClean="0"/>
              <a:t>20% </a:t>
            </a:r>
            <a:r>
              <a:rPr lang="pt-BR" sz="2000" b="1" dirty="0" err="1" smtClean="0"/>
              <a:t>of</a:t>
            </a:r>
            <a:r>
              <a:rPr lang="pt-BR" sz="2000" b="1" dirty="0" smtClean="0"/>
              <a:t> normal </a:t>
            </a:r>
            <a:r>
              <a:rPr lang="pt-BR" sz="2000" b="1" dirty="0" err="1" smtClean="0"/>
              <a:t>activity</a:t>
            </a:r>
            <a:endParaRPr lang="pt-BR" sz="2000" b="1" dirty="0"/>
          </a:p>
          <a:p>
            <a:pPr algn="ctr"/>
            <a:r>
              <a:rPr lang="pt-BR" sz="2000" b="1" dirty="0" smtClean="0"/>
              <a:t> </a:t>
            </a:r>
            <a:r>
              <a:rPr lang="pt-BR" sz="2000" b="1" dirty="0" smtClean="0">
                <a:latin typeface="Gill Sans MT"/>
              </a:rPr>
              <a:t>≤ 1,5 UI/</a:t>
            </a:r>
            <a:r>
              <a:rPr lang="pt-BR" sz="2000" b="1" dirty="0" err="1" smtClean="0">
                <a:latin typeface="Gill Sans MT"/>
              </a:rPr>
              <a:t>gHb</a:t>
            </a:r>
            <a:endParaRPr lang="pt-BR" sz="20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251520" y="404664"/>
            <a:ext cx="3456384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Normal </a:t>
            </a:r>
            <a:r>
              <a:rPr lang="pt-BR" sz="2000" b="1" dirty="0" err="1" smtClean="0"/>
              <a:t>enzyme</a:t>
            </a:r>
            <a:r>
              <a:rPr lang="pt-BR" sz="2000" b="1" dirty="0" smtClean="0"/>
              <a:t> </a:t>
            </a:r>
            <a:r>
              <a:rPr lang="pt-BR" sz="2000" b="1" dirty="0" err="1" smtClean="0"/>
              <a:t>activity</a:t>
            </a:r>
            <a:r>
              <a:rPr lang="pt-BR" sz="2000" b="1" dirty="0" smtClean="0"/>
              <a:t> </a:t>
            </a:r>
          </a:p>
          <a:p>
            <a:pPr algn="ctr"/>
            <a:r>
              <a:rPr lang="pt-BR" sz="2000" b="1" dirty="0" smtClean="0"/>
              <a:t>  6,4 UI/</a:t>
            </a:r>
            <a:r>
              <a:rPr lang="pt-BR" sz="2000" b="1" dirty="0" err="1" smtClean="0"/>
              <a:t>gHb</a:t>
            </a:r>
            <a:r>
              <a:rPr lang="pt-BR" sz="2000" b="1" dirty="0" smtClean="0"/>
              <a:t> (IC95%  6,2-6,6)</a:t>
            </a:r>
            <a:endParaRPr lang="pt-BR" sz="2000" b="1" dirty="0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97724"/>
              </p:ext>
            </p:extLst>
          </p:nvPr>
        </p:nvGraphicFramePr>
        <p:xfrm>
          <a:off x="2508251" y="4941168"/>
          <a:ext cx="6312221" cy="1257300"/>
        </p:xfrm>
        <a:graphic>
          <a:graphicData uri="http://schemas.openxmlformats.org/drawingml/2006/table">
            <a:tbl>
              <a:tblPr/>
              <a:tblGrid>
                <a:gridCol w="2715621"/>
                <a:gridCol w="987013"/>
                <a:gridCol w="2609587"/>
              </a:tblGrid>
              <a:tr h="29527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0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Sentivity</a:t>
                      </a:r>
                      <a:endParaRPr lang="pt-BR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75.00%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IC95% 30,06, 95.44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000" b="1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Especificity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98.11%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IC95%</a:t>
                      </a:r>
                      <a:r>
                        <a:rPr lang="pt-BR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95,95</a:t>
                      </a:r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, 99.13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Positive </a:t>
                      </a:r>
                      <a:r>
                        <a:rPr lang="pt-BR" sz="20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Predictive</a:t>
                      </a:r>
                      <a:r>
                        <a:rPr lang="pt-BR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pt-BR" sz="20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Value</a:t>
                      </a:r>
                      <a:endParaRPr lang="pt-BR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33.33%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IC95% 12,06, 64,58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Negative </a:t>
                      </a:r>
                      <a:r>
                        <a:rPr lang="pt-BR" sz="20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Predictive</a:t>
                      </a:r>
                      <a:r>
                        <a:rPr lang="pt-BR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pt-BR" sz="20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Value</a:t>
                      </a:r>
                      <a:endParaRPr lang="pt-BR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99.68%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IC95% 95,58, 98.94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26" y="2420888"/>
            <a:ext cx="2179926" cy="43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59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 7" descr="logo_MMV_20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253" y="660631"/>
            <a:ext cx="1945863" cy="594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itle 1"/>
          <p:cNvSpPr>
            <a:spLocks noGrp="1"/>
          </p:cNvSpPr>
          <p:nvPr>
            <p:ph type="ctrTitle"/>
          </p:nvPr>
        </p:nvSpPr>
        <p:spPr>
          <a:xfrm>
            <a:off x="1086051" y="2164967"/>
            <a:ext cx="7142168" cy="2416046"/>
          </a:xfrm>
        </p:spPr>
        <p:txBody>
          <a:bodyPr wrap="square">
            <a:spAutoFit/>
          </a:bodyPr>
          <a:lstStyle/>
          <a:p>
            <a:pPr eaLnBrk="1" hangingPunct="1"/>
            <a:r>
              <a:rPr lang="en-US" sz="3600" b="1" dirty="0">
                <a:solidFill>
                  <a:srgbClr val="4F453D"/>
                </a:solidFill>
                <a:latin typeface="Arial" charset="0"/>
                <a:ea typeface="ＭＳ Ｐゴシック" charset="0"/>
                <a:cs typeface="ＭＳ Ｐゴシック" charset="0"/>
              </a:rPr>
              <a:t>Dose Ranging Efficacy Results from the </a:t>
            </a:r>
            <a:r>
              <a:rPr lang="en-US" sz="3600" b="1" dirty="0" err="1">
                <a:solidFill>
                  <a:srgbClr val="4F453D"/>
                </a:solidFill>
                <a:latin typeface="Arial" charset="0"/>
                <a:ea typeface="ＭＳ Ｐゴシック" charset="0"/>
                <a:cs typeface="ＭＳ Ｐゴシック" charset="0"/>
              </a:rPr>
              <a:t>Tafenoquine</a:t>
            </a:r>
            <a:r>
              <a:rPr lang="en-US" sz="3600" b="1" dirty="0">
                <a:solidFill>
                  <a:srgbClr val="4F453D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ja-JP" altLang="en-US" sz="3600" b="1" dirty="0">
                <a:solidFill>
                  <a:srgbClr val="0075BB"/>
                </a:solidFill>
                <a:latin typeface="Arial" charset="0"/>
                <a:ea typeface="ＭＳ Ｐゴシック" charset="0"/>
                <a:cs typeface="ＭＳ Ｐゴシック" charset="0"/>
              </a:rPr>
              <a:t>‘</a:t>
            </a:r>
            <a:r>
              <a:rPr lang="en-US" sz="3600" b="1" dirty="0">
                <a:solidFill>
                  <a:srgbClr val="0075BB"/>
                </a:solidFill>
                <a:latin typeface="Arial" charset="0"/>
                <a:ea typeface="ＭＳ Ｐゴシック" charset="0"/>
                <a:cs typeface="ＭＳ Ｐゴシック" charset="0"/>
              </a:rPr>
              <a:t>DETECTIVE</a:t>
            </a:r>
            <a:r>
              <a:rPr lang="ja-JP" altLang="en-US" sz="3600" b="1" dirty="0">
                <a:solidFill>
                  <a:srgbClr val="0075BB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sz="3600" b="1" dirty="0">
                <a:solidFill>
                  <a:srgbClr val="0075BB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600" b="1" dirty="0">
                <a:solidFill>
                  <a:srgbClr val="4F453D"/>
                </a:solidFill>
                <a:latin typeface="Arial" charset="0"/>
                <a:ea typeface="ＭＳ Ｐゴシック" charset="0"/>
                <a:cs typeface="ＭＳ Ｐゴシック" charset="0"/>
              </a:rPr>
              <a:t>Trial</a:t>
            </a:r>
            <a:r>
              <a:rPr lang="en-US" sz="6600" b="1" dirty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sz="6600" b="1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1100" b="1" dirty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sz="1100" b="1" dirty="0">
                <a:latin typeface="Arial" charset="0"/>
                <a:ea typeface="ＭＳ Ｐゴシック" charset="0"/>
                <a:cs typeface="ＭＳ Ｐゴシック" charset="0"/>
              </a:rPr>
            </a:br>
            <a:endParaRPr sz="3200" b="1" dirty="0">
              <a:solidFill>
                <a:srgbClr val="4F453D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92428" y="4648376"/>
            <a:ext cx="3552825" cy="1028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000" b="1" dirty="0">
                <a:solidFill>
                  <a:srgbClr val="4F453D"/>
                </a:solidFill>
                <a:latin typeface="Arial" charset="0"/>
                <a:ea typeface="ＭＳ Ｐゴシック" charset="0"/>
                <a:cs typeface="Arial" charset="0"/>
              </a:rPr>
              <a:t>(</a:t>
            </a:r>
            <a:r>
              <a:rPr lang="en-US" sz="2000" b="1" dirty="0">
                <a:solidFill>
                  <a:srgbClr val="0075BB"/>
                </a:solidFill>
                <a:latin typeface="Arial" charset="0"/>
                <a:ea typeface="ＭＳ Ｐゴシック" charset="0"/>
                <a:cs typeface="Arial" charset="0"/>
              </a:rPr>
              <a:t>D</a:t>
            </a:r>
            <a:r>
              <a:rPr lang="en-US" sz="2000" b="1" dirty="0">
                <a:solidFill>
                  <a:srgbClr val="4F453D"/>
                </a:solidFill>
                <a:latin typeface="Arial" charset="0"/>
                <a:ea typeface="ＭＳ Ｐゴシック" charset="0"/>
                <a:cs typeface="Arial" charset="0"/>
              </a:rPr>
              <a:t>ose and </a:t>
            </a:r>
            <a:r>
              <a:rPr lang="en-US" sz="2000" b="1" dirty="0">
                <a:solidFill>
                  <a:srgbClr val="0075BB"/>
                </a:solidFill>
                <a:latin typeface="Arial" charset="0"/>
                <a:ea typeface="ＭＳ Ｐゴシック" charset="0"/>
                <a:cs typeface="Arial" charset="0"/>
              </a:rPr>
              <a:t>E</a:t>
            </a:r>
            <a:r>
              <a:rPr lang="en-US" sz="2000" b="1" dirty="0">
                <a:solidFill>
                  <a:srgbClr val="4F453D"/>
                </a:solidFill>
                <a:latin typeface="Arial" charset="0"/>
                <a:ea typeface="ＭＳ Ｐゴシック" charset="0"/>
                <a:cs typeface="Arial" charset="0"/>
              </a:rPr>
              <a:t>fficacy</a:t>
            </a:r>
            <a:r>
              <a:rPr lang="en-US" sz="2000" b="1" dirty="0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en-US" sz="2000" b="1" dirty="0">
                <a:solidFill>
                  <a:srgbClr val="0075BB"/>
                </a:solidFill>
                <a:latin typeface="Arial" charset="0"/>
                <a:ea typeface="ＭＳ Ｐゴシック" charset="0"/>
                <a:cs typeface="Arial" charset="0"/>
              </a:rPr>
              <a:t>T</a:t>
            </a:r>
            <a:r>
              <a:rPr lang="en-US" sz="2000" b="1" dirty="0">
                <a:solidFill>
                  <a:srgbClr val="4F453D"/>
                </a:solidFill>
                <a:latin typeface="Arial" charset="0"/>
                <a:ea typeface="ＭＳ Ｐゴシック" charset="0"/>
                <a:cs typeface="Arial" charset="0"/>
              </a:rPr>
              <a:t>rial: </a:t>
            </a:r>
            <a:r>
              <a:rPr lang="en-US" sz="2000" b="1" dirty="0">
                <a:solidFill>
                  <a:srgbClr val="0075BB"/>
                </a:solidFill>
                <a:latin typeface="Arial" charset="0"/>
                <a:ea typeface="ＭＳ Ｐゴシック" charset="0"/>
                <a:cs typeface="Arial" charset="0"/>
              </a:rPr>
              <a:t>E</a:t>
            </a:r>
            <a:r>
              <a:rPr lang="en-US" sz="2000" b="1" dirty="0">
                <a:solidFill>
                  <a:srgbClr val="4F453D"/>
                </a:solidFill>
                <a:latin typeface="Arial" charset="0"/>
                <a:ea typeface="ＭＳ Ｐゴシック" charset="0"/>
                <a:cs typeface="Arial" charset="0"/>
              </a:rPr>
              <a:t>valuation</a:t>
            </a:r>
            <a:r>
              <a:rPr lang="en-US" sz="2000" b="1" dirty="0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en-US" sz="2000" b="1" dirty="0">
                <a:solidFill>
                  <a:srgbClr val="4F453D"/>
                </a:solidFill>
                <a:latin typeface="Arial" charset="0"/>
                <a:ea typeface="ＭＳ Ｐゴシック" charset="0"/>
                <a:cs typeface="Arial" charset="0"/>
              </a:rPr>
              <a:t>of </a:t>
            </a:r>
            <a:r>
              <a:rPr lang="en-US" sz="2000" b="1" dirty="0" err="1">
                <a:solidFill>
                  <a:srgbClr val="0075BB"/>
                </a:solidFill>
                <a:latin typeface="Arial" charset="0"/>
                <a:ea typeface="ＭＳ Ｐゴシック" charset="0"/>
                <a:cs typeface="Arial" charset="0"/>
              </a:rPr>
              <a:t>C</a:t>
            </a:r>
            <a:r>
              <a:rPr lang="en-US" sz="2000" b="1" dirty="0" err="1">
                <a:solidFill>
                  <a:srgbClr val="4F453D"/>
                </a:solidFill>
                <a:latin typeface="Arial" charset="0"/>
                <a:ea typeface="ＭＳ Ｐゴシック" charset="0"/>
                <a:cs typeface="Arial" charset="0"/>
              </a:rPr>
              <a:t>hloroquine</a:t>
            </a:r>
            <a:r>
              <a:rPr lang="en-US" sz="2000" b="1" dirty="0">
                <a:solidFill>
                  <a:srgbClr val="4F453D"/>
                </a:solidFill>
                <a:latin typeface="Arial" charset="0"/>
                <a:ea typeface="ＭＳ Ｐゴシック" charset="0"/>
                <a:cs typeface="Arial" charset="0"/>
              </a:rPr>
              <a:t> and </a:t>
            </a:r>
            <a:r>
              <a:rPr lang="en-US" sz="2000" b="1" dirty="0" err="1">
                <a:solidFill>
                  <a:srgbClr val="0075BB"/>
                </a:solidFill>
                <a:latin typeface="Arial" charset="0"/>
                <a:ea typeface="ＭＳ Ｐゴシック" charset="0"/>
                <a:cs typeface="Arial" charset="0"/>
              </a:rPr>
              <a:t>T</a:t>
            </a:r>
            <a:r>
              <a:rPr lang="en-US" sz="2000" b="1" dirty="0" err="1">
                <a:solidFill>
                  <a:srgbClr val="4F453D"/>
                </a:solidFill>
                <a:latin typeface="Arial" charset="0"/>
                <a:ea typeface="ＭＳ Ｐゴシック" charset="0"/>
                <a:cs typeface="Arial" charset="0"/>
              </a:rPr>
              <a:t>afenoquine</a:t>
            </a:r>
            <a:r>
              <a:rPr lang="en-US" sz="2000" b="1" dirty="0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en-US" sz="2000" b="1" dirty="0">
                <a:solidFill>
                  <a:srgbClr val="0075BB"/>
                </a:solidFill>
                <a:latin typeface="Arial" charset="0"/>
                <a:ea typeface="ＭＳ Ｐゴシック" charset="0"/>
                <a:cs typeface="Arial" charset="0"/>
              </a:rPr>
              <a:t>I</a:t>
            </a:r>
            <a:r>
              <a:rPr lang="en-US" sz="2000" b="1" dirty="0">
                <a:solidFill>
                  <a:srgbClr val="4F453D"/>
                </a:solidFill>
                <a:latin typeface="Arial" charset="0"/>
                <a:ea typeface="ＭＳ Ｐゴシック" charset="0"/>
                <a:cs typeface="Arial" charset="0"/>
              </a:rPr>
              <a:t>n</a:t>
            </a:r>
            <a:r>
              <a:rPr lang="en-US" sz="2000" b="1" dirty="0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en-US" sz="2000" b="1" dirty="0" err="1">
                <a:solidFill>
                  <a:srgbClr val="0075BB"/>
                </a:solidFill>
                <a:latin typeface="Arial" charset="0"/>
                <a:ea typeface="ＭＳ Ｐゴシック" charset="0"/>
                <a:cs typeface="Arial" charset="0"/>
              </a:rPr>
              <a:t>V</a:t>
            </a:r>
            <a:r>
              <a:rPr lang="en-US" sz="2000" b="1" dirty="0" err="1">
                <a:solidFill>
                  <a:srgbClr val="4F453D"/>
                </a:solidFill>
                <a:latin typeface="Arial" charset="0"/>
                <a:ea typeface="ＭＳ Ｐゴシック" charset="0"/>
                <a:cs typeface="Arial" charset="0"/>
              </a:rPr>
              <a:t>ivax</a:t>
            </a:r>
            <a:r>
              <a:rPr lang="en-US" sz="2000" b="1" dirty="0">
                <a:solidFill>
                  <a:srgbClr val="4F453D"/>
                </a:solidFill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en-US" sz="2000" b="1" dirty="0">
                <a:solidFill>
                  <a:srgbClr val="0075BB"/>
                </a:solidFill>
                <a:latin typeface="Arial" charset="0"/>
                <a:ea typeface="ＭＳ Ｐゴシック" charset="0"/>
                <a:cs typeface="Arial" charset="0"/>
              </a:rPr>
              <a:t>E</a:t>
            </a:r>
            <a:r>
              <a:rPr lang="en-US" sz="2000" b="1" dirty="0">
                <a:solidFill>
                  <a:srgbClr val="4F453D"/>
                </a:solidFill>
                <a:latin typeface="Arial" charset="0"/>
                <a:ea typeface="ＭＳ Ｐゴシック" charset="0"/>
                <a:cs typeface="Arial" charset="0"/>
              </a:rPr>
              <a:t>limination)</a:t>
            </a:r>
            <a:endParaRPr lang="en-GB" sz="2000" b="1" dirty="0">
              <a:solidFill>
                <a:srgbClr val="FFFFFF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4436033" y="6308943"/>
            <a:ext cx="46982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800" b="1" dirty="0" err="1" smtClean="0">
                <a:solidFill>
                  <a:srgbClr val="000000"/>
                </a:solidFill>
                <a:latin typeface="Calibri" charset="0"/>
              </a:rPr>
              <a:t>Llanos-Cuentas</a:t>
            </a:r>
            <a:r>
              <a:rPr lang="pt-BR" sz="1800" b="1" dirty="0" smtClean="0">
                <a:solidFill>
                  <a:srgbClr val="000000"/>
                </a:solidFill>
                <a:latin typeface="Calibri" charset="0"/>
              </a:rPr>
              <a:t> et al., Lancet,  </a:t>
            </a:r>
            <a:r>
              <a:rPr lang="pt-BR" sz="1800" b="1" dirty="0" err="1" smtClean="0">
                <a:solidFill>
                  <a:srgbClr val="000000"/>
                </a:solidFill>
                <a:latin typeface="Calibri" charset="0"/>
              </a:rPr>
              <a:t>December</a:t>
            </a:r>
            <a:r>
              <a:rPr lang="pt-BR" sz="1800" b="1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pt-BR" sz="1800" b="1" dirty="0" smtClean="0">
                <a:solidFill>
                  <a:srgbClr val="000000"/>
                </a:solidFill>
                <a:latin typeface="Calibri" charset="0"/>
              </a:rPr>
              <a:t>2013</a:t>
            </a:r>
            <a:r>
              <a:rPr lang="pt-BR" sz="1800" b="1" i="1" dirty="0" smtClean="0">
                <a:solidFill>
                  <a:srgbClr val="000000"/>
                </a:solidFill>
                <a:latin typeface="Calibri" charset="0"/>
              </a:rPr>
              <a:t>.</a:t>
            </a:r>
            <a:endParaRPr lang="pt-BR" sz="1800" b="1" dirty="0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17" y="496878"/>
            <a:ext cx="2855158" cy="95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63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9"/>
          <p:cNvSpPr txBox="1">
            <a:spLocks noChangeArrowheads="1"/>
          </p:cNvSpPr>
          <p:nvPr/>
        </p:nvSpPr>
        <p:spPr bwMode="auto">
          <a:xfrm>
            <a:off x="0" y="1758951"/>
            <a:ext cx="1663700" cy="978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en-GB" sz="1800">
                <a:solidFill>
                  <a:srgbClr val="4F453D"/>
                </a:solidFill>
                <a:latin typeface="Times" charset="0"/>
              </a:rPr>
              <a:t>Double-blind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en-GB" sz="1800">
                <a:solidFill>
                  <a:srgbClr val="4F453D"/>
                </a:solidFill>
                <a:latin typeface="Times" charset="0"/>
              </a:rPr>
              <a:t>Randomisation</a:t>
            </a:r>
          </a:p>
          <a:p>
            <a:pPr algn="ctr" eaLnBrk="1" hangingPunct="1">
              <a:lnSpc>
                <a:spcPct val="40000"/>
              </a:lnSpc>
              <a:spcBef>
                <a:spcPct val="50000"/>
              </a:spcBef>
            </a:pPr>
            <a:r>
              <a:rPr lang="en-GB" sz="1800" b="1">
                <a:solidFill>
                  <a:srgbClr val="6C065A"/>
                </a:solidFill>
              </a:rPr>
              <a:t>90% Power</a:t>
            </a:r>
          </a:p>
          <a:p>
            <a:pPr algn="ctr" eaLnBrk="1" hangingPunct="1">
              <a:lnSpc>
                <a:spcPct val="40000"/>
              </a:lnSpc>
              <a:spcBef>
                <a:spcPct val="50000"/>
              </a:spcBef>
            </a:pPr>
            <a:r>
              <a:rPr lang="en-GB" sz="1800" b="1">
                <a:solidFill>
                  <a:srgbClr val="6C065A"/>
                </a:solidFill>
              </a:rPr>
              <a:t>N=324</a:t>
            </a: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714270" y="357717"/>
            <a:ext cx="7791450" cy="573616"/>
          </a:xfrm>
        </p:spPr>
        <p:txBody>
          <a:bodyPr/>
          <a:lstStyle/>
          <a:p>
            <a:pPr eaLnBrk="1" hangingPunct="1"/>
            <a:r>
              <a:rPr lang="en-GB" sz="2800" b="1" dirty="0">
                <a:latin typeface="Arial" charset="0"/>
                <a:ea typeface="ＭＳ Ｐゴシック" charset="0"/>
                <a:cs typeface="ＭＳ Ｐゴシック" charset="0"/>
              </a:rPr>
              <a:t>Study Design: Dose Ranging Phase 2b</a:t>
            </a:r>
            <a:endParaRPr lang="en-GB" sz="2800" b="1" dirty="0">
              <a:solidFill>
                <a:schemeClr val="accent2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1508" name="Line 5"/>
          <p:cNvSpPr>
            <a:spLocks noChangeShapeType="1"/>
          </p:cNvSpPr>
          <p:nvPr/>
        </p:nvSpPr>
        <p:spPr bwMode="auto">
          <a:xfrm flipV="1">
            <a:off x="19051" y="3096684"/>
            <a:ext cx="1571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9" name="Text Box 10"/>
          <p:cNvSpPr txBox="1">
            <a:spLocks noChangeArrowheads="1"/>
          </p:cNvSpPr>
          <p:nvPr/>
        </p:nvSpPr>
        <p:spPr bwMode="auto">
          <a:xfrm>
            <a:off x="7867650" y="2194984"/>
            <a:ext cx="1447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>
                <a:solidFill>
                  <a:srgbClr val="4F453D"/>
                </a:solidFill>
              </a:rPr>
              <a:t>6 months follow-up</a:t>
            </a:r>
          </a:p>
        </p:txBody>
      </p:sp>
      <p:sp>
        <p:nvSpPr>
          <p:cNvPr id="10246" name="Line 11"/>
          <p:cNvSpPr>
            <a:spLocks noChangeShapeType="1"/>
          </p:cNvSpPr>
          <p:nvPr/>
        </p:nvSpPr>
        <p:spPr bwMode="auto">
          <a:xfrm>
            <a:off x="7654926" y="3105152"/>
            <a:ext cx="1489075" cy="4233"/>
          </a:xfrm>
          <a:prstGeom prst="line">
            <a:avLst/>
          </a:prstGeom>
          <a:ln w="38100"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8375" name="Rectangle 15"/>
          <p:cNvSpPr>
            <a:spLocks noChangeArrowheads="1"/>
          </p:cNvSpPr>
          <p:nvPr/>
        </p:nvSpPr>
        <p:spPr bwMode="auto">
          <a:xfrm>
            <a:off x="2032000" y="3769785"/>
            <a:ext cx="5727700" cy="4953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rgbClr val="4F453D"/>
                </a:solidFill>
                <a:latin typeface="Times" charset="0"/>
              </a:rPr>
              <a:t>Chloroquine</a:t>
            </a:r>
            <a:r>
              <a:rPr lang="en-GB" b="1" baseline="30000">
                <a:solidFill>
                  <a:srgbClr val="FF0000"/>
                </a:solidFill>
                <a:latin typeface="Times" charset="0"/>
              </a:rPr>
              <a:t>#</a:t>
            </a:r>
            <a:r>
              <a:rPr lang="en-GB">
                <a:latin typeface="Times" charset="0"/>
              </a:rPr>
              <a:t> </a:t>
            </a:r>
            <a:r>
              <a:rPr lang="en-GB">
                <a:solidFill>
                  <a:srgbClr val="4F453D"/>
                </a:solidFill>
                <a:latin typeface="Times" charset="0"/>
              </a:rPr>
              <a:t>+ 15mg Primaquine</a:t>
            </a:r>
            <a:r>
              <a:rPr lang="en-GB" b="1" baseline="30000">
                <a:solidFill>
                  <a:srgbClr val="4F453D"/>
                </a:solidFill>
                <a:latin typeface="Times" charset="0"/>
              </a:rPr>
              <a:t>+</a:t>
            </a:r>
            <a:r>
              <a:rPr lang="en-GB">
                <a:solidFill>
                  <a:srgbClr val="4F453D"/>
                </a:solidFill>
                <a:latin typeface="Times" charset="0"/>
              </a:rPr>
              <a:t> Days 2-15   </a:t>
            </a:r>
            <a:r>
              <a:rPr lang="en-GB" b="1">
                <a:solidFill>
                  <a:srgbClr val="6C065A"/>
                </a:solidFill>
                <a:latin typeface="Times" charset="0"/>
              </a:rPr>
              <a:t>(n=54)</a:t>
            </a:r>
          </a:p>
        </p:txBody>
      </p:sp>
      <p:sp>
        <p:nvSpPr>
          <p:cNvPr id="58376" name="Rectangle 16"/>
          <p:cNvSpPr>
            <a:spLocks noChangeArrowheads="1"/>
          </p:cNvSpPr>
          <p:nvPr/>
        </p:nvSpPr>
        <p:spPr bwMode="auto">
          <a:xfrm>
            <a:off x="2032000" y="4379385"/>
            <a:ext cx="5727700" cy="4953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rgbClr val="4F453D"/>
                </a:solidFill>
                <a:latin typeface="Times" charset="0"/>
              </a:rPr>
              <a:t>Chloroquine</a:t>
            </a:r>
            <a:r>
              <a:rPr lang="en-GB" b="1" baseline="30000">
                <a:solidFill>
                  <a:srgbClr val="FF0000"/>
                </a:solidFill>
                <a:latin typeface="Times" charset="0"/>
              </a:rPr>
              <a:t># </a:t>
            </a:r>
            <a:r>
              <a:rPr lang="en-GB">
                <a:latin typeface="Times" charset="0"/>
              </a:rPr>
              <a:t> </a:t>
            </a:r>
            <a:r>
              <a:rPr lang="en-GB">
                <a:solidFill>
                  <a:srgbClr val="4F453D"/>
                </a:solidFill>
                <a:latin typeface="Times" charset="0"/>
              </a:rPr>
              <a:t>Days 1-3 </a:t>
            </a:r>
            <a:r>
              <a:rPr lang="en-GB" b="1">
                <a:solidFill>
                  <a:srgbClr val="6C065A"/>
                </a:solidFill>
                <a:latin typeface="Times" charset="0"/>
              </a:rPr>
              <a:t>(n=54)</a:t>
            </a:r>
          </a:p>
        </p:txBody>
      </p:sp>
      <p:sp>
        <p:nvSpPr>
          <p:cNvPr id="58377" name="Rectangle 24"/>
          <p:cNvSpPr>
            <a:spLocks noChangeArrowheads="1"/>
          </p:cNvSpPr>
          <p:nvPr/>
        </p:nvSpPr>
        <p:spPr bwMode="auto">
          <a:xfrm>
            <a:off x="2032000" y="2554818"/>
            <a:ext cx="5727700" cy="4953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rgbClr val="4F453D"/>
                </a:solidFill>
                <a:latin typeface="Times" charset="0"/>
              </a:rPr>
              <a:t>Chloroquine</a:t>
            </a:r>
            <a:r>
              <a:rPr lang="en-GB" b="1" baseline="30000">
                <a:solidFill>
                  <a:srgbClr val="FF0000"/>
                </a:solidFill>
                <a:latin typeface="Times" charset="0"/>
              </a:rPr>
              <a:t>#</a:t>
            </a:r>
            <a:r>
              <a:rPr lang="en-GB">
                <a:latin typeface="Times" charset="0"/>
              </a:rPr>
              <a:t> </a:t>
            </a:r>
            <a:r>
              <a:rPr lang="en-GB">
                <a:solidFill>
                  <a:srgbClr val="4F453D"/>
                </a:solidFill>
                <a:latin typeface="Times" charset="0"/>
              </a:rPr>
              <a:t>+</a:t>
            </a:r>
            <a:r>
              <a:rPr lang="en-GB">
                <a:latin typeface="Times" charset="0"/>
              </a:rPr>
              <a:t> </a:t>
            </a:r>
            <a:r>
              <a:rPr lang="en-GB">
                <a:solidFill>
                  <a:srgbClr val="4F453D"/>
                </a:solidFill>
                <a:latin typeface="Times" charset="0"/>
              </a:rPr>
              <a:t>300mg Tafenoquine Day 1 or 2 </a:t>
            </a:r>
            <a:r>
              <a:rPr lang="en-GB" b="1">
                <a:solidFill>
                  <a:srgbClr val="6C065A"/>
                </a:solidFill>
                <a:latin typeface="Times" charset="0"/>
              </a:rPr>
              <a:t>(n=54)</a:t>
            </a:r>
          </a:p>
        </p:txBody>
      </p:sp>
      <p:sp>
        <p:nvSpPr>
          <p:cNvPr id="58378" name="Rectangle 25"/>
          <p:cNvSpPr>
            <a:spLocks noChangeArrowheads="1"/>
          </p:cNvSpPr>
          <p:nvPr/>
        </p:nvSpPr>
        <p:spPr bwMode="auto">
          <a:xfrm>
            <a:off x="2032000" y="1947334"/>
            <a:ext cx="5727700" cy="4953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rgbClr val="4F453D"/>
                </a:solidFill>
                <a:latin typeface="Times" charset="0"/>
              </a:rPr>
              <a:t>Chloroquine</a:t>
            </a:r>
            <a:r>
              <a:rPr lang="en-GB" b="1" baseline="30000">
                <a:solidFill>
                  <a:srgbClr val="FF0000"/>
                </a:solidFill>
                <a:latin typeface="Times" charset="0"/>
              </a:rPr>
              <a:t>#</a:t>
            </a:r>
            <a:r>
              <a:rPr lang="en-GB" b="1">
                <a:solidFill>
                  <a:srgbClr val="FF0000"/>
                </a:solidFill>
                <a:latin typeface="Times" charset="0"/>
              </a:rPr>
              <a:t> </a:t>
            </a:r>
            <a:r>
              <a:rPr lang="en-GB">
                <a:solidFill>
                  <a:srgbClr val="4F453D"/>
                </a:solidFill>
                <a:latin typeface="Times" charset="0"/>
              </a:rPr>
              <a:t>+ 100mg Tafenoquine Day 1 or 2 </a:t>
            </a:r>
            <a:r>
              <a:rPr lang="en-GB" b="1">
                <a:solidFill>
                  <a:srgbClr val="6C065A"/>
                </a:solidFill>
                <a:latin typeface="Times" charset="0"/>
              </a:rPr>
              <a:t>(n=54)</a:t>
            </a:r>
          </a:p>
        </p:txBody>
      </p:sp>
      <p:sp>
        <p:nvSpPr>
          <p:cNvPr id="58379" name="Rectangle 26"/>
          <p:cNvSpPr>
            <a:spLocks noChangeArrowheads="1"/>
          </p:cNvSpPr>
          <p:nvPr/>
        </p:nvSpPr>
        <p:spPr bwMode="auto">
          <a:xfrm>
            <a:off x="2032000" y="1339851"/>
            <a:ext cx="5727700" cy="4953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rgbClr val="4F453D"/>
                </a:solidFill>
                <a:latin typeface="Times" charset="0"/>
              </a:rPr>
              <a:t>Chloroquine</a:t>
            </a:r>
            <a:r>
              <a:rPr lang="en-GB" b="1" baseline="30000">
                <a:solidFill>
                  <a:srgbClr val="FF0000"/>
                </a:solidFill>
                <a:latin typeface="Times" charset="0"/>
              </a:rPr>
              <a:t>#</a:t>
            </a:r>
            <a:r>
              <a:rPr lang="en-GB" b="1">
                <a:solidFill>
                  <a:srgbClr val="FF0000"/>
                </a:solidFill>
                <a:latin typeface="Times" charset="0"/>
              </a:rPr>
              <a:t> </a:t>
            </a:r>
            <a:r>
              <a:rPr lang="en-GB">
                <a:solidFill>
                  <a:srgbClr val="4F453D"/>
                </a:solidFill>
                <a:latin typeface="Times" charset="0"/>
              </a:rPr>
              <a:t>+</a:t>
            </a:r>
            <a:r>
              <a:rPr lang="en-GB">
                <a:solidFill>
                  <a:srgbClr val="7F7F7F"/>
                </a:solidFill>
                <a:latin typeface="Times" charset="0"/>
              </a:rPr>
              <a:t> </a:t>
            </a:r>
            <a:r>
              <a:rPr lang="en-GB">
                <a:solidFill>
                  <a:srgbClr val="4F453D"/>
                </a:solidFill>
                <a:latin typeface="Times" charset="0"/>
              </a:rPr>
              <a:t>50mg Tafenoquine Day 1 or 2 </a:t>
            </a:r>
            <a:r>
              <a:rPr lang="en-GB" b="1">
                <a:solidFill>
                  <a:srgbClr val="6C065A"/>
                </a:solidFill>
                <a:latin typeface="Times" charset="0"/>
              </a:rPr>
              <a:t>(n=54)</a:t>
            </a:r>
          </a:p>
        </p:txBody>
      </p:sp>
      <p:sp>
        <p:nvSpPr>
          <p:cNvPr id="21516" name="Line 30"/>
          <p:cNvSpPr>
            <a:spLocks noChangeShapeType="1"/>
          </p:cNvSpPr>
          <p:nvPr/>
        </p:nvSpPr>
        <p:spPr bwMode="auto">
          <a:xfrm>
            <a:off x="1597025" y="2271184"/>
            <a:ext cx="35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381" name="Rectangle 34"/>
          <p:cNvSpPr>
            <a:spLocks noChangeArrowheads="1"/>
          </p:cNvSpPr>
          <p:nvPr/>
        </p:nvSpPr>
        <p:spPr bwMode="auto">
          <a:xfrm>
            <a:off x="242889" y="5323417"/>
            <a:ext cx="8707437" cy="125941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GB" sz="1400" b="1" baseline="30000" dirty="0">
                <a:solidFill>
                  <a:srgbClr val="FF0000"/>
                </a:solidFill>
              </a:rPr>
              <a:t># </a:t>
            </a:r>
            <a:r>
              <a:rPr lang="en-GB" sz="1400" dirty="0">
                <a:solidFill>
                  <a:srgbClr val="4F453D"/>
                </a:solidFill>
              </a:rPr>
              <a:t>CQ doses 600mg, 600mg and 300mg on days 1-3 given to all patients</a:t>
            </a:r>
          </a:p>
          <a:p>
            <a:endParaRPr lang="en-GB" sz="100" baseline="30000" dirty="0"/>
          </a:p>
          <a:p>
            <a:r>
              <a:rPr lang="en-GB" sz="1400" b="1" baseline="30000" dirty="0">
                <a:solidFill>
                  <a:srgbClr val="FF0000"/>
                </a:solidFill>
              </a:rPr>
              <a:t>+ </a:t>
            </a:r>
            <a:r>
              <a:rPr lang="en-GB" sz="1400" dirty="0">
                <a:solidFill>
                  <a:srgbClr val="4F453D"/>
                </a:solidFill>
              </a:rPr>
              <a:t>PQ given DOT for first 2 </a:t>
            </a:r>
            <a:r>
              <a:rPr lang="en-GB" sz="1400" dirty="0" smtClean="0">
                <a:solidFill>
                  <a:srgbClr val="4F453D"/>
                </a:solidFill>
              </a:rPr>
              <a:t>days</a:t>
            </a:r>
          </a:p>
          <a:p>
            <a:r>
              <a:rPr lang="en-GB" sz="1400" dirty="0" smtClean="0">
                <a:solidFill>
                  <a:srgbClr val="4F453D"/>
                </a:solidFill>
              </a:rPr>
              <a:t>G6PD activity lower than 70% were excluded</a:t>
            </a:r>
            <a:endParaRPr lang="en-GB" sz="1400" dirty="0">
              <a:solidFill>
                <a:srgbClr val="4F453D"/>
              </a:solidFill>
            </a:endParaRPr>
          </a:p>
          <a:p>
            <a:endParaRPr lang="en-GB" sz="100" dirty="0">
              <a:solidFill>
                <a:srgbClr val="4F453D"/>
              </a:solidFill>
            </a:endParaRPr>
          </a:p>
          <a:p>
            <a:r>
              <a:rPr lang="en-GB" sz="1400" dirty="0">
                <a:solidFill>
                  <a:srgbClr val="4F453D"/>
                </a:solidFill>
              </a:rPr>
              <a:t>Primary endpoint: % relapse-free efficacy at 6 months</a:t>
            </a:r>
          </a:p>
          <a:p>
            <a:endParaRPr lang="en-GB" sz="100" dirty="0">
              <a:solidFill>
                <a:srgbClr val="4F453D"/>
              </a:solidFill>
            </a:endParaRPr>
          </a:p>
          <a:p>
            <a:r>
              <a:rPr lang="en-GB" sz="1400" dirty="0">
                <a:solidFill>
                  <a:srgbClr val="4F453D"/>
                </a:solidFill>
              </a:rPr>
              <a:t>Study designed to detect superiority of TQ to CQ. PQ used as a benchmark.</a:t>
            </a:r>
          </a:p>
        </p:txBody>
      </p:sp>
      <p:sp>
        <p:nvSpPr>
          <p:cNvPr id="58382" name="Rectangle 24"/>
          <p:cNvSpPr>
            <a:spLocks noChangeArrowheads="1"/>
          </p:cNvSpPr>
          <p:nvPr/>
        </p:nvSpPr>
        <p:spPr bwMode="auto">
          <a:xfrm>
            <a:off x="2032000" y="3162301"/>
            <a:ext cx="5727700" cy="4953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rgbClr val="4F453D"/>
                </a:solidFill>
                <a:latin typeface="Times" charset="0"/>
              </a:rPr>
              <a:t>Chloroquine</a:t>
            </a:r>
            <a:r>
              <a:rPr lang="en-GB" b="1" baseline="30000">
                <a:solidFill>
                  <a:srgbClr val="FF0000"/>
                </a:solidFill>
                <a:latin typeface="Times" charset="0"/>
              </a:rPr>
              <a:t>#</a:t>
            </a:r>
            <a:r>
              <a:rPr lang="en-GB" b="1">
                <a:solidFill>
                  <a:srgbClr val="FF0000"/>
                </a:solidFill>
                <a:latin typeface="Times" charset="0"/>
              </a:rPr>
              <a:t> </a:t>
            </a:r>
            <a:r>
              <a:rPr lang="en-GB">
                <a:solidFill>
                  <a:srgbClr val="4F453D"/>
                </a:solidFill>
                <a:latin typeface="Times" charset="0"/>
              </a:rPr>
              <a:t>+ 600mg Tafenoquine Day 1 or 2 </a:t>
            </a:r>
            <a:r>
              <a:rPr lang="en-GB" b="1">
                <a:solidFill>
                  <a:srgbClr val="6C065A"/>
                </a:solidFill>
                <a:latin typeface="Times" charset="0"/>
              </a:rPr>
              <a:t>(n=54)</a:t>
            </a:r>
          </a:p>
        </p:txBody>
      </p:sp>
      <p:sp>
        <p:nvSpPr>
          <p:cNvPr id="21519" name="Line 30"/>
          <p:cNvSpPr>
            <a:spLocks noChangeShapeType="1"/>
          </p:cNvSpPr>
          <p:nvPr/>
        </p:nvSpPr>
        <p:spPr bwMode="auto">
          <a:xfrm>
            <a:off x="1597025" y="1604433"/>
            <a:ext cx="35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0" name="Line 30"/>
          <p:cNvSpPr>
            <a:spLocks noChangeShapeType="1"/>
          </p:cNvSpPr>
          <p:nvPr/>
        </p:nvSpPr>
        <p:spPr bwMode="auto">
          <a:xfrm>
            <a:off x="1597025" y="2794000"/>
            <a:ext cx="35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1" name="Line 30"/>
          <p:cNvSpPr>
            <a:spLocks noChangeShapeType="1"/>
          </p:cNvSpPr>
          <p:nvPr/>
        </p:nvSpPr>
        <p:spPr bwMode="auto">
          <a:xfrm>
            <a:off x="1597025" y="4569884"/>
            <a:ext cx="35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2" name="Line 30"/>
          <p:cNvSpPr>
            <a:spLocks noChangeShapeType="1"/>
          </p:cNvSpPr>
          <p:nvPr/>
        </p:nvSpPr>
        <p:spPr bwMode="auto">
          <a:xfrm>
            <a:off x="1597025" y="3989917"/>
            <a:ext cx="35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3" name="Line 30"/>
          <p:cNvSpPr>
            <a:spLocks noChangeShapeType="1"/>
          </p:cNvSpPr>
          <p:nvPr/>
        </p:nvSpPr>
        <p:spPr bwMode="auto">
          <a:xfrm>
            <a:off x="1597025" y="3373967"/>
            <a:ext cx="35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1524" name="Straight Connector 28"/>
          <p:cNvCxnSpPr>
            <a:cxnSpLocks noChangeShapeType="1"/>
          </p:cNvCxnSpPr>
          <p:nvPr/>
        </p:nvCxnSpPr>
        <p:spPr bwMode="auto">
          <a:xfrm flipH="1" flipV="1">
            <a:off x="1593850" y="1606551"/>
            <a:ext cx="6350" cy="295274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55336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Title 1"/>
          <p:cNvSpPr>
            <a:spLocks noGrp="1"/>
          </p:cNvSpPr>
          <p:nvPr>
            <p:ph type="title"/>
          </p:nvPr>
        </p:nvSpPr>
        <p:spPr>
          <a:xfrm>
            <a:off x="0" y="77835"/>
            <a:ext cx="9143999" cy="1107017"/>
          </a:xfrm>
        </p:spPr>
        <p:txBody>
          <a:bodyPr/>
          <a:lstStyle/>
          <a:p>
            <a:pPr eaLnBrk="1" hangingPunct="1"/>
            <a:r>
              <a:rPr lang="en-GB" sz="1800" b="1" dirty="0">
                <a:latin typeface="Arial" charset="0"/>
                <a:ea typeface="ＭＳ Ｐゴシック" charset="0"/>
                <a:cs typeface="ＭＳ Ｐゴシック" charset="0"/>
              </a:rPr>
              <a:t>Primary Efficacy Results Show Convincing Efficacy at TQ 300mg and </a:t>
            </a:r>
            <a:r>
              <a:rPr lang="en-GB" sz="1800" b="1" dirty="0" smtClean="0">
                <a:latin typeface="Arial" charset="0"/>
                <a:ea typeface="ＭＳ Ｐゴシック" charset="0"/>
                <a:cs typeface="ＭＳ Ｐゴシック" charset="0"/>
              </a:rPr>
              <a:t>600mg</a:t>
            </a:r>
            <a:r>
              <a:rPr lang="en-GB" sz="1800" b="1" dirty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GB" sz="1800" b="1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GB" sz="1600" b="1" dirty="0">
                <a:solidFill>
                  <a:srgbClr val="4F453D"/>
                </a:solidFill>
                <a:latin typeface="Arial" charset="0"/>
                <a:ea typeface="ＭＳ Ｐゴシック" charset="0"/>
                <a:cs typeface="ＭＳ Ｐゴシック" charset="0"/>
              </a:rPr>
              <a:t>(Recurrence-free Efficacy at 6 months: Kaplan-Meier Estimates)</a:t>
            </a:r>
          </a:p>
        </p:txBody>
      </p:sp>
      <p:sp>
        <p:nvSpPr>
          <p:cNvPr id="2867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charset="0"/>
              <a:buNone/>
            </a:pPr>
            <a:endParaRPr lang="en-GB">
              <a:solidFill>
                <a:srgbClr val="4F453D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GB">
              <a:solidFill>
                <a:srgbClr val="4F453D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GB">
              <a:solidFill>
                <a:srgbClr val="4F453D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GB">
              <a:solidFill>
                <a:srgbClr val="4F453D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GB">
              <a:solidFill>
                <a:srgbClr val="4F453D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GB">
              <a:solidFill>
                <a:srgbClr val="4F453D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GB">
              <a:solidFill>
                <a:srgbClr val="4F453D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GB">
              <a:solidFill>
                <a:srgbClr val="4F453D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28674" name="Chart 5"/>
          <p:cNvGraphicFramePr>
            <a:graphicFrameLocks/>
          </p:cNvGraphicFramePr>
          <p:nvPr/>
        </p:nvGraphicFramePr>
        <p:xfrm>
          <a:off x="536576" y="1100667"/>
          <a:ext cx="8016875" cy="42650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94" name="Worksheet" r:id="rId3" imgW="8016935" imgH="4267570" progId="Excel.Sheet.8">
                  <p:embed/>
                </p:oleObj>
              </mc:Choice>
              <mc:Fallback>
                <p:oleObj name="Worksheet" r:id="rId3" imgW="8016935" imgH="4267570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76" y="1100667"/>
                        <a:ext cx="8016875" cy="42650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7" name="Rectangle 6"/>
          <p:cNvSpPr>
            <a:spLocks noChangeArrowheads="1"/>
          </p:cNvSpPr>
          <p:nvPr/>
        </p:nvSpPr>
        <p:spPr bwMode="auto">
          <a:xfrm>
            <a:off x="968376" y="5731934"/>
            <a:ext cx="6742113" cy="438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endParaRPr lang="pt-BR"/>
          </a:p>
        </p:txBody>
      </p:sp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500063" y="5446184"/>
            <a:ext cx="8012112" cy="109008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 algn="ctr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0" hangingPunct="0"/>
            <a:r>
              <a:rPr lang="en-GB" sz="1400" b="1">
                <a:solidFill>
                  <a:srgbClr val="000000"/>
                </a:solidFill>
              </a:rPr>
              <a:t>Treatment Difference (95% CI) vs CQ (target=30%):</a:t>
            </a:r>
          </a:p>
          <a:p>
            <a:pPr lvl="1" algn="ctr" eaLnBrk="0" hangingPunct="0"/>
            <a:r>
              <a:rPr lang="en-GB" sz="1400" b="1">
                <a:solidFill>
                  <a:srgbClr val="00B050"/>
                </a:solidFill>
              </a:rPr>
              <a:t>TQ 600: 54.5% (38%,71%)	TQ 300: 51.7% (35%,69%)</a:t>
            </a:r>
          </a:p>
          <a:p>
            <a:pPr lvl="1" algn="ctr" eaLnBrk="0" hangingPunct="0"/>
            <a:r>
              <a:rPr lang="en-GB" sz="1400" b="1">
                <a:solidFill>
                  <a:srgbClr val="FF0000"/>
                </a:solidFill>
              </a:rPr>
              <a:t>TQ 100: 16.6% (-3%,36%)	TQ 50: 20.3% (0%,40%)</a:t>
            </a:r>
          </a:p>
          <a:p>
            <a:pPr lvl="1" algn="ctr" eaLnBrk="0" hangingPunct="0"/>
            <a:r>
              <a:rPr lang="en-GB" sz="1400" b="1">
                <a:solidFill>
                  <a:srgbClr val="4F453D"/>
                </a:solidFill>
              </a:rPr>
              <a:t>PQ: 39.9% (21%,59%) </a:t>
            </a:r>
          </a:p>
        </p:txBody>
      </p:sp>
      <p:sp>
        <p:nvSpPr>
          <p:cNvPr id="28679" name="Rectangle 8"/>
          <p:cNvSpPr>
            <a:spLocks noChangeArrowheads="1"/>
          </p:cNvSpPr>
          <p:nvPr/>
        </p:nvSpPr>
        <p:spPr bwMode="auto">
          <a:xfrm>
            <a:off x="5842001" y="5022851"/>
            <a:ext cx="2633663" cy="1022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endParaRPr lang="pt-BR"/>
          </a:p>
        </p:txBody>
      </p:sp>
      <p:sp>
        <p:nvSpPr>
          <p:cNvPr id="28680" name="Rounded Rectangle 7"/>
          <p:cNvSpPr>
            <a:spLocks noChangeArrowheads="1"/>
          </p:cNvSpPr>
          <p:nvPr/>
        </p:nvSpPr>
        <p:spPr bwMode="auto">
          <a:xfrm>
            <a:off x="1584325" y="3221567"/>
            <a:ext cx="546100" cy="205317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GB" sz="1400" b="1">
                <a:solidFill>
                  <a:srgbClr val="000000"/>
                </a:solidFill>
              </a:rPr>
              <a:t>37.5%</a:t>
            </a:r>
          </a:p>
        </p:txBody>
      </p:sp>
      <p:sp>
        <p:nvSpPr>
          <p:cNvPr id="28681" name="Rounded Rectangle 8"/>
          <p:cNvSpPr>
            <a:spLocks noChangeArrowheads="1"/>
          </p:cNvSpPr>
          <p:nvPr/>
        </p:nvSpPr>
        <p:spPr bwMode="auto">
          <a:xfrm>
            <a:off x="2744788" y="2690285"/>
            <a:ext cx="546100" cy="205316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GB" sz="1400" b="1">
                <a:solidFill>
                  <a:srgbClr val="000000"/>
                </a:solidFill>
              </a:rPr>
              <a:t>57.7%</a:t>
            </a:r>
          </a:p>
        </p:txBody>
      </p:sp>
      <p:sp>
        <p:nvSpPr>
          <p:cNvPr id="28682" name="Rounded Rectangle 9"/>
          <p:cNvSpPr>
            <a:spLocks noChangeArrowheads="1"/>
          </p:cNvSpPr>
          <p:nvPr/>
        </p:nvSpPr>
        <p:spPr bwMode="auto">
          <a:xfrm>
            <a:off x="3878264" y="2512484"/>
            <a:ext cx="693737" cy="465667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GB" sz="1400" b="1">
                <a:solidFill>
                  <a:srgbClr val="000000"/>
                </a:solidFill>
              </a:rPr>
              <a:t>54.1%</a:t>
            </a:r>
          </a:p>
          <a:p>
            <a:pPr eaLnBrk="0" hangingPunct="0"/>
            <a:r>
              <a:rPr lang="en-GB" sz="1400" b="1">
                <a:solidFill>
                  <a:srgbClr val="000000"/>
                </a:solidFill>
              </a:rPr>
              <a:t>(p=0.16</a:t>
            </a:r>
            <a:r>
              <a:rPr lang="en-GB" sz="1400" b="1"/>
              <a:t>)</a:t>
            </a:r>
          </a:p>
        </p:txBody>
      </p:sp>
      <p:sp>
        <p:nvSpPr>
          <p:cNvPr id="28683" name="Rounded Rectangle 10"/>
          <p:cNvSpPr>
            <a:spLocks noChangeArrowheads="1"/>
          </p:cNvSpPr>
          <p:nvPr/>
        </p:nvSpPr>
        <p:spPr bwMode="auto">
          <a:xfrm>
            <a:off x="4927600" y="1507066"/>
            <a:ext cx="927100" cy="440267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GB" sz="1400" b="1">
                <a:solidFill>
                  <a:srgbClr val="000000"/>
                </a:solidFill>
              </a:rPr>
              <a:t>89.2%</a:t>
            </a:r>
          </a:p>
          <a:p>
            <a:pPr algn="ctr" eaLnBrk="0" hangingPunct="0"/>
            <a:r>
              <a:rPr lang="en-GB" sz="1400" b="1">
                <a:solidFill>
                  <a:srgbClr val="000000"/>
                </a:solidFill>
              </a:rPr>
              <a:t>(p&lt;0.0001</a:t>
            </a:r>
            <a:r>
              <a:rPr lang="en-GB" sz="1400" b="1"/>
              <a:t>)</a:t>
            </a:r>
          </a:p>
        </p:txBody>
      </p:sp>
      <p:sp>
        <p:nvSpPr>
          <p:cNvPr id="28684" name="Rounded Rectangle 11"/>
          <p:cNvSpPr>
            <a:spLocks noChangeArrowheads="1"/>
          </p:cNvSpPr>
          <p:nvPr/>
        </p:nvSpPr>
        <p:spPr bwMode="auto">
          <a:xfrm>
            <a:off x="6086475" y="1426634"/>
            <a:ext cx="996950" cy="438151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GB" sz="1400" b="1">
                <a:solidFill>
                  <a:srgbClr val="000000"/>
                </a:solidFill>
              </a:rPr>
              <a:t>91.9% (p&lt;0.0001</a:t>
            </a:r>
            <a:r>
              <a:rPr lang="en-GB" sz="1400"/>
              <a:t>)</a:t>
            </a:r>
          </a:p>
        </p:txBody>
      </p:sp>
      <p:sp>
        <p:nvSpPr>
          <p:cNvPr id="28685" name="Rounded Rectangle 12"/>
          <p:cNvSpPr>
            <a:spLocks noChangeArrowheads="1"/>
          </p:cNvSpPr>
          <p:nvPr/>
        </p:nvSpPr>
        <p:spPr bwMode="auto">
          <a:xfrm>
            <a:off x="7273926" y="1828800"/>
            <a:ext cx="982663" cy="493184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GB" sz="1400" b="1">
                <a:solidFill>
                  <a:srgbClr val="000000"/>
                </a:solidFill>
              </a:rPr>
              <a:t>77.3%</a:t>
            </a:r>
          </a:p>
          <a:p>
            <a:pPr eaLnBrk="0" hangingPunct="0"/>
            <a:r>
              <a:rPr lang="en-GB" sz="1400" b="1">
                <a:solidFill>
                  <a:srgbClr val="000000"/>
                </a:solidFill>
              </a:rPr>
              <a:t>(p=0.0004)</a:t>
            </a:r>
          </a:p>
        </p:txBody>
      </p:sp>
    </p:spTree>
    <p:extLst>
      <p:ext uri="{BB962C8B-B14F-4D97-AF65-F5344CB8AC3E}">
        <p14:creationId xmlns:p14="http://schemas.microsoft.com/office/powerpoint/2010/main" val="77194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itle 1"/>
          <p:cNvSpPr>
            <a:spLocks noGrp="1"/>
          </p:cNvSpPr>
          <p:nvPr>
            <p:ph type="title"/>
          </p:nvPr>
        </p:nvSpPr>
        <p:spPr>
          <a:xfrm>
            <a:off x="947739" y="349251"/>
            <a:ext cx="7416800" cy="821267"/>
          </a:xfrm>
        </p:spPr>
        <p:txBody>
          <a:bodyPr/>
          <a:lstStyle/>
          <a:p>
            <a:pPr eaLnBrk="1" hangingPunct="1"/>
            <a:r>
              <a:rPr lang="en-GB" sz="2000" b="1" dirty="0">
                <a:latin typeface="Arial" charset="0"/>
                <a:ea typeface="ＭＳ Ｐゴシック" charset="0"/>
                <a:cs typeface="ＭＳ Ｐゴシック" charset="0"/>
              </a:rPr>
              <a:t>Regional differences in underlying relapse rates can impact absolute and comparative efficacy</a:t>
            </a:r>
          </a:p>
        </p:txBody>
      </p:sp>
      <p:graphicFrame>
        <p:nvGraphicFramePr>
          <p:cNvPr id="32770" name="Chart 2"/>
          <p:cNvGraphicFramePr>
            <a:graphicFrameLocks/>
          </p:cNvGraphicFramePr>
          <p:nvPr/>
        </p:nvGraphicFramePr>
        <p:xfrm>
          <a:off x="585788" y="1170518"/>
          <a:ext cx="8445500" cy="42714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18" name="Worksheet" r:id="rId3" imgW="8449788" imgH="4273666" progId="Excel.Sheet.8">
                  <p:embed/>
                </p:oleObj>
              </mc:Choice>
              <mc:Fallback>
                <p:oleObj name="Worksheet" r:id="rId3" imgW="8449788" imgH="4273666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8" y="1170518"/>
                        <a:ext cx="8445500" cy="427143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1" y="5645151"/>
            <a:ext cx="1501775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1600" b="1">
                <a:solidFill>
                  <a:srgbClr val="000000"/>
                </a:solidFill>
              </a:rPr>
              <a:t>TQ300 – CQ (95% CI): </a:t>
            </a:r>
            <a:endParaRPr lang="en-GB" sz="1600" b="1"/>
          </a:p>
        </p:txBody>
      </p:sp>
      <p:sp>
        <p:nvSpPr>
          <p:cNvPr id="32773" name="Rectangle 7"/>
          <p:cNvSpPr>
            <a:spLocks noChangeArrowheads="1"/>
          </p:cNvSpPr>
          <p:nvPr/>
        </p:nvSpPr>
        <p:spPr bwMode="auto">
          <a:xfrm>
            <a:off x="1435101" y="5230285"/>
            <a:ext cx="1419225" cy="781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GB" sz="1600">
                <a:solidFill>
                  <a:srgbClr val="4F453D"/>
                </a:solidFill>
              </a:rPr>
              <a:t>N=99</a:t>
            </a:r>
          </a:p>
          <a:p>
            <a:pPr algn="ctr" eaLnBrk="0" hangingPunct="0"/>
            <a:endParaRPr lang="en-GB" sz="800" b="1">
              <a:solidFill>
                <a:srgbClr val="4F453D"/>
              </a:solidFill>
            </a:endParaRPr>
          </a:p>
          <a:p>
            <a:pPr algn="ctr" eaLnBrk="0" hangingPunct="0"/>
            <a:r>
              <a:rPr lang="en-GB" sz="1600" b="1">
                <a:solidFill>
                  <a:srgbClr val="4F453D"/>
                </a:solidFill>
              </a:rPr>
              <a:t>38.5%</a:t>
            </a:r>
          </a:p>
          <a:p>
            <a:pPr algn="ctr" eaLnBrk="0" hangingPunct="0"/>
            <a:r>
              <a:rPr lang="en-GB" sz="1600" b="1">
                <a:solidFill>
                  <a:srgbClr val="4F453D"/>
                </a:solidFill>
              </a:rPr>
              <a:t> (12%, 65%)</a:t>
            </a:r>
          </a:p>
        </p:txBody>
      </p:sp>
      <p:sp>
        <p:nvSpPr>
          <p:cNvPr id="32774" name="Rectangle 8"/>
          <p:cNvSpPr>
            <a:spLocks noChangeArrowheads="1"/>
          </p:cNvSpPr>
          <p:nvPr/>
        </p:nvSpPr>
        <p:spPr bwMode="auto">
          <a:xfrm>
            <a:off x="3046414" y="5308601"/>
            <a:ext cx="1419225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GB" sz="1600">
                <a:solidFill>
                  <a:srgbClr val="4F453D"/>
                </a:solidFill>
              </a:rPr>
              <a:t>N=136</a:t>
            </a:r>
          </a:p>
          <a:p>
            <a:pPr algn="ctr" eaLnBrk="0" hangingPunct="0"/>
            <a:endParaRPr lang="en-GB" sz="800" b="1">
              <a:solidFill>
                <a:srgbClr val="4F453D"/>
              </a:solidFill>
            </a:endParaRPr>
          </a:p>
          <a:p>
            <a:pPr algn="ctr" eaLnBrk="0" hangingPunct="0"/>
            <a:r>
              <a:rPr lang="en-GB" sz="1600" b="1">
                <a:solidFill>
                  <a:srgbClr val="4F453D"/>
                </a:solidFill>
              </a:rPr>
              <a:t>69%</a:t>
            </a:r>
          </a:p>
          <a:p>
            <a:pPr algn="ctr" eaLnBrk="0" hangingPunct="0"/>
            <a:r>
              <a:rPr lang="en-GB" sz="1600" b="1">
                <a:solidFill>
                  <a:srgbClr val="4F453D"/>
                </a:solidFill>
              </a:rPr>
              <a:t> (46%, 91%)</a:t>
            </a:r>
          </a:p>
        </p:txBody>
      </p:sp>
      <p:sp>
        <p:nvSpPr>
          <p:cNvPr id="32775" name="Rectangle 9"/>
          <p:cNvSpPr>
            <a:spLocks noChangeArrowheads="1"/>
          </p:cNvSpPr>
          <p:nvPr/>
        </p:nvSpPr>
        <p:spPr bwMode="auto">
          <a:xfrm>
            <a:off x="4656139" y="5323417"/>
            <a:ext cx="1419225" cy="872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GB" sz="1600">
                <a:solidFill>
                  <a:srgbClr val="4F453D"/>
                </a:solidFill>
              </a:rPr>
              <a:t>N=37</a:t>
            </a:r>
          </a:p>
          <a:p>
            <a:pPr algn="ctr" eaLnBrk="0" hangingPunct="0"/>
            <a:endParaRPr lang="en-GB" sz="800" b="1">
              <a:solidFill>
                <a:srgbClr val="4F453D"/>
              </a:solidFill>
            </a:endParaRPr>
          </a:p>
          <a:p>
            <a:pPr algn="ctr" eaLnBrk="0" hangingPunct="0"/>
            <a:r>
              <a:rPr lang="en-GB" sz="1600" b="1">
                <a:solidFill>
                  <a:srgbClr val="4F453D"/>
                </a:solidFill>
              </a:rPr>
              <a:t>67%</a:t>
            </a:r>
          </a:p>
          <a:p>
            <a:pPr algn="ctr" eaLnBrk="0" hangingPunct="0"/>
            <a:r>
              <a:rPr lang="en-GB" sz="1600" b="1">
                <a:solidFill>
                  <a:srgbClr val="4F453D"/>
                </a:solidFill>
              </a:rPr>
              <a:t> (24%, 100%)</a:t>
            </a:r>
          </a:p>
        </p:txBody>
      </p:sp>
      <p:sp>
        <p:nvSpPr>
          <p:cNvPr id="32776" name="Rectangle 9"/>
          <p:cNvSpPr>
            <a:spLocks noChangeArrowheads="1"/>
          </p:cNvSpPr>
          <p:nvPr/>
        </p:nvSpPr>
        <p:spPr bwMode="auto">
          <a:xfrm>
            <a:off x="6281739" y="5295901"/>
            <a:ext cx="1419225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GB" sz="1600">
                <a:solidFill>
                  <a:srgbClr val="4F453D"/>
                </a:solidFill>
              </a:rPr>
              <a:t>N=57</a:t>
            </a:r>
          </a:p>
          <a:p>
            <a:pPr algn="ctr" eaLnBrk="0" hangingPunct="0"/>
            <a:endParaRPr lang="en-GB" sz="800" b="1">
              <a:solidFill>
                <a:srgbClr val="4F453D"/>
              </a:solidFill>
            </a:endParaRPr>
          </a:p>
          <a:p>
            <a:pPr algn="ctr" eaLnBrk="0" hangingPunct="0"/>
            <a:r>
              <a:rPr lang="en-GB" sz="1600" b="1">
                <a:solidFill>
                  <a:srgbClr val="4F453D"/>
                </a:solidFill>
              </a:rPr>
              <a:t>10%</a:t>
            </a:r>
          </a:p>
          <a:p>
            <a:pPr algn="ctr" eaLnBrk="0" hangingPunct="0"/>
            <a:r>
              <a:rPr lang="en-GB" sz="1600" b="1">
                <a:solidFill>
                  <a:srgbClr val="4F453D"/>
                </a:solidFill>
              </a:rPr>
              <a:t> (-9%,29% )</a:t>
            </a:r>
          </a:p>
        </p:txBody>
      </p:sp>
    </p:spTree>
    <p:extLst>
      <p:ext uri="{BB962C8B-B14F-4D97-AF65-F5344CB8AC3E}">
        <p14:creationId xmlns:p14="http://schemas.microsoft.com/office/powerpoint/2010/main" val="215650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>
                <a:latin typeface="Avenir Light"/>
                <a:cs typeface="Avenir Light"/>
              </a:rPr>
              <a:t>malaria in the present days in the </a:t>
            </a:r>
            <a:r>
              <a:rPr lang="en-US" sz="5400" b="1" dirty="0" err="1" smtClean="0">
                <a:latin typeface="Avenir Light"/>
                <a:cs typeface="Avenir Light"/>
              </a:rPr>
              <a:t>americas</a:t>
            </a:r>
            <a:r>
              <a:rPr lang="en-US" sz="5400" b="1" dirty="0" smtClean="0">
                <a:latin typeface="Avenir Light"/>
                <a:cs typeface="Avenir Light"/>
              </a:rPr>
              <a:t>…</a:t>
            </a:r>
            <a:endParaRPr lang="pt-BR" sz="5400" b="1" dirty="0">
              <a:latin typeface="Avenir Light"/>
              <a:cs typeface="Avenir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3"/>
          <p:cNvSpPr>
            <a:spLocks noGrp="1"/>
          </p:cNvSpPr>
          <p:nvPr>
            <p:ph type="title"/>
          </p:nvPr>
        </p:nvSpPr>
        <p:spPr>
          <a:xfrm>
            <a:off x="752706" y="153872"/>
            <a:ext cx="7621587" cy="9017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sz="3100" b="1" dirty="0">
                <a:latin typeface="Arial" charset="0"/>
                <a:ea typeface="ＭＳ Ｐゴシック" charset="0"/>
                <a:cs typeface="ＭＳ Ｐゴシック" charset="0"/>
              </a:rPr>
              <a:t>Serious adverse events distributed evenly amongst treatment arms </a:t>
            </a:r>
            <a:endParaRPr lang="en-GB" sz="40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79425" y="1121834"/>
          <a:ext cx="8324850" cy="5029200"/>
        </p:xfrm>
        <a:graphic>
          <a:graphicData uri="http://schemas.openxmlformats.org/drawingml/2006/table">
            <a:tbl>
              <a:tblPr/>
              <a:tblGrid>
                <a:gridCol w="2278063"/>
                <a:gridCol w="941387"/>
                <a:gridCol w="942975"/>
                <a:gridCol w="900113"/>
                <a:gridCol w="1050925"/>
                <a:gridCol w="1133475"/>
                <a:gridCol w="1077912"/>
              </a:tblGrid>
              <a:tr h="66040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9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CQ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(N=54)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TQ50  (N=55)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TQ100 (N=57)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TQ300 (N=57)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TQ600 (N=56)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PQ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 (N=50)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ANY EVENT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4 (7%)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2 (4%)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6 (11%)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2 (4%)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4 (7%)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7 (14%)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ECG QT prolonged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2 (4%)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2 (4%)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2 (4%)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1 (2%)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4 (8%)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Hb decreased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1 (2%)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1 (2%)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1 (2%)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ALT increased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1 (2%)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Anaemia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1 (2%)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1 (2%)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Methaemoglobinaemia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1 (2%)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Pyelonephritis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1 (2%)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Scrub typhus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1 (2%)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Pyrexia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1 (2%)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Hepatitis acute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1 (2%)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Dehydration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1 (2%)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Haemarthrosis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1 (2%)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Abortion induced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1 (2%)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34941" name="TextBox 3"/>
          <p:cNvSpPr txBox="1">
            <a:spLocks noChangeArrowheads="1"/>
          </p:cNvSpPr>
          <p:nvPr/>
        </p:nvSpPr>
        <p:spPr bwMode="auto">
          <a:xfrm>
            <a:off x="457200" y="6220885"/>
            <a:ext cx="86868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4F453D"/>
                </a:solidFill>
              </a:rPr>
              <a:t>Most of the SAEs were QT prolongations which were distributed across all treatment groups and were attributed to CQ treatment</a:t>
            </a:r>
          </a:p>
          <a:p>
            <a:pPr eaLnBrk="1" hangingPunct="1"/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308867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032" y="1916832"/>
            <a:ext cx="8676456" cy="4032448"/>
          </a:xfrm>
        </p:spPr>
        <p:txBody>
          <a:bodyPr>
            <a:normAutofit/>
          </a:bodyPr>
          <a:lstStyle/>
          <a:p>
            <a:r>
              <a:rPr lang="pt-BR" sz="3600" dirty="0" smtClean="0">
                <a:latin typeface="Avenir Light"/>
                <a:cs typeface="Avenir Light"/>
              </a:rPr>
              <a:t>Single </a:t>
            </a:r>
            <a:r>
              <a:rPr lang="pt-BR" sz="3600" dirty="0" err="1" smtClean="0">
                <a:latin typeface="Avenir Light"/>
                <a:cs typeface="Avenir Light"/>
              </a:rPr>
              <a:t>treatment</a:t>
            </a:r>
            <a:r>
              <a:rPr lang="pt-BR" sz="3600" dirty="0" smtClean="0">
                <a:latin typeface="Avenir Light"/>
                <a:cs typeface="Avenir Light"/>
              </a:rPr>
              <a:t> for </a:t>
            </a:r>
            <a:r>
              <a:rPr lang="pt-BR" sz="3600" dirty="0" err="1" smtClean="0">
                <a:latin typeface="Avenir Light"/>
                <a:cs typeface="Avenir Light"/>
              </a:rPr>
              <a:t>Pv</a:t>
            </a:r>
            <a:r>
              <a:rPr lang="pt-BR" sz="3600" dirty="0" smtClean="0">
                <a:latin typeface="Avenir Light"/>
                <a:cs typeface="Avenir Light"/>
              </a:rPr>
              <a:t> </a:t>
            </a:r>
            <a:r>
              <a:rPr lang="pt-BR" sz="3600" dirty="0" err="1" smtClean="0">
                <a:latin typeface="Avenir Light"/>
                <a:cs typeface="Avenir Light"/>
              </a:rPr>
              <a:t>and</a:t>
            </a:r>
            <a:r>
              <a:rPr lang="pt-BR" sz="3600" dirty="0" smtClean="0">
                <a:latin typeface="Avenir Light"/>
                <a:cs typeface="Avenir Light"/>
              </a:rPr>
              <a:t> </a:t>
            </a:r>
            <a:r>
              <a:rPr lang="pt-BR" sz="3600" dirty="0" err="1" smtClean="0">
                <a:latin typeface="Avenir Light"/>
                <a:cs typeface="Avenir Light"/>
              </a:rPr>
              <a:t>Pf</a:t>
            </a:r>
            <a:r>
              <a:rPr lang="pt-BR" sz="3600" dirty="0" smtClean="0">
                <a:latin typeface="Avenir Light"/>
                <a:cs typeface="Avenir Light"/>
              </a:rPr>
              <a:t> </a:t>
            </a:r>
            <a:r>
              <a:rPr lang="pt-BR" sz="3600" dirty="0" err="1" smtClean="0">
                <a:latin typeface="Avenir Light"/>
                <a:cs typeface="Avenir Light"/>
              </a:rPr>
              <a:t>with</a:t>
            </a:r>
            <a:r>
              <a:rPr lang="pt-BR" sz="3600" dirty="0" smtClean="0">
                <a:latin typeface="Avenir Light"/>
                <a:cs typeface="Avenir Light"/>
              </a:rPr>
              <a:t> ACT </a:t>
            </a:r>
            <a:r>
              <a:rPr lang="pt-BR" sz="3600" dirty="0" err="1" smtClean="0">
                <a:latin typeface="Avenir Light"/>
                <a:cs typeface="Avenir Light"/>
              </a:rPr>
              <a:t>and</a:t>
            </a:r>
            <a:r>
              <a:rPr lang="pt-BR" sz="3600" dirty="0" smtClean="0">
                <a:latin typeface="Avenir Light"/>
                <a:cs typeface="Avenir Light"/>
              </a:rPr>
              <a:t> </a:t>
            </a:r>
            <a:r>
              <a:rPr lang="pt-BR" sz="3600" dirty="0" err="1" smtClean="0">
                <a:latin typeface="Avenir Light"/>
                <a:cs typeface="Avenir Light"/>
              </a:rPr>
              <a:t>primaquine</a:t>
            </a:r>
            <a:r>
              <a:rPr lang="pt-BR" sz="3600" dirty="0" smtClean="0">
                <a:latin typeface="Avenir Light"/>
                <a:cs typeface="Avenir Light"/>
              </a:rPr>
              <a:t>?</a:t>
            </a:r>
          </a:p>
          <a:p>
            <a:r>
              <a:rPr lang="pt-BR" sz="3600" dirty="0" err="1" smtClean="0">
                <a:latin typeface="Avenir Light"/>
                <a:cs typeface="Avenir Light"/>
              </a:rPr>
              <a:t>Massive</a:t>
            </a:r>
            <a:r>
              <a:rPr lang="pt-BR" sz="3600" dirty="0" smtClean="0">
                <a:latin typeface="Avenir Light"/>
                <a:cs typeface="Avenir Light"/>
              </a:rPr>
              <a:t> </a:t>
            </a:r>
            <a:r>
              <a:rPr lang="pt-BR" sz="3600" dirty="0" err="1" smtClean="0">
                <a:latin typeface="Avenir Light"/>
                <a:cs typeface="Avenir Light"/>
              </a:rPr>
              <a:t>drug</a:t>
            </a:r>
            <a:r>
              <a:rPr lang="pt-BR" sz="3600" dirty="0" smtClean="0">
                <a:latin typeface="Avenir Light"/>
                <a:cs typeface="Avenir Light"/>
              </a:rPr>
              <a:t> </a:t>
            </a:r>
            <a:r>
              <a:rPr lang="pt-BR" sz="3600" dirty="0" err="1" smtClean="0">
                <a:latin typeface="Avenir Light"/>
                <a:cs typeface="Avenir Light"/>
              </a:rPr>
              <a:t>administration</a:t>
            </a:r>
            <a:r>
              <a:rPr lang="pt-BR" sz="3600" dirty="0" smtClean="0">
                <a:latin typeface="Avenir Light"/>
                <a:cs typeface="Avenir Light"/>
              </a:rPr>
              <a:t> (</a:t>
            </a:r>
            <a:r>
              <a:rPr lang="pt-BR" sz="3600" dirty="0" err="1" smtClean="0">
                <a:latin typeface="Avenir Light"/>
                <a:cs typeface="Avenir Light"/>
              </a:rPr>
              <a:t>which</a:t>
            </a:r>
            <a:r>
              <a:rPr lang="pt-BR" sz="3600" dirty="0" smtClean="0">
                <a:latin typeface="Avenir Light"/>
                <a:cs typeface="Avenir Light"/>
              </a:rPr>
              <a:t> </a:t>
            </a:r>
            <a:r>
              <a:rPr lang="pt-BR" sz="3600" dirty="0" err="1" smtClean="0">
                <a:latin typeface="Avenir Light"/>
                <a:cs typeface="Avenir Light"/>
              </a:rPr>
              <a:t>drugs</a:t>
            </a:r>
            <a:r>
              <a:rPr lang="pt-BR" sz="3600" dirty="0" smtClean="0">
                <a:latin typeface="Avenir Light"/>
                <a:cs typeface="Avenir Light"/>
              </a:rPr>
              <a:t>? in </a:t>
            </a:r>
            <a:r>
              <a:rPr lang="pt-BR" sz="3600" dirty="0" err="1">
                <a:latin typeface="Avenir Light"/>
                <a:cs typeface="Avenir Light"/>
              </a:rPr>
              <a:t>w</a:t>
            </a:r>
            <a:r>
              <a:rPr lang="pt-BR" sz="3600" dirty="0" err="1" smtClean="0">
                <a:latin typeface="Avenir Light"/>
                <a:cs typeface="Avenir Light"/>
              </a:rPr>
              <a:t>hich</a:t>
            </a:r>
            <a:r>
              <a:rPr lang="pt-BR" sz="3600" dirty="0" smtClean="0">
                <a:latin typeface="Avenir Light"/>
                <a:cs typeface="Avenir Light"/>
              </a:rPr>
              <a:t> </a:t>
            </a:r>
            <a:r>
              <a:rPr lang="pt-BR" sz="3600" dirty="0" err="1" smtClean="0">
                <a:latin typeface="Avenir Light"/>
                <a:cs typeface="Avenir Light"/>
              </a:rPr>
              <a:t>regimen</a:t>
            </a:r>
            <a:r>
              <a:rPr lang="pt-BR" sz="3600" dirty="0" smtClean="0">
                <a:latin typeface="Avenir Light"/>
                <a:cs typeface="Avenir Light"/>
              </a:rPr>
              <a:t>?)</a:t>
            </a:r>
          </a:p>
          <a:p>
            <a:r>
              <a:rPr lang="pt-BR" sz="3600" dirty="0" smtClean="0">
                <a:latin typeface="Avenir Light"/>
                <a:cs typeface="Avenir Light"/>
              </a:rPr>
              <a:t>Re-</a:t>
            </a:r>
            <a:r>
              <a:rPr lang="pt-BR" sz="3600" dirty="0" err="1" smtClean="0">
                <a:latin typeface="Avenir Light"/>
                <a:cs typeface="Avenir Light"/>
              </a:rPr>
              <a:t>introduction</a:t>
            </a:r>
            <a:r>
              <a:rPr lang="pt-BR" sz="3600" dirty="0" smtClean="0">
                <a:latin typeface="Avenir Light"/>
                <a:cs typeface="Avenir Light"/>
              </a:rPr>
              <a:t> </a:t>
            </a:r>
            <a:r>
              <a:rPr lang="pt-BR" sz="3600" dirty="0" err="1" smtClean="0">
                <a:latin typeface="Avenir Light"/>
                <a:cs typeface="Avenir Light"/>
              </a:rPr>
              <a:t>of</a:t>
            </a:r>
            <a:r>
              <a:rPr lang="pt-BR" sz="3600" dirty="0" smtClean="0">
                <a:latin typeface="Avenir Light"/>
                <a:cs typeface="Avenir Light"/>
              </a:rPr>
              <a:t> </a:t>
            </a:r>
            <a:r>
              <a:rPr lang="pt-BR" sz="3600" dirty="0" err="1" smtClean="0">
                <a:latin typeface="Avenir Light"/>
                <a:cs typeface="Avenir Light"/>
              </a:rPr>
              <a:t>malaria</a:t>
            </a:r>
            <a:r>
              <a:rPr lang="pt-BR" sz="3600" dirty="0" smtClean="0">
                <a:latin typeface="Avenir Light"/>
                <a:cs typeface="Avenir Light"/>
              </a:rPr>
              <a:t> (</a:t>
            </a:r>
            <a:r>
              <a:rPr lang="pt-BR" sz="3600" dirty="0" err="1" smtClean="0">
                <a:latin typeface="Avenir Light"/>
                <a:cs typeface="Avenir Light"/>
              </a:rPr>
              <a:t>good</a:t>
            </a:r>
            <a:r>
              <a:rPr lang="pt-BR" sz="3600" dirty="0" smtClean="0">
                <a:latin typeface="Avenir Light"/>
                <a:cs typeface="Avenir Light"/>
              </a:rPr>
              <a:t> </a:t>
            </a:r>
            <a:r>
              <a:rPr lang="pt-BR" sz="3600" dirty="0" err="1" smtClean="0">
                <a:latin typeface="Avenir Light"/>
                <a:cs typeface="Avenir Light"/>
              </a:rPr>
              <a:t>surveillance</a:t>
            </a:r>
            <a:r>
              <a:rPr lang="pt-BR" sz="3600" dirty="0" smtClean="0">
                <a:latin typeface="Avenir Light"/>
                <a:cs typeface="Avenir Light"/>
              </a:rPr>
              <a:t> system)</a:t>
            </a:r>
            <a:endParaRPr lang="pt-BR" sz="3600" dirty="0">
              <a:latin typeface="Avenir Light"/>
              <a:cs typeface="Avenir Light"/>
            </a:endParaRPr>
          </a:p>
          <a:p>
            <a:endParaRPr lang="pt-BR" sz="3200" dirty="0" smtClean="0">
              <a:latin typeface="Avenir Light"/>
              <a:cs typeface="Avenir Light"/>
            </a:endParaRPr>
          </a:p>
          <a:p>
            <a:pPr lvl="1"/>
            <a:endParaRPr lang="pt-BR" sz="3200" dirty="0" smtClean="0">
              <a:latin typeface="Avenir Light"/>
              <a:cs typeface="Avenir Light"/>
            </a:endParaRPr>
          </a:p>
          <a:p>
            <a:pPr lvl="1"/>
            <a:endParaRPr lang="pt-BR" sz="3200" dirty="0" smtClean="0">
              <a:latin typeface="Avenir Light"/>
              <a:cs typeface="Avenir Light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Autofit/>
          </a:bodyPr>
          <a:lstStyle/>
          <a:p>
            <a:r>
              <a:rPr lang="en-US" b="1" dirty="0">
                <a:latin typeface="Avenir Light"/>
                <a:cs typeface="Avenir Light"/>
              </a:rPr>
              <a:t>f</a:t>
            </a:r>
            <a:r>
              <a:rPr lang="x-none" b="1" dirty="0" smtClean="0">
                <a:latin typeface="Avenir Light"/>
                <a:cs typeface="Avenir Light"/>
              </a:rPr>
              <a:t>uture remarks...</a:t>
            </a:r>
            <a:endParaRPr lang="pt-BR" b="1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282122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6778" t="36845" r="34644" b="23200"/>
          <a:stretch/>
        </p:blipFill>
        <p:spPr>
          <a:xfrm>
            <a:off x="323528" y="116632"/>
            <a:ext cx="2520280" cy="66001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6763" t="42656" r="35256" b="21747"/>
          <a:stretch/>
        </p:blipFill>
        <p:spPr>
          <a:xfrm>
            <a:off x="2915816" y="1285813"/>
            <a:ext cx="6016530" cy="430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4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7988" t="14323" r="34848" b="10123"/>
          <a:stretch/>
        </p:blipFill>
        <p:spPr>
          <a:xfrm>
            <a:off x="2339752" y="16907"/>
            <a:ext cx="4392488" cy="686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60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8064" y="3573016"/>
            <a:ext cx="3538736" cy="1143000"/>
          </a:xfrm>
        </p:spPr>
        <p:txBody>
          <a:bodyPr>
            <a:noAutofit/>
          </a:bodyPr>
          <a:lstStyle/>
          <a:p>
            <a:r>
              <a:rPr lang="en-US" sz="4800" dirty="0">
                <a:latin typeface="Avenir Light"/>
                <a:cs typeface="Avenir Light"/>
              </a:rPr>
              <a:t>Genome published in </a:t>
            </a:r>
            <a:r>
              <a:rPr lang="en-US" sz="4800" dirty="0" smtClean="0">
                <a:latin typeface="Avenir Light"/>
                <a:cs typeface="Avenir Light"/>
              </a:rPr>
              <a:t>2008</a:t>
            </a:r>
            <a:br>
              <a:rPr lang="en-US" sz="4800" dirty="0" smtClean="0">
                <a:latin typeface="Avenir Light"/>
                <a:cs typeface="Avenir Light"/>
              </a:rPr>
            </a:br>
            <a:r>
              <a:rPr lang="en-US" sz="4800" dirty="0">
                <a:latin typeface="Avenir Light"/>
                <a:cs typeface="Avenir Light"/>
              </a:rPr>
              <a:t/>
            </a:r>
            <a:br>
              <a:rPr lang="en-US" sz="4800" dirty="0">
                <a:latin typeface="Avenir Light"/>
                <a:cs typeface="Avenir Light"/>
              </a:rPr>
            </a:br>
            <a:r>
              <a:rPr lang="en-US" sz="4800" dirty="0" smtClean="0">
                <a:latin typeface="Avenir Light"/>
                <a:cs typeface="Avenir Light"/>
              </a:rPr>
              <a:t>Salvador I strain</a:t>
            </a:r>
            <a:br>
              <a:rPr lang="en-US" sz="4800" dirty="0" smtClean="0">
                <a:latin typeface="Avenir Light"/>
                <a:cs typeface="Avenir Light"/>
              </a:rPr>
            </a:br>
            <a:r>
              <a:rPr lang="en-US" sz="4800" dirty="0" smtClean="0">
                <a:latin typeface="Avenir Light"/>
                <a:cs typeface="Avenir Light"/>
              </a:rPr>
              <a:t/>
            </a:r>
            <a:br>
              <a:rPr lang="en-US" sz="4800" dirty="0" smtClean="0">
                <a:latin typeface="Avenir Light"/>
                <a:cs typeface="Avenir Light"/>
              </a:rPr>
            </a:br>
            <a:endParaRPr lang="en-US" sz="4800" dirty="0">
              <a:latin typeface="Avenir Light"/>
              <a:cs typeface="Avenir Ligh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723" y="980728"/>
            <a:ext cx="3582398" cy="477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00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976" y="496913"/>
            <a:ext cx="1691473" cy="9495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1016" y="146610"/>
            <a:ext cx="151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Uruguay 1930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21678" y="1433795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Uruguay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0964" y="479131"/>
            <a:ext cx="1424196" cy="102828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91164" y="1452200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Italy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446137" y="109799"/>
            <a:ext cx="1126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Italy 1934</a:t>
            </a:r>
            <a:endParaRPr lang="en-US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4468" y="461070"/>
            <a:ext cx="1497826" cy="103763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089554" y="76903"/>
            <a:ext cx="1343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France 1938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526622" y="1425085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Italy</a:t>
            </a:r>
            <a:endParaRPr lang="en-US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3194" y="359973"/>
            <a:ext cx="1442604" cy="120330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853941" y="95308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Brazil 1950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022777" y="1388275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Uruguay</a:t>
            </a:r>
            <a:endParaRPr lang="en-US" b="1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9882" y="479131"/>
            <a:ext cx="1461011" cy="100116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249681" y="95308"/>
            <a:ext cx="183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Switzerland 1954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7647789" y="1407777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Germany</a:t>
            </a:r>
            <a:endParaRPr lang="en-US" b="1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861" y="2237235"/>
            <a:ext cx="1518364" cy="10939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26861" y="1867903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Sweden 1958</a:t>
            </a:r>
            <a:endParaRPr lang="en-US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937129" y="3312815"/>
            <a:ext cx="715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Brazil</a:t>
            </a:r>
            <a:endParaRPr lang="en-US" b="1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50407" y="2239446"/>
            <a:ext cx="1421140" cy="1065003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446429" y="1891468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Chile 1962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2683826" y="3257600"/>
            <a:ext cx="715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Brazil</a:t>
            </a:r>
            <a:endParaRPr lang="en-US" b="1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04164" y="2108403"/>
            <a:ext cx="1554945" cy="116713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107962" y="1859202"/>
            <a:ext cx="1469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England 1966</a:t>
            </a:r>
            <a:endParaRPr lang="en-US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4399622" y="3240435"/>
            <a:ext cx="948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England</a:t>
            </a:r>
            <a:endParaRPr lang="en-US" b="1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73195" y="2191723"/>
            <a:ext cx="1442604" cy="1079295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5729484" y="1850117"/>
            <a:ext cx="1406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Mexico 1970</a:t>
            </a:r>
            <a:endParaRPr lang="en-US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6078001" y="3206105"/>
            <a:ext cx="715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Brazil</a:t>
            </a:r>
            <a:endParaRPr lang="en-US" b="1" dirty="0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29882" y="2210128"/>
            <a:ext cx="1461011" cy="1047002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7676691" y="3201915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Germany</a:t>
            </a:r>
            <a:endParaRPr lang="en-US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7371285" y="1818266"/>
            <a:ext cx="1585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Germany 1974</a:t>
            </a:r>
            <a:endParaRPr lang="en-US" b="1" dirty="0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8647" y="4031805"/>
            <a:ext cx="1554986" cy="1011037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457953" y="3680878"/>
            <a:ext cx="1649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Argentina 1978</a:t>
            </a:r>
            <a:endParaRPr lang="en-US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753049" y="4988395"/>
            <a:ext cx="11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Argentina</a:t>
            </a:r>
            <a:endParaRPr lang="en-US" b="1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50407" y="4031805"/>
            <a:ext cx="1404753" cy="95659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2443668" y="3667602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Spain 1982</a:t>
            </a:r>
            <a:endParaRPr lang="en-US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2791897" y="4914775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Italy</a:t>
            </a:r>
            <a:endParaRPr lang="en-US" b="1" dirty="0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04164" y="3976590"/>
            <a:ext cx="1518130" cy="95659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4067911" y="3673973"/>
            <a:ext cx="1406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Mexico 1986</a:t>
            </a:r>
            <a:endParaRPr lang="en-US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4196613" y="4879965"/>
            <a:ext cx="11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Argentina</a:t>
            </a:r>
            <a:endParaRPr lang="en-US" b="1" dirty="0"/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73195" y="3976590"/>
            <a:ext cx="1442604" cy="956590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5919831" y="3653793"/>
            <a:ext cx="1126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Italy 1990</a:t>
            </a:r>
            <a:endParaRPr lang="en-US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5958656" y="4889432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Germany</a:t>
            </a:r>
            <a:endParaRPr lang="en-US" b="1" dirty="0"/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29882" y="3976590"/>
            <a:ext cx="1461011" cy="1019229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7587403" y="3644068"/>
            <a:ext cx="1104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USA 1994</a:t>
            </a:r>
            <a:endParaRPr lang="en-US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7820412" y="4908599"/>
            <a:ext cx="715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Brazil</a:t>
            </a:r>
            <a:endParaRPr lang="en-US" b="1" dirty="0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6861" y="5623682"/>
            <a:ext cx="1536772" cy="946748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610353" y="5305678"/>
            <a:ext cx="1343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France 1998</a:t>
            </a:r>
            <a:endParaRPr lang="en-US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881905" y="6496810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France</a:t>
            </a:r>
            <a:endParaRPr lang="en-US" b="1" dirty="0"/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446428" y="5623682"/>
            <a:ext cx="1308731" cy="946748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2155975" y="5312802"/>
            <a:ext cx="1871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Korea Japan 2002</a:t>
            </a:r>
            <a:endParaRPr lang="en-US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2743774" y="6496810"/>
            <a:ext cx="715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Brazil</a:t>
            </a:r>
            <a:endParaRPr lang="en-US" b="1" dirty="0"/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107962" y="5623683"/>
            <a:ext cx="1414332" cy="946748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4030436" y="5312802"/>
            <a:ext cx="1585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Germany 2006</a:t>
            </a:r>
            <a:endParaRPr lang="en-US" b="1" dirty="0"/>
          </a:p>
        </p:txBody>
      </p:sp>
      <p:sp>
        <p:nvSpPr>
          <p:cNvPr id="58" name="TextBox 57"/>
          <p:cNvSpPr txBox="1"/>
          <p:nvPr/>
        </p:nvSpPr>
        <p:spPr>
          <a:xfrm>
            <a:off x="4516386" y="6463360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Italy</a:t>
            </a:r>
            <a:endParaRPr lang="en-US" b="1" dirty="0"/>
          </a:p>
        </p:txBody>
      </p:sp>
      <p:sp>
        <p:nvSpPr>
          <p:cNvPr id="59" name="TextBox 58"/>
          <p:cNvSpPr txBox="1"/>
          <p:nvPr/>
        </p:nvSpPr>
        <p:spPr>
          <a:xfrm>
            <a:off x="5627763" y="5308916"/>
            <a:ext cx="1880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South Africa 2010</a:t>
            </a:r>
            <a:endParaRPr lang="en-US" b="1" dirty="0"/>
          </a:p>
        </p:txBody>
      </p:sp>
      <p:sp>
        <p:nvSpPr>
          <p:cNvPr id="60" name="TextBox 59"/>
          <p:cNvSpPr txBox="1"/>
          <p:nvPr/>
        </p:nvSpPr>
        <p:spPr>
          <a:xfrm>
            <a:off x="6191214" y="6463360"/>
            <a:ext cx="712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Spain</a:t>
            </a:r>
            <a:endParaRPr lang="en-US" b="1" dirty="0"/>
          </a:p>
        </p:txBody>
      </p:sp>
      <p:sp>
        <p:nvSpPr>
          <p:cNvPr id="61" name="TextBox 60"/>
          <p:cNvSpPr txBox="1"/>
          <p:nvPr/>
        </p:nvSpPr>
        <p:spPr>
          <a:xfrm>
            <a:off x="7555805" y="5320917"/>
            <a:ext cx="1235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Brazil 2014</a:t>
            </a:r>
            <a:endParaRPr lang="en-US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7816870" y="6463360"/>
            <a:ext cx="719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?????</a:t>
            </a:r>
            <a:endParaRPr lang="en-US" b="1" dirty="0"/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73195" y="5656605"/>
            <a:ext cx="1499948" cy="91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59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3" descr="IMG_00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51" b="3690"/>
          <a:stretch>
            <a:fillRect/>
          </a:stretch>
        </p:blipFill>
        <p:spPr bwMode="auto">
          <a:xfrm>
            <a:off x="0" y="0"/>
            <a:ext cx="91440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1" name="Picture 4" descr="Logo CIPCli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334000"/>
            <a:ext cx="161131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2" name="Picture 5" descr="LOGO DO GOV DO ESTADO AM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181600"/>
            <a:ext cx="215582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188" y="5257800"/>
            <a:ext cx="1420812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4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0" y="5562600"/>
            <a:ext cx="20701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5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715000"/>
            <a:ext cx="1371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95998" y="43364"/>
            <a:ext cx="46480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</a:rPr>
              <a:t>m</a:t>
            </a:r>
            <a:r>
              <a:rPr lang="en-US" sz="2800" b="1" dirty="0" err="1" smtClean="0">
                <a:solidFill>
                  <a:schemeClr val="bg1"/>
                </a:solidFill>
              </a:rPr>
              <a:t>arcuslacerda.br@gmail.com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38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 dir="u"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venir Light"/>
                <a:cs typeface="Avenir Light"/>
              </a:rPr>
              <a:t>w</a:t>
            </a:r>
            <a:r>
              <a:rPr lang="pt-BR" b="1" dirty="0" err="1" smtClean="0">
                <a:latin typeface="Avenir Light"/>
                <a:cs typeface="Avenir Light"/>
              </a:rPr>
              <a:t>orld</a:t>
            </a:r>
            <a:r>
              <a:rPr lang="pt-BR" b="1" dirty="0" smtClean="0">
                <a:latin typeface="Avenir Light"/>
                <a:cs typeface="Avenir Light"/>
              </a:rPr>
              <a:t> malaria </a:t>
            </a:r>
            <a:r>
              <a:rPr lang="pt-BR" b="1" dirty="0" err="1" smtClean="0">
                <a:latin typeface="Avenir Light"/>
                <a:cs typeface="Avenir Light"/>
              </a:rPr>
              <a:t>report</a:t>
            </a:r>
            <a:r>
              <a:rPr lang="pt-BR" b="1" dirty="0" smtClean="0">
                <a:latin typeface="Avenir Light"/>
                <a:cs typeface="Avenir Light"/>
              </a:rPr>
              <a:t> 2012</a:t>
            </a:r>
            <a:endParaRPr lang="pt-BR" b="1" dirty="0">
              <a:latin typeface="Avenir Light"/>
              <a:cs typeface="Avenir Ligh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35" y="2286000"/>
            <a:ext cx="9005071" cy="350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5703" y="-1"/>
            <a:ext cx="4848303" cy="6858001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95536" y="2718048"/>
            <a:ext cx="37444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z="4800" b="1" i="1" dirty="0" smtClean="0">
                <a:latin typeface="Avenir Light"/>
                <a:cs typeface="Avenir Light"/>
              </a:rPr>
              <a:t>P. </a:t>
            </a:r>
            <a:r>
              <a:rPr lang="en-US" sz="4800" b="1" i="1" dirty="0">
                <a:latin typeface="Avenir Light"/>
                <a:cs typeface="Avenir Light"/>
              </a:rPr>
              <a:t>v</a:t>
            </a:r>
            <a:r>
              <a:rPr lang="x-none" sz="4800" b="1" i="1" dirty="0" smtClean="0">
                <a:latin typeface="Avenir Light"/>
                <a:cs typeface="Avenir Light"/>
              </a:rPr>
              <a:t>ivax </a:t>
            </a:r>
            <a:r>
              <a:rPr lang="x-none" sz="4800" b="1" dirty="0" smtClean="0">
                <a:latin typeface="Avenir Light"/>
                <a:cs typeface="Avenir Light"/>
              </a:rPr>
              <a:t>prevalence</a:t>
            </a:r>
            <a:endParaRPr lang="pt-BR" sz="4800" b="1" dirty="0">
              <a:latin typeface="Avenir Light"/>
              <a:cs typeface="Avenir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EXlL3cj8k6JsRx_f6Apg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ovAssFS6UKCyJb2IuVva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OGFm6EwrkqUCZxC5eH.V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EXlL3cj8k6JsRx_f6Apg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0wf7USL30.gcwmdPa4Nf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45ki97tkEyk3pbSSTqwd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Dy1zEPptkyr8nZ.uVh1x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39AE0xiJ0e5OyIAmp3Oc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60UQUF6oUSZYd5NAuCBOA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2442</TotalTime>
  <Words>1384</Words>
  <Application>Microsoft Office PowerPoint</Application>
  <PresentationFormat>Presentación en pantalla (4:3)</PresentationFormat>
  <Paragraphs>416</Paragraphs>
  <Slides>76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76</vt:i4>
      </vt:variant>
    </vt:vector>
  </HeadingPairs>
  <TitlesOfParts>
    <vt:vector size="79" baseType="lpstr">
      <vt:lpstr>Office Theme</vt:lpstr>
      <vt:lpstr>think-cell Slide</vt:lpstr>
      <vt:lpstr>Worksheet</vt:lpstr>
      <vt:lpstr>malaria in brazil (an untold story...)</vt:lpstr>
      <vt:lpstr>american malaria history</vt:lpstr>
      <vt:lpstr>Presentación de PowerPoint</vt:lpstr>
      <vt:lpstr>Presentación de PowerPoint</vt:lpstr>
      <vt:lpstr>Presentación de PowerPoint</vt:lpstr>
      <vt:lpstr>Presentación de PowerPoint</vt:lpstr>
      <vt:lpstr>malaria in the present days in the americas…</vt:lpstr>
      <vt:lpstr>world malaria report 2012</vt:lpstr>
      <vt:lpstr>Presentación de PowerPoint</vt:lpstr>
      <vt:lpstr>fatality burden</vt:lpstr>
      <vt:lpstr>vectorial determinants</vt:lpstr>
      <vt:lpstr>Presentación de PowerPoint</vt:lpstr>
      <vt:lpstr>human determinants </vt:lpstr>
      <vt:lpstr>indigenous population</vt:lpstr>
      <vt:lpstr>Presentación de PowerPoint</vt:lpstr>
      <vt:lpstr>Presentación de PowerPoint</vt:lpstr>
      <vt:lpstr>Presentación de PowerPoint</vt:lpstr>
      <vt:lpstr>change in clinical patterns?</vt:lpstr>
      <vt:lpstr>Presentación de PowerPoint</vt:lpstr>
      <vt:lpstr>Presentación de PowerPoint</vt:lpstr>
      <vt:lpstr>Presentación de PowerPoint</vt:lpstr>
      <vt:lpstr>Presentación de PowerPoint</vt:lpstr>
      <vt:lpstr>malaria in brazil </vt:lpstr>
      <vt:lpstr>is it different due to any reason?</vt:lpstr>
      <vt:lpstr>Presentación de PowerPoint</vt:lpstr>
      <vt:lpstr>Presentación de PowerPoint</vt:lpstr>
      <vt:lpstr>malaria hospitalization trends in brazil</vt:lpstr>
      <vt:lpstr>Presentación de PowerPoint</vt:lpstr>
      <vt:lpstr>Presentación de PowerPoint</vt:lpstr>
      <vt:lpstr>Presentación de PowerPoint</vt:lpstr>
      <vt:lpstr>Presentación de PowerPoint</vt:lpstr>
      <vt:lpstr>successful points in the control</vt:lpstr>
      <vt:lpstr>successful points in the control</vt:lpstr>
      <vt:lpstr>successful points in the control</vt:lpstr>
      <vt:lpstr>successful points in the control</vt:lpstr>
      <vt:lpstr>successful points in elimination</vt:lpstr>
      <vt:lpstr>Presentación de PowerPoint</vt:lpstr>
      <vt:lpstr>Presentación de PowerPoint</vt:lpstr>
      <vt:lpstr>problems…</vt:lpstr>
      <vt:lpstr>problems...</vt:lpstr>
      <vt:lpstr>problems...</vt:lpstr>
      <vt:lpstr>Presentación de PowerPoint</vt:lpstr>
      <vt:lpstr>Need for innovation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pharmacological strategies for elimination: the role of the radical cure</vt:lpstr>
      <vt:lpstr>P. falciparum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P. vivax</vt:lpstr>
      <vt:lpstr>Presentación de PowerPoint</vt:lpstr>
      <vt:lpstr>Presentación de PowerPoint</vt:lpstr>
      <vt:lpstr>Presentación de PowerPoint</vt:lpstr>
      <vt:lpstr>Risk difference = 21.58% (p&lt;0.0001) Most of the recurrences are asymptomatic</vt:lpstr>
      <vt:lpstr> </vt:lpstr>
      <vt:lpstr>major problems with primaquine…</vt:lpstr>
      <vt:lpstr>Low efficacy of higher doses of primaquine in Brazil</vt:lpstr>
      <vt:lpstr>Presentación de PowerPoint</vt:lpstr>
      <vt:lpstr>Presentación de PowerPoint</vt:lpstr>
      <vt:lpstr>Dose Ranging Efficacy Results from the Tafenoquine ‘DETECTIVE’ Trial  </vt:lpstr>
      <vt:lpstr>Study Design: Dose Ranging Phase 2b</vt:lpstr>
      <vt:lpstr>Primary Efficacy Results Show Convincing Efficacy at TQ 300mg and 600mg (Recurrence-free Efficacy at 6 months: Kaplan-Meier Estimates)</vt:lpstr>
      <vt:lpstr>Regional differences in underlying relapse rates can impact absolute and comparative efficacy</vt:lpstr>
      <vt:lpstr>Serious adverse events distributed evenly amongst treatment arms </vt:lpstr>
      <vt:lpstr>future remarks...</vt:lpstr>
      <vt:lpstr>Presentación de PowerPoint</vt:lpstr>
      <vt:lpstr>Presentación de PowerPoint</vt:lpstr>
      <vt:lpstr>Genome published in 2008  Salvador I strain  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panorama da malária nas américas</dc:title>
  <dc:creator>Marcus Lacerda</dc:creator>
  <cp:lastModifiedBy>csc</cp:lastModifiedBy>
  <cp:revision>73</cp:revision>
  <cp:lastPrinted>2013-10-25T12:10:51Z</cp:lastPrinted>
  <dcterms:created xsi:type="dcterms:W3CDTF">2013-10-25T02:02:29Z</dcterms:created>
  <dcterms:modified xsi:type="dcterms:W3CDTF">2014-02-18T12:16:21Z</dcterms:modified>
</cp:coreProperties>
</file>