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0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8" r:id="rId12"/>
    <p:sldId id="406" r:id="rId13"/>
    <p:sldId id="525" r:id="rId14"/>
    <p:sldId id="503" r:id="rId15"/>
    <p:sldId id="504" r:id="rId16"/>
    <p:sldId id="505" r:id="rId17"/>
    <p:sldId id="506" r:id="rId18"/>
    <p:sldId id="509" r:id="rId19"/>
    <p:sldId id="507" r:id="rId20"/>
    <p:sldId id="508" r:id="rId21"/>
    <p:sldId id="510" r:id="rId22"/>
    <p:sldId id="511" r:id="rId23"/>
    <p:sldId id="512" r:id="rId24"/>
    <p:sldId id="515" r:id="rId25"/>
    <p:sldId id="513" r:id="rId26"/>
    <p:sldId id="514" r:id="rId27"/>
    <p:sldId id="516" r:id="rId28"/>
    <p:sldId id="517" r:id="rId29"/>
    <p:sldId id="518" r:id="rId30"/>
    <p:sldId id="521" r:id="rId31"/>
    <p:sldId id="519" r:id="rId32"/>
    <p:sldId id="522" r:id="rId33"/>
    <p:sldId id="520" r:id="rId34"/>
    <p:sldId id="523" r:id="rId35"/>
    <p:sldId id="501" r:id="rId36"/>
    <p:sldId id="485" r:id="rId37"/>
    <p:sldId id="473" r:id="rId38"/>
    <p:sldId id="499" r:id="rId39"/>
    <p:sldId id="500" r:id="rId40"/>
    <p:sldId id="524" r:id="rId41"/>
    <p:sldId id="484" r:id="rId42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C66E715-723B-45A1-95F7-F5ED270AC5CA}">
          <p14:sldIdLst>
            <p14:sldId id="300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8"/>
            <p14:sldId id="406"/>
            <p14:sldId id="525"/>
            <p14:sldId id="503"/>
            <p14:sldId id="504"/>
            <p14:sldId id="505"/>
            <p14:sldId id="506"/>
            <p14:sldId id="509"/>
            <p14:sldId id="507"/>
            <p14:sldId id="508"/>
            <p14:sldId id="510"/>
            <p14:sldId id="511"/>
            <p14:sldId id="512"/>
            <p14:sldId id="515"/>
            <p14:sldId id="513"/>
            <p14:sldId id="514"/>
            <p14:sldId id="516"/>
            <p14:sldId id="517"/>
            <p14:sldId id="518"/>
            <p14:sldId id="521"/>
            <p14:sldId id="519"/>
            <p14:sldId id="522"/>
            <p14:sldId id="520"/>
            <p14:sldId id="523"/>
            <p14:sldId id="501"/>
            <p14:sldId id="485"/>
            <p14:sldId id="473"/>
            <p14:sldId id="499"/>
            <p14:sldId id="500"/>
            <p14:sldId id="524"/>
            <p14:sldId id="484"/>
          </p14:sldIdLst>
        </p14:section>
        <p14:section name="Sección sin título" id="{33E2EBA3-AFBD-4CCF-A02F-DEBDB1DB3B5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6" autoAdjust="0"/>
    <p:restoredTop sz="92294" autoAdjust="0"/>
  </p:normalViewPr>
  <p:slideViewPr>
    <p:cSldViewPr>
      <p:cViewPr>
        <p:scale>
          <a:sx n="50" d="100"/>
          <a:sy n="50" d="100"/>
        </p:scale>
        <p:origin x="-1890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5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Embarazadas</c:v>
                </c:pt>
              </c:strCache>
            </c:strRef>
          </c:tx>
          <c:spPr>
            <a:gradFill flip="none" rotWithShape="1">
              <a:gsLst>
                <a:gs pos="23733">
                  <a:srgbClr val="BBB4C7"/>
                </a:gs>
                <a:gs pos="12900">
                  <a:srgbClr val="B4ACC1"/>
                </a:gs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17504">
                  <a:srgbClr val="B7AFC4"/>
                </a:gs>
                <a:gs pos="27489">
                  <a:srgbClr val="BDB7C9"/>
                </a:gs>
                <a:gs pos="81650">
                  <a:srgbClr val="DCD9E2"/>
                </a:gs>
                <a:gs pos="17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0070C0"/>
              </a:solidFill>
            </a:ln>
          </c:spPr>
          <c:invertIfNegative val="0"/>
          <c:cat>
            <c:strRef>
              <c:f>Hoja1!$A$2:$A$6</c:f>
              <c:strCache>
                <c:ptCount val="5"/>
                <c:pt idx="0">
                  <c:v>Embarazadas Estimadas (Spectrum)</c:v>
                </c:pt>
                <c:pt idx="1">
                  <c:v>Embarazadas con 1 visita atencion prenatal (Inscripciones)</c:v>
                </c:pt>
                <c:pt idx="2">
                  <c:v>Partos en Centros Sanitarios (Sector Salud)</c:v>
                </c:pt>
                <c:pt idx="3">
                  <c:v>Control Postparto </c:v>
                </c:pt>
                <c:pt idx="4">
                  <c:v>Embarazadas testadas VIH (1er perfil)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134102</c:v>
                </c:pt>
                <c:pt idx="1">
                  <c:v>102714</c:v>
                </c:pt>
                <c:pt idx="2">
                  <c:v>103054</c:v>
                </c:pt>
                <c:pt idx="3">
                  <c:v>117543</c:v>
                </c:pt>
                <c:pt idx="4">
                  <c:v>86066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33856"/>
        <c:axId val="35197312"/>
      </c:barChart>
      <c:catAx>
        <c:axId val="194233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5197312"/>
        <c:crosses val="autoZero"/>
        <c:auto val="1"/>
        <c:lblAlgn val="ctr"/>
        <c:lblOffset val="100"/>
        <c:noMultiLvlLbl val="0"/>
      </c:catAx>
      <c:valAx>
        <c:axId val="35197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94233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Embarazadas</c:v>
                </c:pt>
              </c:strCache>
            </c:strRef>
          </c:tx>
          <c:spPr>
            <a:solidFill>
              <a:srgbClr val="CF875B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Embarazadas Esperadas</c:v>
                </c:pt>
                <c:pt idx="1">
                  <c:v>Testeo 1er perfil</c:v>
                </c:pt>
                <c:pt idx="2">
                  <c:v>testeo en 2do perfil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134102</c:v>
                </c:pt>
                <c:pt idx="1">
                  <c:v>86066</c:v>
                </c:pt>
                <c:pt idx="2">
                  <c:v>81881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15776"/>
        <c:axId val="35117312"/>
      </c:barChart>
      <c:catAx>
        <c:axId val="35115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35117312"/>
        <c:crosses val="autoZero"/>
        <c:auto val="1"/>
        <c:lblAlgn val="ctr"/>
        <c:lblOffset val="100"/>
        <c:noMultiLvlLbl val="0"/>
      </c:catAx>
      <c:valAx>
        <c:axId val="35117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35115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EMBARAZADAS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Hoja1!$A$2:$A$6</c:f>
              <c:strCache>
                <c:ptCount val="5"/>
                <c:pt idx="0">
                  <c:v>1. EMB-VIH- Esperadas Spectrum</c:v>
                </c:pt>
                <c:pt idx="1">
                  <c:v>2. Embarazadas con VIH en  2013 y conocen su condición serologica
</c:v>
                </c:pt>
                <c:pt idx="2">
                  <c:v>3. Embarazadas con VIH Vinculadas a los Servicios de salud TAR en el  2013. (Al menos 1CV, 1CD4 o 1 retiro de TAR)
</c:v>
                </c:pt>
                <c:pt idx="3">
                  <c:v>4. Embarazadas  con TAR en 2013 (PROFILAXIS O B+)
</c:v>
                </c:pt>
                <c:pt idx="4">
                  <c:v>5. Embarazada con CV menor de 1000 cp
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436</c:v>
                </c:pt>
                <c:pt idx="1">
                  <c:v>203</c:v>
                </c:pt>
                <c:pt idx="2">
                  <c:v>190</c:v>
                </c:pt>
                <c:pt idx="3">
                  <c:v>173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08864"/>
        <c:axId val="39910400"/>
        <c:axId val="0"/>
      </c:bar3DChart>
      <c:catAx>
        <c:axId val="3990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39910400"/>
        <c:crosses val="autoZero"/>
        <c:auto val="1"/>
        <c:lblAlgn val="ctr"/>
        <c:lblOffset val="100"/>
        <c:noMultiLvlLbl val="0"/>
      </c:catAx>
      <c:valAx>
        <c:axId val="39910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39908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Embarazadas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11 a 15 años</c:v>
                </c:pt>
                <c:pt idx="1">
                  <c:v>16 a 20 años</c:v>
                </c:pt>
                <c:pt idx="2">
                  <c:v>21 a 25 años</c:v>
                </c:pt>
                <c:pt idx="3">
                  <c:v>26 a 30 años</c:v>
                </c:pt>
                <c:pt idx="4">
                  <c:v>31 a 35 años</c:v>
                </c:pt>
                <c:pt idx="5">
                  <c:v>36 a 40 años</c:v>
                </c:pt>
                <c:pt idx="6">
                  <c:v>41 a 45 años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</c:v>
                </c:pt>
                <c:pt idx="1">
                  <c:v>34</c:v>
                </c:pt>
                <c:pt idx="2">
                  <c:v>51</c:v>
                </c:pt>
                <c:pt idx="3">
                  <c:v>19</c:v>
                </c:pt>
                <c:pt idx="4">
                  <c:v>19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0111488"/>
        <c:axId val="40113280"/>
      </c:barChart>
      <c:catAx>
        <c:axId val="4011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s-ES"/>
          </a:p>
        </c:txPr>
        <c:crossAx val="40113280"/>
        <c:crosses val="autoZero"/>
        <c:auto val="1"/>
        <c:lblAlgn val="ctr"/>
        <c:lblOffset val="100"/>
        <c:noMultiLvlLbl val="0"/>
      </c:catAx>
      <c:valAx>
        <c:axId val="4011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4011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%Niños/VIH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12.1</c:v>
                </c:pt>
                <c:pt idx="1">
                  <c:v>9</c:v>
                </c:pt>
                <c:pt idx="2">
                  <c:v>8.9</c:v>
                </c:pt>
                <c:pt idx="3">
                  <c:v>9.4</c:v>
                </c:pt>
                <c:pt idx="4">
                  <c:v>7.7</c:v>
                </c:pt>
                <c:pt idx="5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84032"/>
        <c:axId val="43290624"/>
      </c:lineChart>
      <c:catAx>
        <c:axId val="430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290624"/>
        <c:crosses val="autoZero"/>
        <c:auto val="1"/>
        <c:lblAlgn val="ctr"/>
        <c:lblOffset val="100"/>
        <c:noMultiLvlLbl val="0"/>
      </c:catAx>
      <c:valAx>
        <c:axId val="43290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43084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CA928-9227-4A8D-A848-EC4CBA792EAD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AC5FD-2D2C-4A41-8BA3-8E45C12DEB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74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D16D4B-0E2F-403A-B29D-AC0A0D0E28FF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0404B5-2820-42C4-B59D-22667FE4258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57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61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76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2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55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13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086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84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61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66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9569-64D5-4429-B5F8-F660242CD400}" type="datetimeFigureOut">
              <a:rPr lang="es-SV" smtClean="0"/>
              <a:pPr/>
              <a:t>13/01/2015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575A-7C27-41A2-A766-9AFC582C867F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1025" name="Imagen 52" descr="Descripción: C:\Users\romeroke\Pictures\Logos\Logo_CMYK.tif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6057900"/>
            <a:ext cx="2047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39002" y="5836328"/>
            <a:ext cx="2047875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9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3628" y="2564904"/>
            <a:ext cx="6400800" cy="1656184"/>
          </a:xfrm>
        </p:spPr>
        <p:txBody>
          <a:bodyPr/>
          <a:lstStyle/>
          <a:p>
            <a:r>
              <a:rPr lang="es-SV" sz="4400" b="1" dirty="0" smtClean="0">
                <a:solidFill>
                  <a:srgbClr val="0070C0"/>
                </a:solidFill>
              </a:rPr>
              <a:t>Hallazgos, Brechas y Resultados</a:t>
            </a:r>
            <a:endParaRPr lang="es-SV" sz="4400" b="1" dirty="0">
              <a:solidFill>
                <a:srgbClr val="0070C0"/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60732"/>
            <a:ext cx="1076306" cy="7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25896" y="1556792"/>
            <a:ext cx="861060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término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transmisión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materno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infantil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VIH y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sífilis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congénita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44371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San Salvador 14 y  15 de enero, 2015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s-SV" dirty="0"/>
          </a:p>
        </p:txBody>
      </p:sp>
      <p:pic>
        <p:nvPicPr>
          <p:cNvPr id="1026" name="Picture 2" descr="C:\Users\Informatica\Downloads\Logo CLAP - SMR ESPAÑOL %282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839" y="5826517"/>
            <a:ext cx="3498345" cy="351641"/>
          </a:xfrm>
          <a:prstGeom prst="rect">
            <a:avLst/>
          </a:prstGeom>
          <a:noFill/>
        </p:spPr>
      </p:pic>
      <p:pic>
        <p:nvPicPr>
          <p:cNvPr id="7" name="Picture" descr="C:\Users\rodrigueze\Pictures\Logo oficial MINSA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2" descr="C:\Users\rodrigueze\Pictures\global_logo_2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33256"/>
            <a:ext cx="1337279" cy="3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age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733256"/>
            <a:ext cx="1057770" cy="53816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8" y="5705710"/>
            <a:ext cx="1129030" cy="3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dirty="0" smtClean="0"/>
              <a:t>Establecimientos  que realizaron diagnóstico y que no se vincularon a la atención integral del VIH en el 2013, El Salvador.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800" y="58674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 de información: Dirección de Vigilancia Sanitaria  (SUMEVE) y el Programa Nacional de ITS-VIH-Sida, del Ministerio de Salud.</a:t>
            </a:r>
            <a:endParaRPr lang="es-ES" sz="11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63960"/>
              </p:ext>
            </p:extLst>
          </p:nvPr>
        </p:nvGraphicFramePr>
        <p:xfrm>
          <a:off x="1905000" y="1676398"/>
          <a:ext cx="5105400" cy="335280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014451"/>
                <a:gridCol w="2090949"/>
              </a:tblGrid>
              <a:tr h="6186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ESTABLECIMIENTOS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caso no vinculados a los servicios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35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HOSPITAL CON TAR: Gotera, Ahuachapan, San Rafael, Saldaña.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5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ISSS. Medico Quirurgico, U/M Atlacatl,Acajutla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3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Unidades de Salud MINSAL: Soyapango, Ciudad Arce, Aguilares, Metalio/Acajutla.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Porcentaje de Casos de niños y niñas de madres con VIH que reportan la infección del VIH del 2008 al  2013, El Salvador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800" y="629136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 de información: Dirección de Vigilancia Sanitaria  (SUMEVE) y el Programa Nacional de ITS-VIH-Sida, del Ministerio de Salud, Informe de Labores del MINSAL 2013-2014.</a:t>
            </a:r>
            <a:endParaRPr lang="es-ES" sz="11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223606110"/>
              </p:ext>
            </p:extLst>
          </p:nvPr>
        </p:nvGraphicFramePr>
        <p:xfrm>
          <a:off x="533400" y="12954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Que dejo la evaluación</a:t>
            </a:r>
            <a:endParaRPr lang="es-ES_tradnl" sz="36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05369"/>
              </p:ext>
            </p:extLst>
          </p:nvPr>
        </p:nvGraphicFramePr>
        <p:xfrm>
          <a:off x="395536" y="1484784"/>
          <a:ext cx="8064897" cy="32546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54297"/>
                <a:gridCol w="1601877"/>
                <a:gridCol w="1367940"/>
                <a:gridCol w="1268814"/>
                <a:gridCol w="1320358"/>
                <a:gridCol w="951611"/>
              </a:tblGrid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Áreas / Resultados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</a:rPr>
                        <a:t>Políticas </a:t>
                      </a:r>
                      <a:r>
                        <a:rPr lang="es-ES" sz="1800" b="1" u="none" strike="noStrike" dirty="0">
                          <a:effectLst/>
                        </a:rPr>
                        <a:t>y programas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Servicios de Salud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Red de Laboratorios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Vigilancia y Sistemas de Información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Total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7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Hallazgos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9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8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12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12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41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7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Brechas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4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5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5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10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24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29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Recomendaciones</a:t>
                      </a:r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6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9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12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7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34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Políticas y Programas 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s-ES_tradnl" sz="2400" u="sng" dirty="0" smtClean="0"/>
              <a:t>Existen </a:t>
            </a:r>
            <a:r>
              <a:rPr lang="es-ES_tradnl" sz="2400" u="sng" dirty="0"/>
              <a:t>leyes y políticas nacionales </a:t>
            </a:r>
            <a:r>
              <a:rPr lang="es-ES_tradnl" sz="2400" u="sng" dirty="0" smtClean="0"/>
              <a:t> que priorizan la  </a:t>
            </a:r>
            <a:r>
              <a:rPr lang="es-ES_tradnl" sz="2400" u="sng" dirty="0"/>
              <a:t>atención integral.</a:t>
            </a:r>
            <a:endParaRPr lang="es-ES" sz="2400" u="sng" dirty="0"/>
          </a:p>
          <a:p>
            <a:pPr marL="514350" lvl="0" indent="-514350">
              <a:buFont typeface="+mj-lt"/>
              <a:buAutoNum type="alphaLcPeriod"/>
            </a:pPr>
            <a:r>
              <a:rPr lang="es-PA" sz="2400" u="sng" dirty="0" smtClean="0"/>
              <a:t>Plan </a:t>
            </a:r>
            <a:r>
              <a:rPr lang="es-PA" sz="2400" u="sng" dirty="0"/>
              <a:t>estratégico PENM VIH</a:t>
            </a:r>
            <a:r>
              <a:rPr lang="es-PA" sz="2400" dirty="0"/>
              <a:t>, donde se incluye la </a:t>
            </a:r>
            <a:r>
              <a:rPr lang="es-PA" sz="2400" u="sng" dirty="0"/>
              <a:t>ETMI y</a:t>
            </a:r>
            <a:r>
              <a:rPr lang="es-PA" sz="2400" dirty="0"/>
              <a:t>  además </a:t>
            </a:r>
            <a:r>
              <a:rPr lang="es-PA" sz="2400" dirty="0" smtClean="0"/>
              <a:t>cuenta con </a:t>
            </a:r>
            <a:r>
              <a:rPr lang="es-PA" sz="2400" u="sng" dirty="0" smtClean="0"/>
              <a:t>la </a:t>
            </a:r>
            <a:r>
              <a:rPr lang="es-PA" sz="2400" u="sng" dirty="0"/>
              <a:t>voluntad política </a:t>
            </a:r>
            <a:r>
              <a:rPr lang="es-PA" sz="2400" dirty="0"/>
              <a:t>para su implementación. </a:t>
            </a:r>
            <a:endParaRPr lang="es-ES" sz="2400" dirty="0"/>
          </a:p>
          <a:p>
            <a:pPr marL="514350" lvl="0" indent="-514350">
              <a:buFont typeface="+mj-lt"/>
              <a:buAutoNum type="alphaLcPeriod"/>
            </a:pPr>
            <a:r>
              <a:rPr lang="es-PA" sz="2400" dirty="0"/>
              <a:t>Los </a:t>
            </a:r>
            <a:r>
              <a:rPr lang="es-ES" sz="2400" dirty="0"/>
              <a:t>lineamientos técnicos relacionados con la eliminación  de VIH y sífilis ya fueron elaborados, socializados y están en fase de implementación en toda la red de servicios</a:t>
            </a:r>
            <a:r>
              <a:rPr lang="es-ES" sz="2400" dirty="0" smtClean="0"/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s-ES_tradnl" sz="2400" u="sng" dirty="0" smtClean="0"/>
              <a:t>Coordinación </a:t>
            </a:r>
            <a:r>
              <a:rPr lang="es-ES_tradnl" sz="2400" u="sng" dirty="0" err="1"/>
              <a:t>interprogramática</a:t>
            </a:r>
            <a:r>
              <a:rPr lang="es-ES_tradnl" sz="2400" u="sng" dirty="0"/>
              <a:t> </a:t>
            </a:r>
            <a:r>
              <a:rPr lang="es-ES_tradnl" sz="2400" dirty="0"/>
              <a:t>relacionada con la Eliminación de la Transmisión Materno Infantil del VIH y sífilis congénita entre los programas </a:t>
            </a:r>
            <a:r>
              <a:rPr lang="es-ES_tradnl" sz="2400" dirty="0" smtClean="0"/>
              <a:t> VIH y SSR.</a:t>
            </a:r>
            <a:endParaRPr lang="es-ES" sz="2400" dirty="0"/>
          </a:p>
          <a:p>
            <a:pPr marL="514350" lvl="0" indent="-514350">
              <a:buFont typeface="+mj-lt"/>
              <a:buAutoNum type="alphaLcPeriod"/>
            </a:pPr>
            <a:r>
              <a:rPr lang="es-SV" sz="2400" u="sng" dirty="0"/>
              <a:t>El financiamiento del programa de ETMI esta asegurado</a:t>
            </a:r>
            <a:r>
              <a:rPr lang="es-SV" sz="2400" dirty="0"/>
              <a:t>……en su mayor parte fondos GOES;  apoyo del Fondo Mundial.</a:t>
            </a:r>
            <a:endParaRPr lang="es-ES" sz="2400" dirty="0"/>
          </a:p>
          <a:p>
            <a:pPr marL="514350" lvl="0" indent="-514350">
              <a:buFont typeface="+mj-lt"/>
              <a:buAutoNum type="alphaLcPeriod"/>
            </a:pPr>
            <a:r>
              <a:rPr lang="es-SV" sz="2400" dirty="0"/>
              <a:t>El Programa </a:t>
            </a:r>
            <a:r>
              <a:rPr lang="es-SV" sz="2400" u="sng" dirty="0"/>
              <a:t>cuanta con indicadores definidos para la ETMI de VIH y </a:t>
            </a:r>
            <a:r>
              <a:rPr lang="es-SV" sz="2400" u="sng" dirty="0" smtClean="0"/>
              <a:t>sífilis.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316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Políticas y Programas 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2400" dirty="0" smtClean="0"/>
              <a:t>g. Los </a:t>
            </a:r>
            <a:r>
              <a:rPr lang="es-SV" sz="2400" dirty="0"/>
              <a:t>programas cuentan con sistemas de información que recolectan datos desde las redes de servicios, entre ellos; Sistema Perinatal (SP), Sistema Único de Monitoreo, Evaluación y Vigilancia Epidemiológica para VIH (SUMEVE); Sistema de </a:t>
            </a:r>
            <a:r>
              <a:rPr lang="es-SV" sz="2400" dirty="0" err="1"/>
              <a:t>morbi</a:t>
            </a:r>
            <a:r>
              <a:rPr lang="es-SV" sz="2400" dirty="0"/>
              <a:t>-mortalidad en web (SIMMOW); Sistema Nacional de Vigilancia Epidemiológica (VIGEPES); Sistema Estadístico de Producción de Servicios,(SEPS).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9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Políticas y Programas / Brechas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No se cuenta con un Comité Nacional que vigile el cumplimiento de la Estrategia de la  Eliminación de la transmisión </a:t>
            </a:r>
            <a:r>
              <a:rPr lang="es-SV" sz="2400" dirty="0" err="1"/>
              <a:t>materinoinfantil</a:t>
            </a:r>
            <a:r>
              <a:rPr lang="es-SV" sz="2400" dirty="0"/>
              <a:t> en VIH y sífilis. 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Existen limitaciones financieras y de recursos humanos para la implementación de las acciones relacionadas a la estrategia </a:t>
            </a:r>
            <a:r>
              <a:rPr lang="es-ES" sz="2400" dirty="0" smtClean="0"/>
              <a:t>ETMI.. </a:t>
            </a:r>
            <a:r>
              <a:rPr lang="es-ES" sz="2400" dirty="0"/>
              <a:t>en </a:t>
            </a:r>
            <a:r>
              <a:rPr lang="es-ES" sz="2400" dirty="0" smtClean="0"/>
              <a:t>SSR; </a:t>
            </a:r>
            <a:r>
              <a:rPr lang="es-ES" sz="2400" dirty="0"/>
              <a:t>principalmente en déficits de insumos de laboratorio y de Planificación familiar incluidos los condones.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Existe una adecuada recolección de </a:t>
            </a:r>
            <a:r>
              <a:rPr lang="es-ES" sz="2400" dirty="0" smtClean="0"/>
              <a:t>datos….; </a:t>
            </a:r>
            <a:r>
              <a:rPr lang="es-ES" sz="2400" dirty="0"/>
              <a:t>sin embargo detecta una deficiencia en el análisis especifico de variables necesarias para el seguimiento adecuado </a:t>
            </a:r>
            <a:r>
              <a:rPr lang="es-ES" sz="2400" dirty="0" smtClean="0"/>
              <a:t>…ETMI</a:t>
            </a:r>
            <a:r>
              <a:rPr lang="es-ES" sz="2400" dirty="0"/>
              <a:t>. </a:t>
            </a:r>
            <a:r>
              <a:rPr lang="es-ES" sz="2400" dirty="0" smtClean="0"/>
              <a:t>No existe una  </a:t>
            </a:r>
            <a:r>
              <a:rPr lang="es-ES" sz="2400" dirty="0"/>
              <a:t>triangulación de datos de los sistemas (VIGEPES, SIP,  SIMMOW y Laboratorio) lo que genera información diversa, sin control y calidad.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 L</a:t>
            </a:r>
            <a:r>
              <a:rPr lang="es-SV" sz="2400" dirty="0"/>
              <a:t>a coordinación interinstitucional </a:t>
            </a:r>
            <a:r>
              <a:rPr lang="es-SV" sz="2400" dirty="0" smtClean="0"/>
              <a:t>.. </a:t>
            </a:r>
            <a:r>
              <a:rPr lang="es-SV" sz="2400" dirty="0"/>
              <a:t>d</a:t>
            </a:r>
            <a:r>
              <a:rPr lang="es-SV" sz="2400" dirty="0" smtClean="0"/>
              <a:t>e los </a:t>
            </a:r>
            <a:r>
              <a:rPr lang="es-SV" sz="2400" dirty="0"/>
              <a:t>proveedores de servicios de salud no se acoplan a la estrategia de la </a:t>
            </a:r>
            <a:r>
              <a:rPr lang="es-SV" sz="2400" dirty="0" smtClean="0"/>
              <a:t>ETMI….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482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Políticas y Programas / 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Creación y/o fortalecimiento del Comité Intersectorial para la </a:t>
            </a:r>
            <a:r>
              <a:rPr lang="es-SV" sz="2400" dirty="0" smtClean="0"/>
              <a:t>ETMI..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SV" sz="2400" dirty="0" smtClean="0"/>
              <a:t> Fortalecer </a:t>
            </a:r>
            <a:r>
              <a:rPr lang="es-SV" sz="2400" dirty="0"/>
              <a:t>la coordinación y participación de las instituciones del sector salud para la implementación de la </a:t>
            </a:r>
            <a:r>
              <a:rPr lang="es-SV" sz="2400" dirty="0" smtClean="0"/>
              <a:t>ETMI…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Reducir las brechas de los recursos humanos </a:t>
            </a:r>
            <a:r>
              <a:rPr lang="es-SV" sz="2400" dirty="0" smtClean="0"/>
              <a:t>.. </a:t>
            </a:r>
            <a:r>
              <a:rPr lang="es-SV" sz="2400" dirty="0" err="1" smtClean="0"/>
              <a:t>gineco</a:t>
            </a:r>
            <a:r>
              <a:rPr lang="es-SV" sz="2400" dirty="0" smtClean="0"/>
              <a:t>-obstetricia, </a:t>
            </a:r>
            <a:r>
              <a:rPr lang="es-SV" sz="2400" dirty="0"/>
              <a:t>enfermería en los hospitales</a:t>
            </a:r>
            <a:r>
              <a:rPr lang="es-SV" sz="2400" dirty="0" smtClean="0"/>
              <a:t>,…. </a:t>
            </a:r>
            <a:r>
              <a:rPr lang="es-SV" sz="2400" dirty="0"/>
              <a:t>Así como, del personal de laboratorio, en los tres niveles de </a:t>
            </a:r>
            <a:r>
              <a:rPr lang="es-SV" sz="2400" dirty="0" smtClean="0"/>
              <a:t>atención.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Fortalecer y mantener los recursos financieros en todos los niveles de atención</a:t>
            </a:r>
            <a:r>
              <a:rPr lang="es-SV" sz="2400" dirty="0" smtClean="0"/>
              <a:t>,.. </a:t>
            </a:r>
            <a:r>
              <a:rPr lang="es-SV" sz="2400" dirty="0"/>
              <a:t>y lograr una mayor cobertura en la atención integral de la embarazada, su pareja y el niño/niña.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SV" sz="2400" dirty="0"/>
              <a:t> </a:t>
            </a:r>
            <a:r>
              <a:rPr lang="es-SV" sz="2400" dirty="0" smtClean="0"/>
              <a:t>Fortalecer </a:t>
            </a:r>
            <a:r>
              <a:rPr lang="es-SV" sz="2400" dirty="0"/>
              <a:t>los sistemas de información de salud: SUMEVE, VIGEPES, SIP y SIMMOW</a:t>
            </a:r>
            <a:r>
              <a:rPr lang="es-SV" sz="2400" dirty="0" smtClean="0"/>
              <a:t>,….. (triangulación y cuadros de salida finales.)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430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Servicios de Salud/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124744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ES" sz="2400" dirty="0"/>
              <a:t>El acceso y ampliación de los servicios de atención pre-natal, parto, seguimiento a la mujer y el recién nacido, han sido mejorados a través de las </a:t>
            </a:r>
            <a:r>
              <a:rPr lang="es-ES" sz="2400" dirty="0" smtClean="0"/>
              <a:t>RIISS,.. ECOS-F …y ECOS-E.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 </a:t>
            </a:r>
            <a:r>
              <a:rPr lang="es-ES" sz="2400" dirty="0"/>
              <a:t>La red de los establecimientos de salud en los diferentes niveles de atención priorizan la búsqueda de embarazadas de riesgo y las integran a los servicios hospitalarios.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flujo de atención a través del mecanismo de la </a:t>
            </a:r>
            <a:r>
              <a:rPr lang="es-ES" sz="2400" dirty="0"/>
              <a:t>referencia y contra referencia entre todos los niveles de atención, funciona en forma sistemática y regular.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personal de todos los establecimientos de salud están comprometidos en la implementación de la ETMI y </a:t>
            </a:r>
            <a:r>
              <a:rPr lang="es-ES" sz="2400" dirty="0"/>
              <a:t>cumplen las normativas nacionales establecidas, principalmente los establecimientos que cuentan con intervención en salud en todos sus municipios</a:t>
            </a:r>
            <a:r>
              <a:rPr lang="es-SV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60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Servicios de Salud/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 startAt="5"/>
            </a:pPr>
            <a:r>
              <a:rPr lang="es-ES_tradnl" sz="2400" dirty="0" smtClean="0"/>
              <a:t>La </a:t>
            </a:r>
            <a:r>
              <a:rPr lang="es-ES_tradnl" sz="2400" dirty="0"/>
              <a:t>aplicación de las normas de ETMI en el ISSS no son aplicadas en forma estricta de acuerdo a lo establecido y en Sanidad Militar no tienen normas, ni protocolos. 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5"/>
            </a:pPr>
            <a:r>
              <a:rPr lang="es-ES_tradnl" sz="2400" dirty="0"/>
              <a:t>Algunos establecimientos tienen infraestructura deficiente y falta de personal para la atención de los usuarios, en relaciona a las normativas de la ETMI no todo el recurso humano ha sido capacitado, y estas no están disponibles para todos.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5"/>
            </a:pPr>
            <a:r>
              <a:rPr lang="es-SV" sz="2400" dirty="0"/>
              <a:t>La población sin acceso al sistema de salud no se conoce debido a la falta de estudios socio-antropológicos que promuevan su incorporación al sistema de salud. Este puede ser un factor que puede alterar las tasas que están calculadas al momento.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5"/>
            </a:pPr>
            <a:r>
              <a:rPr lang="es-SV" sz="2400" dirty="0"/>
              <a:t>Todos los servicios de salud integran la información al SUMEVE, SIMMOW, VIGEPES, SIP y otros.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972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ES_tradnl" sz="3600" b="1" dirty="0"/>
              <a:t>Servicios de Salud / </a:t>
            </a:r>
            <a:r>
              <a:rPr lang="es-ES_tradnl" sz="3600" b="1" dirty="0" smtClean="0"/>
              <a:t>Brechas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Fenómeno de la violencia social en El Salvador,  es una limitante para lograr el cumplimiento de metas y el seguimiento de la ETMI y de otros programas.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No existe cobertura de recursos capacitados en la Estrategia de la ETMI para VIH y sífilis.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ES" sz="2400" dirty="0"/>
              <a:t>No todos los municipios están totalmente intervenidos con equipos de salud, lo que dificulta el seguimiento y la búsqueda activa de las embarazadas que no tienen acceso a los servicios.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ES" sz="2400" dirty="0"/>
              <a:t>Escasa evidencia sobre las determinantes sociales que presentan las embarazadas sin acceso a los servicios de salud.</a:t>
            </a:r>
          </a:p>
          <a:p>
            <a:pPr marL="457200" indent="-457200">
              <a:buFont typeface="+mj-lt"/>
              <a:buAutoNum type="alphaLcPeriod"/>
            </a:pPr>
            <a:r>
              <a:rPr lang="es-ES" sz="2400" dirty="0"/>
              <a:t>Escaso análisis de la información con los indicadores de la ETMI de VIH y sífilis, los análisis que existen son aislados y no divulgados a los equipos internos de los servicios y del sector salud.</a:t>
            </a:r>
          </a:p>
        </p:txBody>
      </p:sp>
    </p:spTree>
    <p:extLst>
      <p:ext uri="{BB962C8B-B14F-4D97-AF65-F5344CB8AC3E}">
        <p14:creationId xmlns:p14="http://schemas.microsoft.com/office/powerpoint/2010/main" val="4108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Atención a embarazadas en el sector salud en el año 2013, El Salvador.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38200" y="60960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 de información: Informe de Labores del Ministerio de Salud 2013-2014. </a:t>
            </a:r>
            <a:endParaRPr lang="es-ES" sz="1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6918"/>
              </p:ext>
            </p:extLst>
          </p:nvPr>
        </p:nvGraphicFramePr>
        <p:xfrm>
          <a:off x="1219199" y="1676400"/>
          <a:ext cx="6477002" cy="31242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30891"/>
                <a:gridCol w="1330891"/>
                <a:gridCol w="2085062"/>
                <a:gridCol w="1730158"/>
              </a:tblGrid>
              <a:tr h="10414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Institución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Inscripción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controles </a:t>
                      </a:r>
                      <a:r>
                        <a:rPr lang="es-ES" sz="2000" b="1" u="none" strike="noStrike" dirty="0" smtClean="0">
                          <a:effectLst/>
                        </a:rPr>
                        <a:t>subsecuentes [4]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Controles puerperales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MINSAL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78761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399672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105391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ISSS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23918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115683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12093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COSAM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35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597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59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0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102,714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515,952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u="none" strike="noStrike" dirty="0">
                          <a:effectLst/>
                        </a:rPr>
                        <a:t>117,543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95400" y="5029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*Bienestar Magisterial  No presento datos, ni los hospitales privados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05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/>
              <a:t>Servicios de Salud 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594928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El fortalecimiento de los Comités Multidisciplinarios e Intersectoriales que contribuyan a garantizar la implementación de la </a:t>
            </a:r>
            <a:r>
              <a:rPr lang="es-SV" sz="2400" dirty="0" smtClean="0"/>
              <a:t>ETMI…. </a:t>
            </a:r>
            <a:r>
              <a:rPr lang="es-SV" sz="2400" dirty="0"/>
              <a:t>en la red de los servicios públicos y privados.  </a:t>
            </a:r>
            <a:endParaRPr lang="es-SV" sz="2400" dirty="0" smtClean="0"/>
          </a:p>
          <a:p>
            <a:pPr marL="457200" lvl="0" indent="-457200">
              <a:buFont typeface="+mj-lt"/>
              <a:buAutoNum type="arabicPeriod"/>
            </a:pP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Hacer efectivo el cumplimiento estricto de las normativas de la </a:t>
            </a:r>
            <a:r>
              <a:rPr lang="es-SV" sz="2400" dirty="0" smtClean="0"/>
              <a:t>ETMI…… </a:t>
            </a:r>
            <a:r>
              <a:rPr lang="es-SV" sz="2400" dirty="0"/>
              <a:t>mecanismos de vigilancia, monitoreo y evaluación periódica de los indicadores.  </a:t>
            </a:r>
            <a:endParaRPr lang="es-SV" sz="2400" dirty="0" smtClean="0"/>
          </a:p>
          <a:p>
            <a:pPr marL="457200" lvl="0" indent="-457200">
              <a:buFont typeface="+mj-lt"/>
              <a:buAutoNum type="arabicPeriod"/>
            </a:pP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Realizar una evaluación de oferta de servicios por área geográfica y grupos de población </a:t>
            </a:r>
            <a:r>
              <a:rPr lang="es-SV" sz="2400" dirty="0" smtClean="0"/>
              <a:t>…. ETMI.</a:t>
            </a:r>
          </a:p>
          <a:p>
            <a:pPr marL="457200" lvl="0" indent="-457200">
              <a:buFont typeface="+mj-lt"/>
              <a:buAutoNum type="arabicPeriod"/>
            </a:pP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SV" sz="2400" dirty="0"/>
              <a:t> </a:t>
            </a:r>
            <a:r>
              <a:rPr lang="es-SV" sz="2400" dirty="0" smtClean="0"/>
              <a:t>Enfatizar </a:t>
            </a:r>
            <a:r>
              <a:rPr lang="es-SV" sz="2400" dirty="0"/>
              <a:t>en los servicios de atención el seguimiento sistemático y cumplimiento de las guías de atención clínica de la embarazada con respecto a la prevención, diagnóstico, y tratamiento del VIH y sífilis, así como el registro y reporte de las actividades realizadas.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740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/>
              <a:t>Servicios de Salud 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s-SV" sz="2400" dirty="0"/>
              <a:t> </a:t>
            </a:r>
            <a:r>
              <a:rPr lang="es-SV" sz="2400" dirty="0" smtClean="0"/>
              <a:t>Realizar </a:t>
            </a:r>
            <a:r>
              <a:rPr lang="es-SV" sz="2400" dirty="0"/>
              <a:t>un inventario específico de las necesidades de mejora de la infraestructura, y de equipos de los establecimientos; así como las necesidades de personal por disciplina para su completamiento. </a:t>
            </a:r>
            <a:endParaRPr lang="es-ES" sz="2400" dirty="0"/>
          </a:p>
          <a:p>
            <a:pPr marL="457200" lvl="0" indent="-457200">
              <a:buFont typeface="+mj-lt"/>
              <a:buAutoNum type="arabicPeriod" startAt="5"/>
            </a:pPr>
            <a:r>
              <a:rPr lang="es-SV" sz="2400" dirty="0" smtClean="0"/>
              <a:t>Completar </a:t>
            </a:r>
            <a:r>
              <a:rPr lang="es-SV" sz="2400" dirty="0"/>
              <a:t>las capacitaciones al personal de salud de las instituciones del sistema de salud sobre las guías de atención clínica relacionadas con la ETMI y facilitar el acceso de estas en forma física y electrónica.</a:t>
            </a:r>
            <a:endParaRPr lang="es-ES" sz="2400" dirty="0"/>
          </a:p>
          <a:p>
            <a:pPr marL="457200" lvl="0" indent="-457200">
              <a:buFont typeface="+mj-lt"/>
              <a:buAutoNum type="arabicPeriod" startAt="5"/>
            </a:pPr>
            <a:endParaRPr lang="es-SV" sz="2400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SV" sz="2400" dirty="0" smtClean="0"/>
              <a:t>Continuar </a:t>
            </a:r>
            <a:r>
              <a:rPr lang="es-SV" sz="2400" dirty="0"/>
              <a:t>ampliando la cobertura de los servicios de atención </a:t>
            </a:r>
            <a:r>
              <a:rPr lang="es-SV" sz="2400" dirty="0" err="1" smtClean="0"/>
              <a:t>maternoinfantil</a:t>
            </a:r>
            <a:r>
              <a:rPr lang="es-SV" sz="2400" dirty="0" smtClean="0"/>
              <a:t>…. </a:t>
            </a:r>
            <a:r>
              <a:rPr lang="es-SV" sz="2400" dirty="0"/>
              <a:t>oferta continua de los perfiles prenatales con énfasis en la prueba para VIH-sífilis en todos los establecimientos de atención de las instituciones del sistema de salud y cumplir con la normativa de la ETMI.</a:t>
            </a:r>
            <a:endParaRPr lang="es-ES" sz="2400" dirty="0"/>
          </a:p>
          <a:p>
            <a:pPr marL="457200" indent="-457200">
              <a:buFont typeface="+mj-lt"/>
              <a:buAutoNum type="arabicPeriod" startAt="5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57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/>
              <a:t>Servicios de Salud 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89654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s-SV" sz="2400" dirty="0" smtClean="0"/>
              <a:t>Realizar </a:t>
            </a:r>
            <a:r>
              <a:rPr lang="es-SV" sz="2400" dirty="0"/>
              <a:t>un estudio socio-antropológico que precise información de esta población que aún se encuentra excluida de los servicios de salud, para establecer las brechas de atención y focalizar los esfuerzos sobre estos grupos para incorporarlos a los servicios; disponer de datos y estadísticas consistentes para la evaluar la </a:t>
            </a:r>
            <a:r>
              <a:rPr lang="es-SV" sz="2400" dirty="0" smtClean="0"/>
              <a:t>ETMI.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s-SV" sz="2400" dirty="0" smtClean="0"/>
              <a:t>Fortalecer </a:t>
            </a:r>
            <a:r>
              <a:rPr lang="es-SV" sz="2400" dirty="0"/>
              <a:t>los sistemas de información de los servicios de atención de los establecimientos de las UCSF y hospitales dotándoles de equipos y capacitándolos en los procesos de análisis de información; fortalecer la vigilancia y seguimiento de los casos de VIH y sífilis.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865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8072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Existe una Red de Laboratorios clínicos que funciona en forma coordinada, y está cumpliendo con las normativas establecidas por el nivel central en la red de servicios gubernamentales del MINSAL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Laboratorio Nacional de Referencia posee un programa de evaluación externa de la calidad.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ES" sz="2400" dirty="0"/>
              <a:t>El laboratorio cuenta con directrices, manuales y mecanismos que fomentan la calidad, incluido un indicador de la calidad.</a:t>
            </a:r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Existe un algoritmo diagnóstico para VIH y Sífilis normado y socializado en las redes de servicio.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Los resultados de las pruebas de VIH (pruebas rápidas, Elisa, CV, CD4 entre otras) están disponibles en línea en el sistema único de vigilancia para VIH (SUMEVE).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Existe dotación de pruebas para VIH y sífilis a la red de servicios del primer nivel de atención por parte del Programa Nacional de ITS-VIH/sida</a:t>
            </a:r>
            <a:r>
              <a:rPr lang="es-SV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695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80728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 startAt="7"/>
            </a:pPr>
            <a:r>
              <a:rPr lang="es-SV" sz="2200" dirty="0" smtClean="0"/>
              <a:t>Existencia </a:t>
            </a:r>
            <a:r>
              <a:rPr lang="es-SV" sz="2200" dirty="0"/>
              <a:t>de un fuerte compromiso del personal de Laboratorio Clínico de las redes de servicios de salud, para el cumplimiento de las actividades relacionadas con la ETMI.</a:t>
            </a:r>
            <a:endParaRPr lang="es-ES" sz="22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200" dirty="0"/>
              <a:t>Los tiempos en resultados y entregas están escritos en la normativa y se comprobó que el procesamiento para las cargas virales es oportuno.</a:t>
            </a:r>
            <a:endParaRPr lang="es-ES" sz="22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200" dirty="0"/>
              <a:t>La prueba centralizada para la confirmación de sífilis los resultados se informan a las 3 o 4 semanas y el cierre de caso solo es usado con fines epidemiológicos y no clínico.</a:t>
            </a:r>
            <a:endParaRPr lang="es-ES" sz="22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200" dirty="0"/>
              <a:t>El laboratorio clínico de algunos hospitales no logra procesar la cantidad de pruebas diagnósticas demandadas, por esto, prioriza las pruebas a embarazadas y niños, cuando existe situaciones de desabastecimiento.</a:t>
            </a:r>
            <a:endParaRPr lang="es-ES" sz="22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200" dirty="0"/>
              <a:t>Toda la red cuenta con libros armonizados para VIH, donde se recolecta las variables necesarias para la producción del área.</a:t>
            </a:r>
            <a:endParaRPr lang="es-ES" sz="22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200" dirty="0"/>
              <a:t>Toda la información de laboratorio para VIH se introduce en el SUMEVE; para sífilis se ingresa en SIP y VIGEPES.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9776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</a:t>
            </a:r>
            <a:r>
              <a:rPr lang="es-ES_tradnl" sz="3600" b="1" dirty="0" smtClean="0"/>
              <a:t>Brechas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SV" sz="2200" dirty="0"/>
              <a:t>La evaluación externa de la calidad es limitada a una vez al año, lo que no permite un proceso amplio.</a:t>
            </a:r>
            <a:endParaRPr lang="es-ES" sz="22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200" dirty="0"/>
              <a:t>Aunque los tiempos en resultados están escritos en la normativa de procedimientos, estos no se cumplen en la entrega a los servicios de salud para la toma oportuna de acciones.</a:t>
            </a:r>
            <a:endParaRPr lang="es-ES" sz="22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200" dirty="0"/>
              <a:t>Las cargas virales para VIH se procesan en un tiempo corto, pero los resultados se digitan en forma tardía, limitando la disponibilidad de la información en los servicios y retrasando el manejo adecuado de las usuarias.</a:t>
            </a:r>
            <a:endParaRPr lang="es-ES" sz="22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200" dirty="0"/>
              <a:t>Los Laboratorios clínicos de los servicios de atención están con sobrecarga de trabajo y los recursos humanos son limitados, no se pueden cumplir la demanda existente.</a:t>
            </a:r>
            <a:endParaRPr lang="es-ES" sz="2200" dirty="0"/>
          </a:p>
          <a:p>
            <a:pPr marL="457200" indent="-457200">
              <a:buFont typeface="+mj-lt"/>
              <a:buAutoNum type="alphaLcPeriod"/>
            </a:pPr>
            <a:r>
              <a:rPr lang="es-SV" sz="2200" dirty="0"/>
              <a:t>Los registros de laboratorio son manuales y se carece de un sistema digital en los laboratorios, que apoye la producción, el análisis de la información y la entrega oportuna de los resultados; por ejemplo,  el contar con un sistema de información de laboratorio clínico (LIS) en línea, facilitaría las acciones.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52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052736"/>
            <a:ext cx="8915400" cy="580526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El Laboratorio Nacional de Referencia debería descentralizar ciertos servicios para hacer más eficiente en tiempo y forma la entrega de los resultados, especialmente lo referido a la Sífilis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La evaluación externa de la calidad para los laboratorios clínicos, de las redes de servicios deben ser realizados cada 4 meses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Es importante una planificación para garantizar la provisión de los reactivos de acuerdo a las demandas reales de cada laboratorio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Se debe de considerar la elaboración de un protocolo de seguimiento para la embarazada con nuevo diagnóstico de VIH, donde facilite la integración del B+, las pruebas sistematizadas y el genotipo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Los criterios de entrega y aceptación de las muestras deben tener como base el conocimiento científico y no a la disponibilidad del horario del personal de laboratorio.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893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26876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s-SV" sz="2400" dirty="0" smtClean="0"/>
              <a:t>Establecer </a:t>
            </a:r>
            <a:r>
              <a:rPr lang="es-SV" sz="2400" dirty="0"/>
              <a:t>normativas que agilicen los procedimientos de laboratorio clínico en cuanto a disminución de tiempo para el retorno de los resultados a los servicios de atención.  </a:t>
            </a:r>
            <a:endParaRPr lang="es-ES" sz="2400" dirty="0"/>
          </a:p>
          <a:p>
            <a:pPr marL="457200" lvl="0" indent="-457200">
              <a:buFont typeface="+mj-lt"/>
              <a:buAutoNum type="arabicPeriod" startAt="6"/>
            </a:pPr>
            <a:r>
              <a:rPr lang="es-SV" sz="2400" dirty="0"/>
              <a:t>Realizar evaluación de costo/beneficio y costo/eficacia de las metodologías empleadas, y considerando la incorporación de nuevas metodología “</a:t>
            </a:r>
            <a:r>
              <a:rPr lang="es-SV" sz="2400" i="1" dirty="0"/>
              <a:t>in </a:t>
            </a:r>
            <a:r>
              <a:rPr lang="es-SV" sz="2400" i="1" dirty="0" err="1"/>
              <a:t>house</a:t>
            </a:r>
            <a:r>
              <a:rPr lang="es-SV" sz="2400" dirty="0"/>
              <a:t>” por ejemplo para </a:t>
            </a:r>
            <a:r>
              <a:rPr lang="es-SV" sz="2400" dirty="0" err="1"/>
              <a:t>genotipificación</a:t>
            </a:r>
            <a:r>
              <a:rPr lang="es-SV" sz="2400" dirty="0"/>
              <a:t> viral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 startAt="6"/>
            </a:pPr>
            <a:r>
              <a:rPr lang="es-SV" sz="2400" dirty="0"/>
              <a:t>Hacer más ágiles y eficiente el registro de las pruebas diagnósticas de VIH y sífilis en el SUMEVE, VIGEPES y SIP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  <a:p>
            <a:pPr marL="457200" lvl="0" indent="-457200">
              <a:buFont typeface="+mj-lt"/>
              <a:buAutoNum type="arabicPeriod" startAt="6"/>
            </a:pPr>
            <a:r>
              <a:rPr lang="es-SV" sz="2400" dirty="0"/>
              <a:t>Incrementar los recursos humanos de laboratorio clínico en las UCSF y Hospitales a partir de un diagnóstico de necesidades en función de la demanda de pruebas diagnósticas</a:t>
            </a:r>
            <a:r>
              <a:rPr lang="es-SV" sz="2400" dirty="0" smtClean="0"/>
              <a:t>.</a:t>
            </a:r>
            <a:r>
              <a:rPr lang="es-SV" sz="2400" dirty="0"/>
              <a:t> 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20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Red de Laboratorios/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10"/>
            </a:pPr>
            <a:r>
              <a:rPr lang="es-SV" sz="2400" dirty="0" smtClean="0"/>
              <a:t>Implementar </a:t>
            </a:r>
            <a:r>
              <a:rPr lang="es-SV" sz="2400" dirty="0"/>
              <a:t>un plan de educación continua sobre aspectos gerenciales, técnicos-normativos y operativos, que contribuyan al desarrollo del recurso humano y a la mejora del funcionamiento, y calidad de los laboratorios en los establecimientos, integrando a todo el personal en esta iniciativa.</a:t>
            </a:r>
            <a:endParaRPr lang="es-ES" sz="2400" dirty="0"/>
          </a:p>
          <a:p>
            <a:pPr marL="457200" indent="-457200">
              <a:buFont typeface="+mj-lt"/>
              <a:buAutoNum type="arabicPeriod" startAt="10"/>
            </a:pPr>
            <a:endParaRPr lang="es-ES" sz="2400" dirty="0"/>
          </a:p>
          <a:p>
            <a:pPr marL="457200" lvl="0" indent="-457200">
              <a:buFont typeface="+mj-lt"/>
              <a:buAutoNum type="arabicPeriod" startAt="10"/>
            </a:pPr>
            <a:r>
              <a:rPr lang="es-SV" sz="2400" dirty="0"/>
              <a:t>Revisión y ajuste de la estructura organizacional de la red de laboratorio y los algoritmos diagnósticos. Por Ej.: descentralizar las confirmaciones de laboratorio de Sífilis.</a:t>
            </a:r>
            <a:endParaRPr lang="es-ES" sz="2400" dirty="0"/>
          </a:p>
          <a:p>
            <a:pPr marL="457200" indent="-457200">
              <a:buFont typeface="+mj-lt"/>
              <a:buAutoNum type="arabicPeriod" startAt="10"/>
            </a:pPr>
            <a:endParaRPr lang="es-ES" sz="2400" dirty="0"/>
          </a:p>
          <a:p>
            <a:pPr marL="457200" indent="-457200">
              <a:buFont typeface="+mj-lt"/>
              <a:buAutoNum type="arabicPeriod" startAt="10"/>
            </a:pPr>
            <a:r>
              <a:rPr lang="es-SV" sz="2400" dirty="0"/>
              <a:t>Evaluar la implementación de la prueba rápida de VIH y sífilis a nivel de los servicios de salud para un diagnóstico temprano y manejo oportuno.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530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s-ES_tradnl" sz="3600" b="1" dirty="0" smtClean="0"/>
              <a:t>Vigilancia y Sistemas de información/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Se cuentan con sistemas de información que recolectan datos de VIH (SUMEVE) y de sífilis (VIGEPES Y SIP), los cuales cuentan con herramientas estandarizadas.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La entrada de la información en los sistemas </a:t>
            </a:r>
            <a:r>
              <a:rPr lang="es-SV" sz="2400" u="sng" dirty="0"/>
              <a:t>no tarda más de una semana en su digitación</a:t>
            </a:r>
            <a:r>
              <a:rPr lang="es-SV" sz="2400" dirty="0"/>
              <a:t>, existe excepciones en algunos casos. 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acceso a los sistemas cuentan con niveles de seguridad, que les permiten la revisión y mejoras de la información.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SUMEVE se está fortaleciendo a través de la triangulación con la base de datos de mortalidad de SIMMOW y DIGESTYC, para ampliar la calidad de los datos. 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Existe personal capacitado para el manejo de las plataformas de información en el Nivel Central y Regional.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Existe coordinación entre la Dirección de Vigilancia Sanitaria (DVS), Dirección de Tecnología e información y el Programa Nacional de ITS- VIH-Sida</a:t>
            </a:r>
            <a:r>
              <a:rPr lang="es-SV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178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Atención a embarazadas en el sector salud en el año 2013, El Salvador.</a:t>
            </a:r>
            <a:endParaRPr lang="es-ES" sz="28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219771262"/>
              </p:ext>
            </p:extLst>
          </p:nvPr>
        </p:nvGraphicFramePr>
        <p:xfrm>
          <a:off x="762000" y="1396999"/>
          <a:ext cx="7924800" cy="485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838200" y="630820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 de información: </a:t>
            </a:r>
            <a:r>
              <a:rPr lang="es-ES" sz="1200" dirty="0"/>
              <a:t>Dirección de Vigilancia </a:t>
            </a:r>
            <a:r>
              <a:rPr lang="es-ES" sz="1200" dirty="0" smtClean="0"/>
              <a:t>Sanitaria, </a:t>
            </a:r>
            <a:r>
              <a:rPr lang="es-ES" sz="1200" dirty="0"/>
              <a:t>Sistema </a:t>
            </a:r>
            <a:r>
              <a:rPr lang="es-ES" sz="1200" dirty="0" smtClean="0"/>
              <a:t>Único de Monitoreo y Evaluación de VIH (SUMEVE), Cohorte 2013.  y Proyección del MINSAL /SSR de las embarazadas esperadas para el 2013</a:t>
            </a:r>
            <a:endParaRPr lang="es-ES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860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100%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5052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76.6%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800600" y="24430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76.8%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72200" y="21219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87.7%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67600" y="282620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64.2%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8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s-ES_tradnl" sz="3600" b="1" dirty="0" smtClean="0"/>
              <a:t>Vigilancia y Sistemas de información/ Hallazgos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 startAt="7"/>
            </a:pPr>
            <a:r>
              <a:rPr lang="es-SV" sz="2400" dirty="0" smtClean="0"/>
              <a:t>El </a:t>
            </a:r>
            <a:r>
              <a:rPr lang="es-SV" sz="2400" dirty="0"/>
              <a:t>MINSAL cuenta con una estructura de RED donde se integra los sistemas para el monitoreo, vigilancia y realización de informes de producción.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400" dirty="0"/>
              <a:t>Existen normas de notificación periódica de vigilancia para los eventos del VIGEPES (Semanales) en caso de la sífilis.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400" dirty="0"/>
              <a:t>Los registros de Nacimiento han mejorado por la implementación de la ficha de nacimiento institucional.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400" dirty="0"/>
              <a:t>Las estructuras de SIBASI y Regiones mantienen un sistema de vigilancia, supervisión de calidad de la </a:t>
            </a:r>
            <a:r>
              <a:rPr lang="es-SV" sz="2400" dirty="0" smtClean="0"/>
              <a:t>información… desde </a:t>
            </a:r>
            <a:r>
              <a:rPr lang="es-SV" sz="2400" dirty="0"/>
              <a:t>el área comunitaria hasta los servicios hospitalarios.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7"/>
            </a:pPr>
            <a:r>
              <a:rPr lang="es-SV" sz="2400" dirty="0"/>
              <a:t>Se realizan auditorias de casos de muertes materna e infantil, con devolución de la información a los profesionales involucrados. </a:t>
            </a:r>
            <a:endParaRPr lang="es-ES" sz="2400" dirty="0"/>
          </a:p>
          <a:p>
            <a:pPr marL="457200" indent="-457200">
              <a:buFont typeface="+mj-lt"/>
              <a:buAutoNum type="alphaLcPeriod" startAt="7"/>
            </a:pPr>
            <a:r>
              <a:rPr lang="es-SV" sz="2400" dirty="0"/>
              <a:t>Algunos establecimientos de atención primaria tienen acceso a la información para visualizar sus datos.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1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s-ES_tradnl" sz="3600" b="1" dirty="0"/>
              <a:t>Vigilancia y Sistemas de información / </a:t>
            </a:r>
            <a:r>
              <a:rPr lang="es-ES_tradnl" sz="3600" b="1" dirty="0" smtClean="0"/>
              <a:t>Brechas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08720"/>
            <a:ext cx="8915400" cy="594928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No hay una guía estandarizada para el análisis de la información en VIH y sífilis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Insuficiente recursos humanos para digitación, consolidación y análisis de datos 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En el caso específico de sífilis, no existe una construcción de indicadores adecuados, por la falta de triangulación de las variables de los sistemas VIGEPES, SIP, SIMMOW y laboratorio.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El Sistema de SIP no está en línea lo que limita el seguimiento, el uso y la calidad de la información; algunas ocasiones la información no es completa cuando la embarazada no presenta la tarjeta o cuando solo llega a la atención de parto.</a:t>
            </a:r>
            <a:endParaRPr lang="es-ES" sz="2400" dirty="0"/>
          </a:p>
          <a:p>
            <a:pPr marL="457200" lvl="0" indent="-457200">
              <a:buFont typeface="+mj-lt"/>
              <a:buAutoNum type="alphaLcPeriod"/>
            </a:pPr>
            <a:r>
              <a:rPr lang="es-SV" sz="2400" dirty="0"/>
              <a:t>Los sistemas de información de vigilancia no están unificados con otras instituciones prestadoras de servicios de salud (ISSS, Sanidad Militar, Bienestar Magisterial, privados), lo que limita la información nacional.   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955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s-ES_tradnl" sz="3600" b="1" dirty="0"/>
              <a:t>Vigilancia y Sistemas de información / </a:t>
            </a:r>
            <a:r>
              <a:rPr lang="es-ES_tradnl" sz="3600" b="1" dirty="0" smtClean="0"/>
              <a:t>Brechas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268760"/>
            <a:ext cx="8915400" cy="403244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LcPeriod" startAt="6"/>
            </a:pPr>
            <a:r>
              <a:rPr lang="es-SV" sz="2400" dirty="0" smtClean="0"/>
              <a:t>No </a:t>
            </a:r>
            <a:r>
              <a:rPr lang="es-SV" sz="2400" dirty="0"/>
              <a:t>todos los establecimientos de salud tienen acceso a Internet o equipos de computación para visualizar sus datos.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6"/>
            </a:pPr>
            <a:r>
              <a:rPr lang="es-SV" sz="2400" dirty="0"/>
              <a:t>Los sistemas de información no cuentan con cuadros de salida que apoyen el análisis oportuno para la toma de acciones locales, regionales y nacionales.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6"/>
            </a:pPr>
            <a:r>
              <a:rPr lang="es-SV" sz="2400" dirty="0"/>
              <a:t>No existe registro ni investigación operativa con los mortinatos en relación a sífilis.</a:t>
            </a:r>
            <a:endParaRPr lang="es-ES" sz="2400" dirty="0"/>
          </a:p>
          <a:p>
            <a:pPr marL="457200" lvl="0" indent="-457200">
              <a:buFont typeface="+mj-lt"/>
              <a:buAutoNum type="alphaLcPeriod" startAt="6"/>
            </a:pPr>
            <a:r>
              <a:rPr lang="es-SV" sz="2400" dirty="0"/>
              <a:t>En el seguimiento de niño expuesto a VIH, no se hace un proceso de cierre diagnóstico que clasifique como infectado o no infectado.</a:t>
            </a:r>
            <a:endParaRPr lang="es-ES" sz="2400" dirty="0"/>
          </a:p>
          <a:p>
            <a:pPr marL="457200" indent="-457200">
              <a:buFont typeface="+mj-lt"/>
              <a:buAutoNum type="alphaLcPeriod" startAt="6"/>
            </a:pPr>
            <a:r>
              <a:rPr lang="es-SV" sz="2400" dirty="0"/>
              <a:t>No está normado la auditoria de casos positivos de casos de niños (as) infectados por transmisión vertical de VIH y sífilis.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9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3600" b="1" dirty="0"/>
              <a:t>Vigilancia y Sistemas de información 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" y="1844824"/>
            <a:ext cx="8915400" cy="468052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SV" sz="2400" dirty="0"/>
              <a:t>Organizar los sistemas de información en salud, de forma que puedan construirse los indicadores de la eliminación de la transmisión madre hijo de VIH y sífilis y que se capacite a los diferentes niveles en el uso y análisis de ellos.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SV" sz="2400" dirty="0"/>
              <a:t> </a:t>
            </a:r>
            <a:r>
              <a:rPr lang="es-SV" sz="2400" dirty="0" smtClean="0"/>
              <a:t>Creación </a:t>
            </a:r>
            <a:r>
              <a:rPr lang="es-SV" sz="2400" dirty="0"/>
              <a:t>de comité intersectorial  y/o incorporar las funciones de este que garantice la ETMI de VIH y sífilis.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SV" sz="2400" dirty="0"/>
              <a:t> </a:t>
            </a:r>
            <a:r>
              <a:rPr lang="es-SV" sz="2400" dirty="0" smtClean="0"/>
              <a:t>Normar </a:t>
            </a:r>
            <a:r>
              <a:rPr lang="es-SV" sz="2400" dirty="0"/>
              <a:t>las auditorias de los casos positivos de transmisión de madre a hijo de VIH y sífilis.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SV" sz="2400" dirty="0"/>
              <a:t> </a:t>
            </a:r>
            <a:r>
              <a:rPr lang="es-SV" sz="2400" dirty="0" smtClean="0"/>
              <a:t>Integrar </a:t>
            </a:r>
            <a:r>
              <a:rPr lang="es-SV" sz="2400" dirty="0"/>
              <a:t>equipos estratégicos desde el nivel central con el objetivo de mantener un sistema de gestión de la calidad de la información con educación continuada a los diferentes niveles de atención.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037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3600" b="1" dirty="0"/>
              <a:t>Vigilancia y Sistemas de información / </a:t>
            </a:r>
            <a:r>
              <a:rPr lang="es-ES_tradnl" sz="3600" b="1" dirty="0" smtClean="0"/>
              <a:t>Recomendaciones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89654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s-SV" sz="2400" dirty="0" smtClean="0"/>
              <a:t>Desarrollar </a:t>
            </a:r>
            <a:r>
              <a:rPr lang="es-SV" sz="2400" dirty="0"/>
              <a:t>a los recursos humanos en análisis de información y salas situacional con los indicadores trazadores que apoyen la evaluación de los programas, por ejemplo: el de VIH y sífilis.</a:t>
            </a:r>
            <a:endParaRPr lang="es-ES" sz="2400" dirty="0"/>
          </a:p>
          <a:p>
            <a:pPr marL="457200" indent="-457200">
              <a:buFont typeface="+mj-lt"/>
              <a:buAutoNum type="arabicPeriod" startAt="5"/>
            </a:pPr>
            <a:endParaRPr lang="es-ES" sz="2400" dirty="0"/>
          </a:p>
          <a:p>
            <a:pPr marL="457200" lvl="0" indent="-457200">
              <a:buFont typeface="+mj-lt"/>
              <a:buAutoNum type="arabicPeriod" startAt="5"/>
            </a:pPr>
            <a:r>
              <a:rPr lang="es-SV" sz="2400" dirty="0"/>
              <a:t>Implementar estudios operativos en la vigilancia en VIH y sífilis que apoyen los cambios y mejoras de los sistemas de acuerdo a las necesidades nacionales.</a:t>
            </a:r>
            <a:endParaRPr lang="es-ES" sz="2400" dirty="0"/>
          </a:p>
          <a:p>
            <a:pPr marL="457200" indent="-457200">
              <a:buFont typeface="+mj-lt"/>
              <a:buAutoNum type="arabicPeriod" startAt="5"/>
            </a:pPr>
            <a:endParaRPr lang="es-ES" sz="2400" dirty="0"/>
          </a:p>
          <a:p>
            <a:pPr marL="457200" lvl="0" indent="-457200">
              <a:buFont typeface="+mj-lt"/>
              <a:buAutoNum type="arabicPeriod" startAt="5"/>
            </a:pPr>
            <a:r>
              <a:rPr lang="es-SV" sz="2400" dirty="0"/>
              <a:t>Capacitar e integrar a otros sectores a la integración de información a los sistemas del MINSAL para generar datos nacionales y propiciar sus análisis y toma de acciones por niveles.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10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Conclusiones generales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403244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s-SV" sz="2800" dirty="0"/>
              <a:t>Las verificaciones realizadas sugieren que la sífilis congénita y VIH estarían cercanas a la eliminación, sin embargo la falta de análisis de las bases de datos existentes dificultan la verificación de los indicadores.</a:t>
            </a:r>
            <a:endParaRPr lang="es-ES" sz="2800" dirty="0"/>
          </a:p>
          <a:p>
            <a:pPr marL="514350" lvl="0" indent="-514350">
              <a:buFont typeface="+mj-lt"/>
              <a:buAutoNum type="arabicParenR"/>
            </a:pPr>
            <a:r>
              <a:rPr lang="es-SV" sz="2800" dirty="0"/>
              <a:t>La población sin acceso al sistema de salud no se conoce debido a la falta de estudio antropológico y socio-económicos, que orienten las determinantes que incidan en el acceso a la salud. Se recomienda realizar estudios descriptivos que oriente cuales son las determinantes prevalentes en las embarazadas que no les permite accesar a los servicios de atención</a:t>
            </a:r>
            <a:r>
              <a:rPr lang="es-SV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4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 smtClean="0"/>
              <a:t>Conclusiones generales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1340768"/>
            <a:ext cx="8915400" cy="51054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 startAt="3"/>
            </a:pPr>
            <a:r>
              <a:rPr lang="es-SV" sz="2800" dirty="0" smtClean="0"/>
              <a:t>Los </a:t>
            </a:r>
            <a:r>
              <a:rPr lang="es-SV" sz="2800" dirty="0"/>
              <a:t>municipios intervenidos (con ECOS y promotores) muestran un claro control en el   acceso de la población meta a los servicios de salud. Sin embargo en los parcialmente intervenidos no es posible evaluar este acceso</a:t>
            </a:r>
            <a:r>
              <a:rPr lang="es-SV" sz="2800" dirty="0" smtClean="0"/>
              <a:t>.</a:t>
            </a:r>
          </a:p>
          <a:p>
            <a:pPr marL="514350" lvl="0" indent="-514350">
              <a:buFont typeface="+mj-lt"/>
              <a:buAutoNum type="arabicParenR" startAt="3"/>
            </a:pPr>
            <a:endParaRPr lang="es-ES" sz="2800" dirty="0"/>
          </a:p>
          <a:p>
            <a:pPr marL="514350" lvl="0" indent="-514350">
              <a:buFont typeface="+mj-lt"/>
              <a:buAutoNum type="arabicParenR" startAt="3"/>
            </a:pPr>
            <a:r>
              <a:rPr lang="es-SV" sz="2800" dirty="0"/>
              <a:t>Los niveles locales de atención en salud no implementan de manera efectiva la Estrategia de ETMI de VIH y sífilis, a pesar de existir una voluntad política de alto nivel.</a:t>
            </a:r>
            <a:endParaRPr lang="es-ES" sz="2800" dirty="0"/>
          </a:p>
          <a:p>
            <a:pPr marL="514350" lvl="0" indent="-514350">
              <a:buFont typeface="+mj-lt"/>
              <a:buAutoNum type="arabicParenR" startAt="3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73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RECOMENDACIONES  GENERALES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sz="2800" dirty="0"/>
              <a:t>Se debe considerar la formación y/o fortalecimiento  de un comité intersectorial con todos los actores claves que garanticen la vigilancia de la estrategia de  eliminación de la transmisión </a:t>
            </a:r>
            <a:r>
              <a:rPr lang="es-SV" sz="2800" dirty="0" err="1"/>
              <a:t>maternoinfantil</a:t>
            </a:r>
            <a:r>
              <a:rPr lang="es-SV" sz="2800" dirty="0"/>
              <a:t> de VIH y Sífilis a escala nacional</a:t>
            </a:r>
            <a:r>
              <a:rPr lang="es-SV" sz="2800" dirty="0" smtClean="0"/>
              <a:t>.</a:t>
            </a:r>
            <a:endParaRPr lang="es-ES" sz="2800" dirty="0"/>
          </a:p>
          <a:p>
            <a:pPr marL="514350" lvl="0" indent="-514350">
              <a:buFont typeface="+mj-lt"/>
              <a:buAutoNum type="arabicPeriod"/>
            </a:pPr>
            <a:r>
              <a:rPr lang="es-SV" sz="2800" dirty="0"/>
              <a:t>Fortalecer el monitoreo del cumplimiento de los lineamientos de la estrategia de la ETMI de VIH y sífilis, con énfasis en el testeo de VIH y sífilis a la población meta de forma sistemática</a:t>
            </a:r>
            <a:r>
              <a:rPr lang="es-SV" sz="2800" dirty="0" smtClean="0"/>
              <a:t>.</a:t>
            </a:r>
            <a:endParaRPr lang="es-ES" sz="2800" dirty="0"/>
          </a:p>
          <a:p>
            <a:pPr marL="514350" lvl="0" indent="-514350">
              <a:buFont typeface="+mj-lt"/>
              <a:buAutoNum type="arabicPeriod"/>
            </a:pPr>
            <a:r>
              <a:rPr lang="es-SV" sz="2800" dirty="0"/>
              <a:t>Fortalecer las capacidades del personal del sistema de salud, en los distintos niveles de atención en la recolección,  calidad y  análisis de datos para la toma oportuna de acciones</a:t>
            </a:r>
            <a:r>
              <a:rPr lang="es-SV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655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RECOMENDACIONES  GENERALES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s-SV" sz="2800" dirty="0" smtClean="0"/>
              <a:t>Implementar </a:t>
            </a:r>
            <a:r>
              <a:rPr lang="es-SV" sz="2800" dirty="0"/>
              <a:t>la nueva vigilancia de VIH y sífilis a través de la construcción de la cascada en el continuo de la atención de VIH y Sífilis</a:t>
            </a:r>
            <a:r>
              <a:rPr lang="es-SV" sz="2800" dirty="0" smtClean="0"/>
              <a:t>.</a:t>
            </a:r>
          </a:p>
          <a:p>
            <a:pPr marL="514350" lvl="0" indent="-514350">
              <a:buFont typeface="+mj-lt"/>
              <a:buAutoNum type="arabicPeriod" startAt="4"/>
            </a:pPr>
            <a:endParaRPr lang="es-ES" sz="2800" dirty="0"/>
          </a:p>
          <a:p>
            <a:pPr marL="514350" lvl="0" indent="-514350">
              <a:buFont typeface="+mj-lt"/>
              <a:buAutoNum type="arabicPeriod" startAt="4"/>
            </a:pPr>
            <a:r>
              <a:rPr lang="es-SV" sz="2800" dirty="0"/>
              <a:t>Se sugiere gestionar la dotación de recursos humanos, insumos y reactivos  en los diferentes niveles de atención para una cobertura universal en salud</a:t>
            </a:r>
            <a:r>
              <a:rPr lang="es-SV" sz="2800" dirty="0" smtClean="0"/>
              <a:t>.</a:t>
            </a:r>
          </a:p>
          <a:p>
            <a:pPr marL="514350" lvl="0" indent="-514350">
              <a:buFont typeface="+mj-lt"/>
              <a:buAutoNum type="arabicPeriod" startAt="4"/>
            </a:pPr>
            <a:endParaRPr lang="es-ES" sz="2800" dirty="0"/>
          </a:p>
          <a:p>
            <a:pPr marL="514350" lvl="0" indent="-514350">
              <a:buFont typeface="+mj-lt"/>
              <a:buAutoNum type="arabicPeriod" startAt="4"/>
            </a:pPr>
            <a:r>
              <a:rPr lang="es-SV" sz="2800" dirty="0"/>
              <a:t>Fortalecer los programas de capacitación continua a nivel académico y normativo a todo el personal de salud.</a:t>
            </a:r>
            <a:endParaRPr lang="es-ES" sz="2800" dirty="0"/>
          </a:p>
          <a:p>
            <a:pPr lvl="0" algn="just" fontAlgn="t"/>
            <a:endParaRPr lang="es-SV" sz="2800" dirty="0" smtClean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489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RECOMENDACIONES  GENERALES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7"/>
            </a:pPr>
            <a:r>
              <a:rPr lang="es-SV" sz="2800" dirty="0" smtClean="0"/>
              <a:t>Se </a:t>
            </a:r>
            <a:r>
              <a:rPr lang="es-SV" sz="2800" dirty="0"/>
              <a:t>propone la actualización del funcionamiento y  flujogramas de la red de laboratorio y de los algoritmos diagnósticos para mejorar el acceso y eficiencia en el diagnóstico y tratamiento oportuno del VIH y sífilis; por Ej.: descentralización de las pruebas confirmatorias de sífilis</a:t>
            </a:r>
            <a:r>
              <a:rPr lang="es-SV" sz="2800" dirty="0" smtClean="0"/>
              <a:t>.</a:t>
            </a:r>
          </a:p>
          <a:p>
            <a:pPr marL="514350" lvl="0" indent="-514350">
              <a:buFont typeface="+mj-lt"/>
              <a:buAutoNum type="arabicPeriod" startAt="7"/>
            </a:pPr>
            <a:endParaRPr lang="es-ES" sz="28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s-SV" sz="2800" dirty="0"/>
              <a:t>Se sugiere buscar la estrategia más efectiva para implementar  la prueba rápida de VIH y sífilis en todos los servicios de atención primaria para un diagnóstico temprano y manejo oportuno.</a:t>
            </a:r>
            <a:endParaRPr lang="es-ES" sz="2800" dirty="0"/>
          </a:p>
          <a:p>
            <a:pPr lvl="0" algn="just" fontAlgn="t"/>
            <a:endParaRPr lang="es-SV" sz="2800" dirty="0" smtClean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31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Testeo de VIH a embarazadas en el </a:t>
            </a:r>
            <a:r>
              <a:rPr lang="es-ES" sz="2800" b="1" u="sng" dirty="0" smtClean="0"/>
              <a:t>Ministerio de Salud</a:t>
            </a:r>
            <a:r>
              <a:rPr lang="es-ES" sz="2800" dirty="0" smtClean="0"/>
              <a:t> en el año 2013, El Salvador.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38200" y="6096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 de información: </a:t>
            </a:r>
            <a:r>
              <a:rPr lang="es-ES" sz="1200" dirty="0"/>
              <a:t>Dirección de Vigilancia </a:t>
            </a:r>
            <a:r>
              <a:rPr lang="es-ES" sz="1200" dirty="0" smtClean="0"/>
              <a:t>Sanitaria, </a:t>
            </a:r>
            <a:r>
              <a:rPr lang="es-ES" sz="1200" dirty="0"/>
              <a:t>Sistema </a:t>
            </a:r>
            <a:r>
              <a:rPr lang="es-ES" sz="1200" dirty="0" smtClean="0"/>
              <a:t>Único de Monitoreo y Evaluación de VIH (SUMEVE), Cohorte 2013.  y Proyección del MINSAL /SSR de las embarazadas esperadas para el 2013</a:t>
            </a:r>
            <a:endParaRPr lang="es-ES" sz="1200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20166587"/>
              </p:ext>
            </p:extLst>
          </p:nvPr>
        </p:nvGraphicFramePr>
        <p:xfrm>
          <a:off x="533400" y="16002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250044" y="1937266"/>
            <a:ext cx="94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100%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66409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64.2%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0104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61.1%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74618" y="6525399"/>
            <a:ext cx="656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No se incluye datos de otros sectores que </a:t>
            </a:r>
            <a:r>
              <a:rPr lang="es-ES" sz="1200" dirty="0"/>
              <a:t>b</a:t>
            </a:r>
            <a:r>
              <a:rPr lang="es-ES" sz="1200" dirty="0" smtClean="0"/>
              <a:t>rindan atención a embarazadas 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746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/>
              <a:t>Trabajo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Grupo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área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21614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9126"/>
                <a:gridCol w="2822714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dirty="0" smtClean="0"/>
                        <a:t>N°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dirty="0" smtClean="0"/>
                        <a:t>Recomendaciones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Corto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Mediano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Largo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1- 6 meses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 a 18 meses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 meses y mas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552" y="10527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Políticas y Programas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27784" y="2996952"/>
            <a:ext cx="4248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7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" descr="C:\Users\rodrigueze\Pictures\Logo oficial MINSA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60732"/>
            <a:ext cx="1076306" cy="7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Informatica\Downloads\Logo CLAP - SMR ESPAÑOL %282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839" y="5826517"/>
            <a:ext cx="3498345" cy="351641"/>
          </a:xfrm>
          <a:prstGeom prst="rect">
            <a:avLst/>
          </a:prstGeom>
          <a:noFill/>
        </p:spPr>
      </p:pic>
      <p:pic>
        <p:nvPicPr>
          <p:cNvPr id="11" name="Imagen 2" descr="C:\Users\rodrigueze\Pictures\global_logo_2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33256"/>
            <a:ext cx="1337279" cy="3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mage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733256"/>
            <a:ext cx="1057770" cy="538165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38" y="5705710"/>
            <a:ext cx="1129030" cy="3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Casos reportados  de embarazadas con VIH en el 2013, por el Ministerio de Salud en El Salvador</a:t>
            </a:r>
            <a:endParaRPr lang="es-ES" sz="28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60388"/>
              </p:ext>
            </p:extLst>
          </p:nvPr>
        </p:nvGraphicFramePr>
        <p:xfrm>
          <a:off x="1295400" y="1438275"/>
          <a:ext cx="6248400" cy="359283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714949"/>
                <a:gridCol w="1288421"/>
                <a:gridCol w="1245030"/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EMBARAZADAS*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s-E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de Embarazadas reportadas en el </a:t>
                      </a:r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S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Nuevas en el  </a:t>
                      </a:r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43.3%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Conocidas con Diagnóstico previo de VIH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s-ES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23.6%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TAR PREVIA</a:t>
                      </a:r>
                      <a:endParaRPr lang="es-ES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29 (60%)</a:t>
                      </a:r>
                      <a:endParaRPr lang="es-ES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solidFill>
                            <a:srgbClr val="FFFF00"/>
                          </a:solidFill>
                          <a:effectLst/>
                        </a:rPr>
                        <a:t>SIN TAR</a:t>
                      </a:r>
                      <a:endParaRPr lang="es-ES" sz="2000" b="0" i="0" u="none" strike="noStrike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19 (40%)</a:t>
                      </a:r>
                      <a:endParaRPr lang="es-ES" sz="20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 datos parciales </a:t>
                      </a:r>
                      <a:r>
                        <a:rPr lang="es-E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(concentrados en dos</a:t>
                      </a:r>
                      <a:r>
                        <a:rPr lang="es-E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hospitales, San Rafael y Maternidad)</a:t>
                      </a:r>
                      <a:r>
                        <a:rPr lang="es-E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33.0%</a:t>
                      </a:r>
                      <a:endParaRPr lang="es-E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49927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 de información: Dirección de Vigilancia Sanitaria  (SUMEVE) y el Programa Nacional de ITS-VIH-Sida, del Ministerio de Salud.</a:t>
            </a:r>
            <a:endParaRPr lang="es-ES" sz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295400" y="6248400"/>
            <a:ext cx="656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No se incluye datos de otros sectores que </a:t>
            </a:r>
            <a:r>
              <a:rPr lang="es-ES" sz="1200" dirty="0"/>
              <a:t>b</a:t>
            </a:r>
            <a:r>
              <a:rPr lang="es-ES" sz="1200" dirty="0" smtClean="0"/>
              <a:t>rindan atención a embarazadas 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8809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>Casos de embarazadas con VIH  en la red de servicios del Ministerio de Salud que tiene atención integral del VIH en el 2013, El Salvador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295400" y="6553200"/>
            <a:ext cx="762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Fuente de información: Dirección de Vigilancia Sanitaria  (SUMEVE) y el Programa Nacional de ITS-VIH-Sida, del Ministerio de Salud.</a:t>
            </a:r>
            <a:endParaRPr lang="es-ES" sz="105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6275"/>
              </p:ext>
            </p:extLst>
          </p:nvPr>
        </p:nvGraphicFramePr>
        <p:xfrm>
          <a:off x="1981200" y="1166806"/>
          <a:ext cx="5105401" cy="5331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4107"/>
                <a:gridCol w="795647"/>
                <a:gridCol w="795647"/>
              </a:tblGrid>
              <a:tr h="2862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Establecimientos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Embarazadas con VIH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DE MATERNIDAD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46%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HOSPITAL NACIONAL JORGE MAZZINI VILLACORTA SONSONATE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9%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 RAFAEL NUEVA SAN SALVADOR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7%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 JUAN DE DIOS SANTA 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6%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Embarazadas no vinculadas a los servicios de TAR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5%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 JUA DE DIOS SAN MIGUEL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SANTA TERESA ZACATECOLUCA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HOSPITAL NACIONAL DR JOSE FERNANDEZ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DR LUIS EDMUNDO VASQUEZ DE CHALATENANGO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ROSALES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DR JOSE MOLINA MARTINEZ, SOYAPANDO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SANTA GERTRUDIS SAN VICENTE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 PEDRO DE USULUTAN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FRANCISCO MELENDEZ AHUACHAPAN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HOSPITAL NACIONAL </a:t>
                      </a:r>
                      <a:r>
                        <a:rPr lang="es-ES" sz="1100" u="none" strike="noStrike" dirty="0" smtClean="0">
                          <a:effectLst/>
                        </a:rPr>
                        <a:t>BENJAMIN </a:t>
                      </a:r>
                      <a:r>
                        <a:rPr lang="es-ES" sz="1100" u="none" strike="noStrike" dirty="0">
                          <a:effectLst/>
                        </a:rPr>
                        <a:t>BLOOM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ENFERMERA ANGELICA VIDAL NAJARRO, SAN BARTOLO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DR JOSE ANTONIO SALDAÑA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DE COJUTEPEQUE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DE LA UNIÓN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SAN FRANCISCO GOTERA MORAZÁN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HOSPITAL NACIONAL DE SENSUNTEPEQUE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203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391399" y="5105400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* No se incluye datos de otros sectores que </a:t>
            </a:r>
            <a:r>
              <a:rPr lang="es-ES" sz="1000" dirty="0"/>
              <a:t>b</a:t>
            </a:r>
            <a:r>
              <a:rPr lang="es-ES" sz="1000" dirty="0" smtClean="0"/>
              <a:t>rindan atención a embarazadas 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263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>Cascada de continua atención a embarazadas </a:t>
            </a:r>
            <a:r>
              <a:rPr lang="es-ES" sz="2400" dirty="0"/>
              <a:t>en la red de servicios del Ministerio de Salud que tiene atención integral del VIH </a:t>
            </a:r>
            <a:r>
              <a:rPr lang="es-ES" sz="2400" dirty="0" smtClean="0"/>
              <a:t>en el 2013, El Salvador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800" y="58674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 de información: Dirección de Vigilancia Sanitaria  (SUMEVE) y el Programa Nacional de ITS-VIH-Sida, del Ministerio de Salud.</a:t>
            </a:r>
            <a:endParaRPr lang="es-ES" sz="11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65389"/>
              </p:ext>
            </p:extLst>
          </p:nvPr>
        </p:nvGraphicFramePr>
        <p:xfrm>
          <a:off x="533400" y="1382233"/>
          <a:ext cx="8001000" cy="417698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14600"/>
                <a:gridCol w="3637660"/>
                <a:gridCol w="924370"/>
                <a:gridCol w="924370"/>
              </a:tblGrid>
              <a:tr h="3256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PILARES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Definición (fuente)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 Embarazadas Esperadas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N° Estimado de embarazadas con VIH para el 2013 por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Spectrum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436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100%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8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Embarazadas con</a:t>
                      </a:r>
                      <a:r>
                        <a:rPr lang="es-E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VIH que conocen su condición serológica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N° de Embarazadas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registradas en SUMEVE y en el Monitoreo del Programa Nacional de ITS-VIH-Sida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203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46.6%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692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3- 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Embarazadas</a:t>
                      </a:r>
                      <a:r>
                        <a:rPr lang="es-E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vinculadas a los servicios de salud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E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Embarazadas con a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 menos 1CV, 1CD4 o 1 retiro de TAR, según SUMEVE.</a:t>
                      </a:r>
                      <a:endParaRPr lang="es-E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190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43.6%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8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4- 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Embarazadas  con</a:t>
                      </a:r>
                      <a:r>
                        <a:rPr lang="es-E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TAR </a:t>
                      </a: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Profilaxis o  </a:t>
                      </a: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B+)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N° Embarazadas con al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menos 1 retiro de ARV durante el embarazo (incluye al momento del parto), según SUMEVE.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173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39.7%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5- </a:t>
                      </a:r>
                      <a:r>
                        <a:rPr lang="es-E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Embarazadas con </a:t>
                      </a:r>
                      <a:r>
                        <a:rPr lang="es-E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supresión viral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N° Embarazadas con carga viral &lt;1000 copias antes del parto,</a:t>
                      </a:r>
                      <a:r>
                        <a:rPr lang="es-E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registradas en el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SUMEVE.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77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17.7%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95399" y="6373044"/>
            <a:ext cx="656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No se incluye datos de otros sectores que </a:t>
            </a:r>
            <a:r>
              <a:rPr lang="es-ES" sz="1200" dirty="0"/>
              <a:t>b</a:t>
            </a:r>
            <a:r>
              <a:rPr lang="es-ES" sz="1200" dirty="0" smtClean="0"/>
              <a:t>rindan atención a embarazadas 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190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000" dirty="0" smtClean="0"/>
              <a:t> </a:t>
            </a:r>
            <a:r>
              <a:rPr lang="es-ES" sz="2800" dirty="0" smtClean="0"/>
              <a:t>Cascada del continuo de la  atención en embarazadas con VIH en el 2013, El Salvador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800" y="629136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 de información: Dirección de Vigilancia Sanitaria  (SUMEVE) y el Programa Nacional de ITS-VIH-Sida, del Ministerio de Salud.</a:t>
            </a:r>
            <a:endParaRPr lang="es-ES" sz="11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848710394"/>
              </p:ext>
            </p:extLst>
          </p:nvPr>
        </p:nvGraphicFramePr>
        <p:xfrm>
          <a:off x="762000" y="1295400"/>
          <a:ext cx="7772400" cy="456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90800" y="1154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100%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803072" y="2794061"/>
            <a:ext cx="88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46.6%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952999" y="29787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43.6%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96000" y="31633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39.7%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226300" y="3800703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17.7% **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47800" y="5943600"/>
            <a:ext cx="647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** no se conoce las CV de 67 Embarazadas que estuvieron vinculadas a los servicios de TAR. 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42643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Edad de las embarazadas con VIH en el 2013, </a:t>
            </a:r>
            <a:br>
              <a:rPr lang="es-ES" sz="2800" dirty="0" smtClean="0"/>
            </a:br>
            <a:r>
              <a:rPr lang="es-ES" sz="2800" dirty="0" smtClean="0"/>
              <a:t>El Salvador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6800" y="58674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 de información: Dirección de Vigilancia Sanitaria  (SUMEVE) y el Programa Nacional de ITS-VIH-Sida, del Ministerio de Salud.</a:t>
            </a:r>
            <a:endParaRPr lang="es-ES" sz="11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643735305"/>
              </p:ext>
            </p:extLst>
          </p:nvPr>
        </p:nvGraphicFramePr>
        <p:xfrm>
          <a:off x="1295400" y="1397000"/>
          <a:ext cx="67818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057400" y="4419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3%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95600" y="2667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25%</a:t>
            </a:r>
            <a:endParaRPr lang="es-ES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680691" y="1676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38%</a:t>
            </a:r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72000" y="3505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14%</a:t>
            </a:r>
            <a:endParaRPr lang="es-ES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410200" y="351284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14%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400800" y="44620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4%</a:t>
            </a:r>
            <a:endParaRPr lang="es-ES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39000" y="45382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2</a:t>
            </a:r>
            <a:r>
              <a:rPr lang="es-ES" sz="1600" dirty="0" smtClean="0"/>
              <a:t>%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19200" y="6436786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 se integro en esta base las 67 que no tienen datos completos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023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10025</TotalTime>
  <Words>3875</Words>
  <Application>Microsoft Office PowerPoint</Application>
  <PresentationFormat>Presentación en pantalla (4:3)</PresentationFormat>
  <Paragraphs>375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Atención a embarazadas en el sector salud en el año 2013, El Salvador.</vt:lpstr>
      <vt:lpstr>Atención a embarazadas en el sector salud en el año 2013, El Salvador.</vt:lpstr>
      <vt:lpstr>Testeo de VIH a embarazadas en el Ministerio de Salud en el año 2013, El Salvador.</vt:lpstr>
      <vt:lpstr>Casos reportados  de embarazadas con VIH en el 2013, por el Ministerio de Salud en El Salvador</vt:lpstr>
      <vt:lpstr>Casos de embarazadas con VIH  en la red de servicios del Ministerio de Salud que tiene atención integral del VIH en el 2013, El Salvador</vt:lpstr>
      <vt:lpstr>Cascada de continua atención a embarazadas en la red de servicios del Ministerio de Salud que tiene atención integral del VIH en el 2013, El Salvador</vt:lpstr>
      <vt:lpstr> Cascada del continuo de la  atención en embarazadas con VIH en el 2013, El Salvador</vt:lpstr>
      <vt:lpstr>Edad de las embarazadas con VIH en el 2013,  El Salvador</vt:lpstr>
      <vt:lpstr>Establecimientos  que realizaron diagnóstico y que no se vincularon a la atención integral del VIH en el 2013, El Salvador.</vt:lpstr>
      <vt:lpstr>Porcentaje de Casos de niños y niñas de madres con VIH que reportan la infección del VIH del 2008 al  2013, El Salvador</vt:lpstr>
      <vt:lpstr>Que dejo la evaluación</vt:lpstr>
      <vt:lpstr>Políticas y Programas / Hallazgos</vt:lpstr>
      <vt:lpstr>Políticas y Programas / Hallazgos</vt:lpstr>
      <vt:lpstr>Políticas y Programas / Brechas</vt:lpstr>
      <vt:lpstr>Políticas y Programas / Recomendaciones</vt:lpstr>
      <vt:lpstr>Servicios de Salud/ Hallazgos</vt:lpstr>
      <vt:lpstr>Servicios de Salud/ Hallazgos</vt:lpstr>
      <vt:lpstr>Servicios de Salud / Brechas</vt:lpstr>
      <vt:lpstr>Servicios de Salud / Recomendaciones</vt:lpstr>
      <vt:lpstr>Servicios de Salud / Recomendaciones</vt:lpstr>
      <vt:lpstr>Servicios de Salud / Recomendaciones</vt:lpstr>
      <vt:lpstr>Red de Laboratorios/ Hallazgos</vt:lpstr>
      <vt:lpstr>Red de Laboratorios/ Hallazgos</vt:lpstr>
      <vt:lpstr>Red de Laboratorios/ Brechas</vt:lpstr>
      <vt:lpstr>Red de Laboratorios/ Recomendaciones</vt:lpstr>
      <vt:lpstr>Red de Laboratorios/ Recomendaciones</vt:lpstr>
      <vt:lpstr>Red de Laboratorios/ Recomendaciones</vt:lpstr>
      <vt:lpstr>Vigilancia y Sistemas de información/ Hallazgos</vt:lpstr>
      <vt:lpstr>Vigilancia y Sistemas de información/ Hallazgos</vt:lpstr>
      <vt:lpstr>Vigilancia y Sistemas de información / Brechas</vt:lpstr>
      <vt:lpstr>Vigilancia y Sistemas de información / Brechas</vt:lpstr>
      <vt:lpstr>Vigilancia y Sistemas de información / Recomendaciones</vt:lpstr>
      <vt:lpstr>Vigilancia y Sistemas de información / Recomendaciones</vt:lpstr>
      <vt:lpstr>Conclusiones generales</vt:lpstr>
      <vt:lpstr>Conclusiones generales</vt:lpstr>
      <vt:lpstr>RECOMENDACIONES  GENERALES</vt:lpstr>
      <vt:lpstr>RECOMENDACIONES  GENERALES</vt:lpstr>
      <vt:lpstr>RECOMENDACIONES  GENERALES</vt:lpstr>
      <vt:lpstr>Trabajo de Grupo por área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VIH</dc:creator>
  <cp:lastModifiedBy>Rodríguez, Dra. Elizabeth (ELS)</cp:lastModifiedBy>
  <cp:revision>871</cp:revision>
  <cp:lastPrinted>2013-10-28T00:29:33Z</cp:lastPrinted>
  <dcterms:created xsi:type="dcterms:W3CDTF">2013-01-24T21:28:18Z</dcterms:created>
  <dcterms:modified xsi:type="dcterms:W3CDTF">2015-01-13T23:01:39Z</dcterms:modified>
</cp:coreProperties>
</file>