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18EE1336-A83C-4D7C-A777-A1B988373882}" type="datetimeFigureOut">
              <a:rPr lang="en-US" smtClean="0"/>
              <a:pPr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B5DDAC8-B83D-4950-9AD6-7081A30CF70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Du </a:t>
            </a:r>
            <a:r>
              <a:rPr lang="en-US" b="1" dirty="0" err="1" smtClean="0"/>
              <a:t>controle</a:t>
            </a:r>
            <a:r>
              <a:rPr lang="en-US" b="1" dirty="0" smtClean="0"/>
              <a:t> </a:t>
            </a:r>
            <a:r>
              <a:rPr lang="en-US" b="1" dirty="0" err="1" smtClean="0"/>
              <a:t>vers</a:t>
            </a:r>
            <a:r>
              <a:rPr lang="en-US" b="1" dirty="0" smtClean="0"/>
              <a:t> </a:t>
            </a:r>
            <a:r>
              <a:rPr lang="en-US" b="1" dirty="0" err="1" smtClean="0"/>
              <a:t>l’elimination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>
            <a:normAutofit/>
          </a:bodyPr>
          <a:lstStyle/>
          <a:p>
            <a:r>
              <a:rPr lang="en-US" sz="4000" b="1" dirty="0" err="1" smtClean="0"/>
              <a:t>Facteurs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cles</a:t>
            </a:r>
            <a:endParaRPr lang="en-US" sz="4000" b="1" dirty="0" smtClean="0"/>
          </a:p>
          <a:p>
            <a:endParaRPr lang="en-US" sz="4000" b="1" dirty="0" smtClean="0"/>
          </a:p>
        </p:txBody>
      </p:sp>
      <p:pic>
        <p:nvPicPr>
          <p:cNvPr id="4" name="Picture 3" descr="hait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990600"/>
            <a:ext cx="2209800" cy="152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29200" y="5029200"/>
            <a:ext cx="381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Représentants</a:t>
            </a:r>
            <a:endParaRPr lang="fr-FR" b="1" dirty="0" smtClean="0"/>
          </a:p>
          <a:p>
            <a:r>
              <a:rPr lang="fr-FR" dirty="0" smtClean="0"/>
              <a:t>Jean  Frantz LEMOINE</a:t>
            </a:r>
          </a:p>
          <a:p>
            <a:r>
              <a:rPr lang="fr-FR" dirty="0" smtClean="0"/>
              <a:t>Brunel DELONNAY</a:t>
            </a:r>
          </a:p>
          <a:p>
            <a:r>
              <a:rPr lang="fr-FR" dirty="0" smtClean="0"/>
              <a:t>Daniella AZOR</a:t>
            </a:r>
          </a:p>
          <a:p>
            <a:r>
              <a:rPr lang="fr-FR" dirty="0" err="1" smtClean="0"/>
              <a:t>Anounoune</a:t>
            </a:r>
            <a:r>
              <a:rPr lang="fr-FR" dirty="0" smtClean="0"/>
              <a:t> VICTOR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b="1" dirty="0" smtClean="0"/>
              <a:t>Pr</a:t>
            </a:r>
            <a:r>
              <a:rPr lang="fr-FR" b="1" dirty="0" smtClean="0"/>
              <a:t>é</a:t>
            </a:r>
            <a:r>
              <a:rPr lang="en-US" b="1" dirty="0" err="1" smtClean="0"/>
              <a:t>vention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181600"/>
          </a:xfrm>
        </p:spPr>
        <p:txBody>
          <a:bodyPr>
            <a:noAutofit/>
          </a:bodyPr>
          <a:lstStyle/>
          <a:p>
            <a:endParaRPr lang="fr-FR" b="1" dirty="0" smtClean="0"/>
          </a:p>
          <a:p>
            <a:r>
              <a:rPr lang="fr-FR" b="1" dirty="0" smtClean="0"/>
              <a:t>Actualiser notre plan de communication</a:t>
            </a:r>
          </a:p>
          <a:p>
            <a:endParaRPr lang="fr-FR" b="1" dirty="0" smtClean="0"/>
          </a:p>
          <a:p>
            <a:r>
              <a:rPr lang="fr-FR" b="1" dirty="0" smtClean="0"/>
              <a:t>Développer des stratégies novatrices afin d’obtenir l’engagement et l’implication de la communauté dans ce combat</a:t>
            </a:r>
          </a:p>
          <a:p>
            <a:endParaRPr lang="fr-FR" b="1" dirty="0" smtClean="0"/>
          </a:p>
          <a:p>
            <a:r>
              <a:rPr lang="fr-FR" b="1" dirty="0" smtClean="0"/>
              <a:t>Développer des messages éducatifs appropries</a:t>
            </a:r>
            <a:endParaRPr lang="fr-FR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/>
          <a:lstStyle/>
          <a:p>
            <a:r>
              <a:rPr lang="en-US" b="1" dirty="0" smtClean="0"/>
              <a:t>Diagnostic et </a:t>
            </a:r>
            <a:r>
              <a:rPr lang="en-US" b="1" dirty="0" err="1" smtClean="0"/>
              <a:t>Prise</a:t>
            </a:r>
            <a:r>
              <a:rPr lang="en-US" b="1" dirty="0" smtClean="0"/>
              <a:t> en charge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8991600" cy="52578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endParaRPr lang="fr-FR" b="1" dirty="0" smtClean="0"/>
          </a:p>
          <a:p>
            <a:r>
              <a:rPr lang="fr-FR" b="1" dirty="0" smtClean="0"/>
              <a:t>Renforcer les capacités de diagnostic des institutions de prestation de soins </a:t>
            </a:r>
          </a:p>
          <a:p>
            <a:endParaRPr lang="fr-FR" b="1" dirty="0" smtClean="0"/>
          </a:p>
          <a:p>
            <a:r>
              <a:rPr lang="fr-FR" b="1" dirty="0" smtClean="0"/>
              <a:t>Former et recycler les techniciens de laboratoire en microscopie et en TDR</a:t>
            </a:r>
          </a:p>
          <a:p>
            <a:endParaRPr lang="fr-FR" b="1" dirty="0" smtClean="0"/>
          </a:p>
          <a:p>
            <a:r>
              <a:rPr lang="fr-FR" b="1" dirty="0" smtClean="0"/>
              <a:t>Renforcer le contrôle de qualité au niveau départemental et central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Diagnostic et </a:t>
            </a:r>
            <a:r>
              <a:rPr lang="en-US" b="1" dirty="0" err="1" smtClean="0"/>
              <a:t>Prise</a:t>
            </a:r>
            <a:r>
              <a:rPr lang="en-US" b="1" dirty="0" smtClean="0"/>
              <a:t> en charge (Suite)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6172200"/>
          </a:xfrm>
        </p:spPr>
        <p:txBody>
          <a:bodyPr>
            <a:noAutofit/>
          </a:bodyPr>
          <a:lstStyle/>
          <a:p>
            <a:endParaRPr lang="fr-FR" b="1" dirty="0" smtClean="0"/>
          </a:p>
          <a:p>
            <a:r>
              <a:rPr lang="fr-FR" b="1" dirty="0" smtClean="0"/>
              <a:t>Formation des prestataires de soins sur les nouvelles normes de prise en charge</a:t>
            </a:r>
          </a:p>
          <a:p>
            <a:endParaRPr lang="fr-FR" b="1" dirty="0" smtClean="0"/>
          </a:p>
          <a:p>
            <a:r>
              <a:rPr lang="fr-FR" b="1" dirty="0" smtClean="0"/>
              <a:t>Diffusion des normes a l’ échelle nationale        </a:t>
            </a:r>
          </a:p>
          <a:p>
            <a:endParaRPr lang="fr-FR" b="1" dirty="0" smtClean="0"/>
          </a:p>
          <a:p>
            <a:r>
              <a:rPr lang="fr-FR" b="1" dirty="0" smtClean="0"/>
              <a:t>Assurer la disponibilité des intrants au niveau des institutions</a:t>
            </a:r>
          </a:p>
          <a:p>
            <a:endParaRPr lang="fr-FR" b="1" dirty="0" smtClean="0"/>
          </a:p>
          <a:p>
            <a:r>
              <a:rPr lang="fr-FR" b="1" dirty="0" smtClean="0"/>
              <a:t>Renforcer la prise en charge au niveau communautaire</a:t>
            </a:r>
            <a:endParaRPr lang="fr-FR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/>
          <a:lstStyle/>
          <a:p>
            <a:r>
              <a:rPr lang="en-US" b="1" dirty="0" err="1" smtClean="0"/>
              <a:t>Controle</a:t>
            </a:r>
            <a:r>
              <a:rPr lang="en-US" b="1" dirty="0" smtClean="0"/>
              <a:t> des </a:t>
            </a:r>
            <a:r>
              <a:rPr lang="en-US" b="1" dirty="0" err="1" smtClean="0"/>
              <a:t>vecteurs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763000" cy="5562600"/>
          </a:xfrm>
        </p:spPr>
        <p:txBody>
          <a:bodyPr>
            <a:noAutofit/>
          </a:bodyPr>
          <a:lstStyle/>
          <a:p>
            <a:endParaRPr lang="fr-FR" b="1" dirty="0" smtClean="0"/>
          </a:p>
          <a:p>
            <a:r>
              <a:rPr lang="fr-FR" b="1" dirty="0" smtClean="0"/>
              <a:t>Renforcer la lutte </a:t>
            </a:r>
            <a:r>
              <a:rPr lang="fr-FR" b="1" dirty="0" err="1" smtClean="0"/>
              <a:t>antivectorielle</a:t>
            </a:r>
            <a:r>
              <a:rPr lang="fr-FR" b="1" dirty="0" smtClean="0"/>
              <a:t> et la surveillance entomologique</a:t>
            </a:r>
          </a:p>
          <a:p>
            <a:endParaRPr lang="fr-FR" b="1" dirty="0" smtClean="0"/>
          </a:p>
          <a:p>
            <a:r>
              <a:rPr lang="fr-FR" b="1" dirty="0" smtClean="0"/>
              <a:t>Elaborer la carte de risque afin de mieux cibler nos interventions</a:t>
            </a:r>
          </a:p>
          <a:p>
            <a:endParaRPr lang="fr-FR" b="1" dirty="0" smtClean="0"/>
          </a:p>
          <a:p>
            <a:r>
              <a:rPr lang="fr-FR" b="1" dirty="0" smtClean="0"/>
              <a:t>Elaborer des directives techniques pour la gestion intégrée des vecteurs</a:t>
            </a:r>
          </a:p>
          <a:p>
            <a:endParaRPr lang="fr-FR" b="1" dirty="0" smtClean="0"/>
          </a:p>
          <a:p>
            <a:r>
              <a:rPr lang="fr-FR" b="1" dirty="0" smtClean="0"/>
              <a:t>Renforcer l’approche multisectorielle  en développant un cadre de coordination avec les autres secteurs ( environnement,…, </a:t>
            </a:r>
            <a:r>
              <a:rPr lang="fr-FR" b="1" dirty="0" err="1" smtClean="0"/>
              <a:t>etc</a:t>
            </a:r>
            <a:r>
              <a:rPr lang="fr-FR" b="1" dirty="0" smtClean="0"/>
              <a:t>)</a:t>
            </a:r>
            <a:endParaRPr lang="fr-FR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066800"/>
          </a:xfrm>
        </p:spPr>
        <p:txBody>
          <a:bodyPr/>
          <a:lstStyle/>
          <a:p>
            <a:r>
              <a:rPr lang="fr-FR" b="1" dirty="0" smtClean="0"/>
              <a:t>Surveillance épidémiologique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8763000" cy="5181600"/>
          </a:xfrm>
        </p:spPr>
        <p:txBody>
          <a:bodyPr>
            <a:noAutofit/>
          </a:bodyPr>
          <a:lstStyle/>
          <a:p>
            <a:endParaRPr lang="fr-FR" b="1" dirty="0" smtClean="0"/>
          </a:p>
          <a:p>
            <a:r>
              <a:rPr lang="fr-FR" b="1" dirty="0" smtClean="0"/>
              <a:t>Réviser nos indicateurs de surveillance</a:t>
            </a:r>
          </a:p>
          <a:p>
            <a:endParaRPr lang="fr-FR" b="1" dirty="0" smtClean="0"/>
          </a:p>
          <a:p>
            <a:r>
              <a:rPr lang="fr-FR" b="1" dirty="0" smtClean="0"/>
              <a:t>Renforcer les capacités  des officiers de surveillance épidémiologique ( OSE)</a:t>
            </a:r>
          </a:p>
          <a:p>
            <a:endParaRPr lang="fr-FR" b="1" dirty="0" smtClean="0"/>
          </a:p>
          <a:p>
            <a:r>
              <a:rPr lang="fr-FR" b="1" dirty="0" smtClean="0"/>
              <a:t>Renforcer le système de surveillance épidémiologique a l’ échelle nationale</a:t>
            </a:r>
          </a:p>
          <a:p>
            <a:endParaRPr lang="fr-FR" b="1" dirty="0" smtClean="0"/>
          </a:p>
          <a:p>
            <a:r>
              <a:rPr lang="fr-FR" b="1" dirty="0" smtClean="0"/>
              <a:t>Notification individuelle</a:t>
            </a:r>
          </a:p>
          <a:p>
            <a:endParaRPr lang="fr-FR" b="1" dirty="0" smtClean="0"/>
          </a:p>
          <a:p>
            <a:r>
              <a:rPr lang="fr-FR" b="1" dirty="0" smtClean="0"/>
              <a:t>Recherche active </a:t>
            </a:r>
            <a:endParaRPr lang="fr-FR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229600" cy="1066800"/>
          </a:xfrm>
        </p:spPr>
        <p:txBody>
          <a:bodyPr/>
          <a:lstStyle/>
          <a:p>
            <a:r>
              <a:rPr lang="en-US" b="1" dirty="0" err="1" smtClean="0"/>
              <a:t>Suivi</a:t>
            </a:r>
            <a:r>
              <a:rPr lang="en-US" b="1" dirty="0" smtClean="0"/>
              <a:t> et Evaluation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105400"/>
          </a:xfrm>
        </p:spPr>
        <p:txBody>
          <a:bodyPr>
            <a:normAutofit/>
          </a:bodyPr>
          <a:lstStyle/>
          <a:p>
            <a:endParaRPr lang="fr-FR" b="1" dirty="0" smtClean="0"/>
          </a:p>
          <a:p>
            <a:r>
              <a:rPr lang="fr-FR" b="1" dirty="0" smtClean="0"/>
              <a:t>Réviser nos indicateurs de suivi</a:t>
            </a:r>
          </a:p>
          <a:p>
            <a:endParaRPr lang="fr-FR" b="1" dirty="0" smtClean="0"/>
          </a:p>
          <a:p>
            <a:r>
              <a:rPr lang="fr-FR" b="1" dirty="0" smtClean="0"/>
              <a:t>Renforcer les capacités  des officiers de suivi et évaluation</a:t>
            </a:r>
          </a:p>
          <a:p>
            <a:endParaRPr lang="fr-FR" b="1" dirty="0" smtClean="0"/>
          </a:p>
          <a:p>
            <a:r>
              <a:rPr lang="fr-FR" b="1" dirty="0" smtClean="0"/>
              <a:t>Renforcer le système d’information sanitaire nationale unique (SISNU) </a:t>
            </a:r>
            <a:endParaRPr lang="fr-FR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Renforcement</a:t>
            </a:r>
            <a:r>
              <a:rPr lang="fr-FR" dirty="0" smtClean="0"/>
              <a:t> </a:t>
            </a:r>
            <a:r>
              <a:rPr lang="fr-FR" b="1" dirty="0" smtClean="0"/>
              <a:t>institutionnel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b="1" dirty="0" smtClean="0"/>
              <a:t>Pourvoir les institutions en ressources humaines, matérielles et financières</a:t>
            </a:r>
          </a:p>
          <a:p>
            <a:endParaRPr lang="fr-FR" b="1" dirty="0" smtClean="0"/>
          </a:p>
          <a:p>
            <a:r>
              <a:rPr lang="fr-FR" b="1" dirty="0" smtClean="0"/>
              <a:t>Renforcer la coordination intra et intersectorielle</a:t>
            </a:r>
          </a:p>
          <a:p>
            <a:endParaRPr lang="fr-FR" b="1" dirty="0" smtClean="0"/>
          </a:p>
          <a:p>
            <a:r>
              <a:rPr lang="fr-FR" b="1" dirty="0" smtClean="0"/>
              <a:t>Impliquer les agents de sante communautaire polyvalents</a:t>
            </a:r>
            <a:endParaRPr lang="fr-FR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325112"/>
          </a:xfrm>
        </p:spPr>
        <p:txBody>
          <a:bodyPr/>
          <a:lstStyle/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pPr algn="ctr">
              <a:buNone/>
            </a:pP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Je </a:t>
            </a: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</a:rPr>
              <a:t>vous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</a:rPr>
              <a:t>remercie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</a:rPr>
              <a:t>votre</a:t>
            </a:r>
            <a:r>
              <a:rPr lang="en-US" sz="4400" dirty="0" smtClean="0">
                <a:solidFill>
                  <a:schemeClr val="accent2">
                    <a:lumMod val="75000"/>
                  </a:schemeClr>
                </a:solidFill>
              </a:rPr>
              <a:t> attention</a:t>
            </a:r>
            <a:endParaRPr lang="en-US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94</TotalTime>
  <Words>269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Urban</vt:lpstr>
      <vt:lpstr>Du controle vers l’elimination</vt:lpstr>
      <vt:lpstr>Prévention</vt:lpstr>
      <vt:lpstr>Diagnostic et Prise en charge</vt:lpstr>
      <vt:lpstr>Diagnostic et Prise en charge (Suite)</vt:lpstr>
      <vt:lpstr>Controle des vecteurs</vt:lpstr>
      <vt:lpstr>Surveillance épidémiologique</vt:lpstr>
      <vt:lpstr>Suivi et Evaluation</vt:lpstr>
      <vt:lpstr>Renforcement institutionnel</vt:lpstr>
      <vt:lpstr>Slide 9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 controle vers l’ellimination</dc:title>
  <dc:creator>Frantz</dc:creator>
  <cp:lastModifiedBy>Frantz</cp:lastModifiedBy>
  <cp:revision>20</cp:revision>
  <dcterms:created xsi:type="dcterms:W3CDTF">2014-02-20T12:04:38Z</dcterms:created>
  <dcterms:modified xsi:type="dcterms:W3CDTF">2014-02-20T20:51:32Z</dcterms:modified>
</cp:coreProperties>
</file>