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31"/>
  </p:notesMasterIdLst>
  <p:handoutMasterIdLst>
    <p:handoutMasterId r:id="rId32"/>
  </p:handoutMasterIdLst>
  <p:sldIdLst>
    <p:sldId id="301" r:id="rId5"/>
    <p:sldId id="308" r:id="rId6"/>
    <p:sldId id="274" r:id="rId7"/>
    <p:sldId id="312" r:id="rId8"/>
    <p:sldId id="310" r:id="rId9"/>
    <p:sldId id="307" r:id="rId10"/>
    <p:sldId id="306" r:id="rId11"/>
    <p:sldId id="305" r:id="rId12"/>
    <p:sldId id="328" r:id="rId13"/>
    <p:sldId id="315" r:id="rId14"/>
    <p:sldId id="303" r:id="rId15"/>
    <p:sldId id="309" r:id="rId16"/>
    <p:sldId id="318" r:id="rId17"/>
    <p:sldId id="299" r:id="rId18"/>
    <p:sldId id="329" r:id="rId19"/>
    <p:sldId id="275" r:id="rId20"/>
    <p:sldId id="297" r:id="rId21"/>
    <p:sldId id="280" r:id="rId22"/>
    <p:sldId id="261" r:id="rId23"/>
    <p:sldId id="279" r:id="rId24"/>
    <p:sldId id="263" r:id="rId25"/>
    <p:sldId id="317" r:id="rId26"/>
    <p:sldId id="321" r:id="rId27"/>
    <p:sldId id="322" r:id="rId28"/>
    <p:sldId id="323" r:id="rId29"/>
    <p:sldId id="300" r:id="rId30"/>
  </p:sldIdLst>
  <p:sldSz cx="9906000" cy="6858000" type="A4"/>
  <p:notesSz cx="9144000" cy="6858000"/>
  <p:defaultTextStyle>
    <a:defPPr>
      <a:defRPr lang="fr-CH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SimHei" pitchFamily="49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SimHei" pitchFamily="49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SimHei" pitchFamily="49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SimHei" pitchFamily="49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SimHei" pitchFamily="49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SimHei" pitchFamily="49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SimHei" pitchFamily="49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SimHei" pitchFamily="49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SimHei" pitchFamily="49" charset="-122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bert Brinckman" initials="RB" lastIdx="1" clrIdx="0"/>
  <p:cmAuthor id="1" name="Ana Andreetti" initials="AA" lastIdx="2" clrIdx="1"/>
  <p:cmAuthor id="2" name="Lucrecia Peinado" initials="LP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BC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46" autoAdjust="0"/>
    <p:restoredTop sz="94660"/>
  </p:normalViewPr>
  <p:slideViewPr>
    <p:cSldViewPr showGuides="1">
      <p:cViewPr>
        <p:scale>
          <a:sx n="77" d="100"/>
          <a:sy n="77" d="100"/>
        </p:scale>
        <p:origin x="-870" y="270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0" d="100"/>
        <a:sy n="130" d="100"/>
      </p:scale>
      <p:origin x="0" y="4050"/>
    </p:cViewPr>
  </p:sorterViewPr>
  <p:notesViewPr>
    <p:cSldViewPr showGuides="1">
      <p:cViewPr varScale="1">
        <p:scale>
          <a:sx n="106" d="100"/>
          <a:sy n="106" d="100"/>
        </p:scale>
        <p:origin x="-648" y="-96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3-07-15T11:58:05.560" idx="1">
    <p:pos x="10" y="10"/>
    <p:text>the legend in the middle part of this slide needs to be updated to reflect the new colors...light blue means...??</p:tex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3338597-04AC-40CD-9045-2711E24EFF9C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AEBFBFC-4BA0-41D6-9E16-0474533B8DC4}">
      <dgm:prSet phldrT="[Text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b="1" dirty="0" smtClean="0"/>
            <a:t>Control</a:t>
          </a:r>
          <a:endParaRPr lang="en-GB" b="1" dirty="0"/>
        </a:p>
      </dgm:t>
    </dgm:pt>
    <dgm:pt modelId="{4FD9C06F-2C4B-4BFF-8EF9-87E857257344}" type="parTrans" cxnId="{EBDF19C4-2899-4BFF-B0D1-AB1D384AAFB8}">
      <dgm:prSet/>
      <dgm:spPr/>
      <dgm:t>
        <a:bodyPr/>
        <a:lstStyle/>
        <a:p>
          <a:endParaRPr lang="en-GB"/>
        </a:p>
      </dgm:t>
    </dgm:pt>
    <dgm:pt modelId="{FA4F615A-F8F8-4867-9BB7-9BBFFDC437AF}" type="sibTrans" cxnId="{EBDF19C4-2899-4BFF-B0D1-AB1D384AAFB8}">
      <dgm:prSet/>
      <dgm:spPr/>
      <dgm:t>
        <a:bodyPr/>
        <a:lstStyle/>
        <a:p>
          <a:endParaRPr lang="en-GB"/>
        </a:p>
      </dgm:t>
    </dgm:pt>
    <dgm:pt modelId="{8828D692-650F-46A5-9F88-3A854DDC93D8}">
      <dgm:prSet phldrT="[Text]"/>
      <dgm:spPr>
        <a:solidFill>
          <a:srgbClr val="FFC000"/>
        </a:solidFill>
      </dgm:spPr>
      <dgm:t>
        <a:bodyPr/>
        <a:lstStyle/>
        <a:p>
          <a:r>
            <a:rPr lang="en-US" b="1" noProof="0" dirty="0" smtClean="0"/>
            <a:t>Pre-</a:t>
          </a:r>
          <a:r>
            <a:rPr lang="en-US" b="1" noProof="0" dirty="0" err="1" smtClean="0"/>
            <a:t>eliminación</a:t>
          </a:r>
          <a:endParaRPr lang="en-US" b="1" noProof="0" dirty="0"/>
        </a:p>
      </dgm:t>
    </dgm:pt>
    <dgm:pt modelId="{FD9E7DB9-2E47-46BF-9538-9149C2B508DE}" type="parTrans" cxnId="{67D85467-DF6F-4BB5-BDC5-A56E48E75226}">
      <dgm:prSet/>
      <dgm:spPr/>
      <dgm:t>
        <a:bodyPr/>
        <a:lstStyle/>
        <a:p>
          <a:endParaRPr lang="en-GB"/>
        </a:p>
      </dgm:t>
    </dgm:pt>
    <dgm:pt modelId="{E46BB125-B727-42FC-BBEB-30409A11C042}" type="sibTrans" cxnId="{67D85467-DF6F-4BB5-BDC5-A56E48E75226}">
      <dgm:prSet/>
      <dgm:spPr/>
      <dgm:t>
        <a:bodyPr/>
        <a:lstStyle/>
        <a:p>
          <a:endParaRPr lang="en-GB"/>
        </a:p>
      </dgm:t>
    </dgm:pt>
    <dgm:pt modelId="{C24623AF-60CB-44D2-934D-B4BF7C9DDD0B}">
      <dgm:prSet phldrT="[Text]"/>
      <dgm:spPr/>
      <dgm:t>
        <a:bodyPr/>
        <a:lstStyle/>
        <a:p>
          <a:r>
            <a:rPr lang="en-US" b="1" noProof="0" dirty="0" err="1" smtClean="0"/>
            <a:t>Eliminación</a:t>
          </a:r>
          <a:endParaRPr lang="en-US" b="1" noProof="0" dirty="0"/>
        </a:p>
      </dgm:t>
    </dgm:pt>
    <dgm:pt modelId="{48CEB908-28F7-4B8E-9F2D-057309505DFC}" type="parTrans" cxnId="{E110C671-1E62-4FEA-8E1D-C7B74241B90C}">
      <dgm:prSet/>
      <dgm:spPr/>
      <dgm:t>
        <a:bodyPr/>
        <a:lstStyle/>
        <a:p>
          <a:endParaRPr lang="en-GB"/>
        </a:p>
      </dgm:t>
    </dgm:pt>
    <dgm:pt modelId="{DD7FD372-4A7B-455A-8EC8-7718E3819A34}" type="sibTrans" cxnId="{E110C671-1E62-4FEA-8E1D-C7B74241B90C}">
      <dgm:prSet/>
      <dgm:spPr/>
      <dgm:t>
        <a:bodyPr/>
        <a:lstStyle/>
        <a:p>
          <a:endParaRPr lang="en-GB"/>
        </a:p>
      </dgm:t>
    </dgm:pt>
    <dgm:pt modelId="{B6A6D9E1-0CEF-4032-AE44-B7EAE12CF33D}">
      <dgm:prSet phldrT="[Text]"/>
      <dgm:spPr/>
      <dgm:t>
        <a:bodyPr/>
        <a:lstStyle/>
        <a:p>
          <a:r>
            <a:rPr lang="en-US" b="1" noProof="0" dirty="0" err="1" smtClean="0"/>
            <a:t>Prevención</a:t>
          </a:r>
          <a:r>
            <a:rPr lang="en-US" b="1" noProof="0" dirty="0" smtClean="0"/>
            <a:t> de re-</a:t>
          </a:r>
          <a:r>
            <a:rPr lang="en-US" b="1" noProof="0" dirty="0" err="1" smtClean="0"/>
            <a:t>introducción</a:t>
          </a:r>
          <a:endParaRPr lang="en-US" b="1" noProof="0" dirty="0"/>
        </a:p>
      </dgm:t>
    </dgm:pt>
    <dgm:pt modelId="{4312D3A1-FF57-4244-9B20-61D89D365AC9}" type="parTrans" cxnId="{9B53C81C-EDFC-48E7-B0FE-80CEB70106BA}">
      <dgm:prSet/>
      <dgm:spPr/>
      <dgm:t>
        <a:bodyPr/>
        <a:lstStyle/>
        <a:p>
          <a:endParaRPr lang="en-GB"/>
        </a:p>
      </dgm:t>
    </dgm:pt>
    <dgm:pt modelId="{657B404C-0BDC-48D5-A00D-1ED12CA473E6}" type="sibTrans" cxnId="{9B53C81C-EDFC-48E7-B0FE-80CEB70106BA}">
      <dgm:prSet/>
      <dgm:spPr/>
      <dgm:t>
        <a:bodyPr/>
        <a:lstStyle/>
        <a:p>
          <a:endParaRPr lang="en-GB"/>
        </a:p>
      </dgm:t>
    </dgm:pt>
    <dgm:pt modelId="{939EE82C-C49E-4E12-814F-7440A1A591C7}" type="pres">
      <dgm:prSet presAssocID="{23338597-04AC-40CD-9045-2711E24EFF9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9782B9C0-D4B3-47CC-9749-1EC20BFFD87B}" type="pres">
      <dgm:prSet presAssocID="{FAEBFBFC-4BA0-41D6-9E16-0474533B8DC4}" presName="parTxOnly" presStyleLbl="node1" presStyleIdx="0" presStyleCnt="4" custLinFactNeighborX="11414" custLinFactNeighborY="-569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37D7B218-179A-49F4-B30E-40807434477C}" type="pres">
      <dgm:prSet presAssocID="{FA4F615A-F8F8-4867-9BB7-9BBFFDC437AF}" presName="parTxOnlySpace" presStyleCnt="0"/>
      <dgm:spPr/>
    </dgm:pt>
    <dgm:pt modelId="{5D2E5D6A-145F-4286-A888-E93721D05320}" type="pres">
      <dgm:prSet presAssocID="{8828D692-650F-46A5-9F88-3A854DDC93D8}" presName="parTxOnly" presStyleLbl="node1" presStyleIdx="1" presStyleCnt="4" custLinFactNeighborX="-68445" custLinFactNeighborY="-569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1838E41-FA29-46D4-AC4F-10790FB2BE15}" type="pres">
      <dgm:prSet presAssocID="{E46BB125-B727-42FC-BBEB-30409A11C042}" presName="parTxOnlySpace" presStyleCnt="0"/>
      <dgm:spPr/>
    </dgm:pt>
    <dgm:pt modelId="{35F9EB36-3C7D-4F5F-A7C0-BEEB2D1D5A09}" type="pres">
      <dgm:prSet presAssocID="{C24623AF-60CB-44D2-934D-B4BF7C9DDD0B}" presName="parTxOnly" presStyleLbl="node1" presStyleIdx="2" presStyleCnt="4" custLinFactX="-1673" custLinFactNeighborX="-100000" custLinFactNeighborY="-569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5723D0C0-34A4-46CD-BF83-1880B16F8F9A}" type="pres">
      <dgm:prSet presAssocID="{DD7FD372-4A7B-455A-8EC8-7718E3819A34}" presName="parTxOnlySpace" presStyleCnt="0"/>
      <dgm:spPr/>
    </dgm:pt>
    <dgm:pt modelId="{09B57FB2-0B9E-40FE-8E8C-F6381DFCAAA1}" type="pres">
      <dgm:prSet presAssocID="{B6A6D9E1-0CEF-4032-AE44-B7EAE12CF33D}" presName="parTxOnly" presStyleLbl="node1" presStyleIdx="3" presStyleCnt="4" custLinFactX="-10190" custLinFactNeighborX="-100000" custLinFactNeighborY="-569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9083B8A3-A75A-4B6D-98C2-FA102BB3FEA5}" type="presOf" srcId="{C24623AF-60CB-44D2-934D-B4BF7C9DDD0B}" destId="{35F9EB36-3C7D-4F5F-A7C0-BEEB2D1D5A09}" srcOrd="0" destOrd="0" presId="urn:microsoft.com/office/officeart/2005/8/layout/chevron1"/>
    <dgm:cxn modelId="{DE946B1D-8348-43EA-AE60-94849AE6D33E}" type="presOf" srcId="{B6A6D9E1-0CEF-4032-AE44-B7EAE12CF33D}" destId="{09B57FB2-0B9E-40FE-8E8C-F6381DFCAAA1}" srcOrd="0" destOrd="0" presId="urn:microsoft.com/office/officeart/2005/8/layout/chevron1"/>
    <dgm:cxn modelId="{67D85467-DF6F-4BB5-BDC5-A56E48E75226}" srcId="{23338597-04AC-40CD-9045-2711E24EFF9C}" destId="{8828D692-650F-46A5-9F88-3A854DDC93D8}" srcOrd="1" destOrd="0" parTransId="{FD9E7DB9-2E47-46BF-9538-9149C2B508DE}" sibTransId="{E46BB125-B727-42FC-BBEB-30409A11C042}"/>
    <dgm:cxn modelId="{E110C671-1E62-4FEA-8E1D-C7B74241B90C}" srcId="{23338597-04AC-40CD-9045-2711E24EFF9C}" destId="{C24623AF-60CB-44D2-934D-B4BF7C9DDD0B}" srcOrd="2" destOrd="0" parTransId="{48CEB908-28F7-4B8E-9F2D-057309505DFC}" sibTransId="{DD7FD372-4A7B-455A-8EC8-7718E3819A34}"/>
    <dgm:cxn modelId="{EBDF19C4-2899-4BFF-B0D1-AB1D384AAFB8}" srcId="{23338597-04AC-40CD-9045-2711E24EFF9C}" destId="{FAEBFBFC-4BA0-41D6-9E16-0474533B8DC4}" srcOrd="0" destOrd="0" parTransId="{4FD9C06F-2C4B-4BFF-8EF9-87E857257344}" sibTransId="{FA4F615A-F8F8-4867-9BB7-9BBFFDC437AF}"/>
    <dgm:cxn modelId="{3811F01B-EBCD-415D-9911-B60540C32DDF}" type="presOf" srcId="{FAEBFBFC-4BA0-41D6-9E16-0474533B8DC4}" destId="{9782B9C0-D4B3-47CC-9749-1EC20BFFD87B}" srcOrd="0" destOrd="0" presId="urn:microsoft.com/office/officeart/2005/8/layout/chevron1"/>
    <dgm:cxn modelId="{0020419F-2C04-4D02-8ECD-FC3C9DE083D3}" type="presOf" srcId="{8828D692-650F-46A5-9F88-3A854DDC93D8}" destId="{5D2E5D6A-145F-4286-A888-E93721D05320}" srcOrd="0" destOrd="0" presId="urn:microsoft.com/office/officeart/2005/8/layout/chevron1"/>
    <dgm:cxn modelId="{24222DF6-7C54-44ED-9B66-2EF9353E8BB3}" type="presOf" srcId="{23338597-04AC-40CD-9045-2711E24EFF9C}" destId="{939EE82C-C49E-4E12-814F-7440A1A591C7}" srcOrd="0" destOrd="0" presId="urn:microsoft.com/office/officeart/2005/8/layout/chevron1"/>
    <dgm:cxn modelId="{9B53C81C-EDFC-48E7-B0FE-80CEB70106BA}" srcId="{23338597-04AC-40CD-9045-2711E24EFF9C}" destId="{B6A6D9E1-0CEF-4032-AE44-B7EAE12CF33D}" srcOrd="3" destOrd="0" parTransId="{4312D3A1-FF57-4244-9B20-61D89D365AC9}" sibTransId="{657B404C-0BDC-48D5-A00D-1ED12CA473E6}"/>
    <dgm:cxn modelId="{DAC38C4F-C426-4466-8065-E168E0763B2B}" type="presParOf" srcId="{939EE82C-C49E-4E12-814F-7440A1A591C7}" destId="{9782B9C0-D4B3-47CC-9749-1EC20BFFD87B}" srcOrd="0" destOrd="0" presId="urn:microsoft.com/office/officeart/2005/8/layout/chevron1"/>
    <dgm:cxn modelId="{3C792E70-C5E8-47D6-96D8-4DDAEE339DC4}" type="presParOf" srcId="{939EE82C-C49E-4E12-814F-7440A1A591C7}" destId="{37D7B218-179A-49F4-B30E-40807434477C}" srcOrd="1" destOrd="0" presId="urn:microsoft.com/office/officeart/2005/8/layout/chevron1"/>
    <dgm:cxn modelId="{C18FB7FB-BC2B-4E20-8EDE-A9D8FB93F3D2}" type="presParOf" srcId="{939EE82C-C49E-4E12-814F-7440A1A591C7}" destId="{5D2E5D6A-145F-4286-A888-E93721D05320}" srcOrd="2" destOrd="0" presId="urn:microsoft.com/office/officeart/2005/8/layout/chevron1"/>
    <dgm:cxn modelId="{340B17D0-B517-4F27-8C66-FD8EEC16C676}" type="presParOf" srcId="{939EE82C-C49E-4E12-814F-7440A1A591C7}" destId="{71838E41-FA29-46D4-AC4F-10790FB2BE15}" srcOrd="3" destOrd="0" presId="urn:microsoft.com/office/officeart/2005/8/layout/chevron1"/>
    <dgm:cxn modelId="{4715155F-93BC-42A1-97AB-EAB95775A38D}" type="presParOf" srcId="{939EE82C-C49E-4E12-814F-7440A1A591C7}" destId="{35F9EB36-3C7D-4F5F-A7C0-BEEB2D1D5A09}" srcOrd="4" destOrd="0" presId="urn:microsoft.com/office/officeart/2005/8/layout/chevron1"/>
    <dgm:cxn modelId="{30FD76B2-D73D-4952-94E3-07DA70FC5F30}" type="presParOf" srcId="{939EE82C-C49E-4E12-814F-7440A1A591C7}" destId="{5723D0C0-34A4-46CD-BF83-1880B16F8F9A}" srcOrd="5" destOrd="0" presId="urn:microsoft.com/office/officeart/2005/8/layout/chevron1"/>
    <dgm:cxn modelId="{60FE95BD-2F7A-4048-95A9-1FADC85DA331}" type="presParOf" srcId="{939EE82C-C49E-4E12-814F-7440A1A591C7}" destId="{09B57FB2-0B9E-40FE-8E8C-F6381DFCAAA1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82B9C0-D4B3-47CC-9749-1EC20BFFD87B}">
      <dsp:nvSpPr>
        <dsp:cNvPr id="0" name=""/>
        <dsp:cNvSpPr/>
      </dsp:nvSpPr>
      <dsp:spPr>
        <a:xfrm>
          <a:off x="30639" y="704302"/>
          <a:ext cx="2333227" cy="933291"/>
        </a:xfrm>
        <a:prstGeom prst="chevron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 smtClean="0"/>
            <a:t>Control</a:t>
          </a:r>
          <a:endParaRPr lang="en-GB" sz="1700" b="1" kern="1200" dirty="0"/>
        </a:p>
      </dsp:txBody>
      <dsp:txXfrm>
        <a:off x="497285" y="704302"/>
        <a:ext cx="1399936" cy="933291"/>
      </dsp:txXfrm>
    </dsp:sp>
    <dsp:sp modelId="{5D2E5D6A-145F-4286-A888-E93721D05320}">
      <dsp:nvSpPr>
        <dsp:cNvPr id="0" name=""/>
        <dsp:cNvSpPr/>
      </dsp:nvSpPr>
      <dsp:spPr>
        <a:xfrm>
          <a:off x="1944215" y="704302"/>
          <a:ext cx="2333227" cy="933291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noProof="0" dirty="0" smtClean="0"/>
            <a:t>Pre-</a:t>
          </a:r>
          <a:r>
            <a:rPr lang="en-US" sz="1700" b="1" kern="1200" noProof="0" dirty="0" err="1" smtClean="0"/>
            <a:t>eliminación</a:t>
          </a:r>
          <a:endParaRPr lang="en-US" sz="1700" b="1" kern="1200" noProof="0" dirty="0"/>
        </a:p>
      </dsp:txBody>
      <dsp:txXfrm>
        <a:off x="2410861" y="704302"/>
        <a:ext cx="1399936" cy="933291"/>
      </dsp:txXfrm>
    </dsp:sp>
    <dsp:sp modelId="{35F9EB36-3C7D-4F5F-A7C0-BEEB2D1D5A09}">
      <dsp:nvSpPr>
        <dsp:cNvPr id="0" name=""/>
        <dsp:cNvSpPr/>
      </dsp:nvSpPr>
      <dsp:spPr>
        <a:xfrm>
          <a:off x="3931460" y="704302"/>
          <a:ext cx="2333227" cy="93329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noProof="0" dirty="0" err="1" smtClean="0"/>
            <a:t>Eliminación</a:t>
          </a:r>
          <a:endParaRPr lang="en-US" sz="1700" b="1" kern="1200" noProof="0" dirty="0"/>
        </a:p>
      </dsp:txBody>
      <dsp:txXfrm>
        <a:off x="4398106" y="704302"/>
        <a:ext cx="1399936" cy="933291"/>
      </dsp:txXfrm>
    </dsp:sp>
    <dsp:sp modelId="{09B57FB2-0B9E-40FE-8E8C-F6381DFCAAA1}">
      <dsp:nvSpPr>
        <dsp:cNvPr id="0" name=""/>
        <dsp:cNvSpPr/>
      </dsp:nvSpPr>
      <dsp:spPr>
        <a:xfrm>
          <a:off x="5832645" y="704302"/>
          <a:ext cx="2333227" cy="93329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noProof="0" dirty="0" err="1" smtClean="0"/>
            <a:t>Prevención</a:t>
          </a:r>
          <a:r>
            <a:rPr lang="en-US" sz="1700" b="1" kern="1200" noProof="0" dirty="0" smtClean="0"/>
            <a:t> de re-</a:t>
          </a:r>
          <a:r>
            <a:rPr lang="en-US" sz="1700" b="1" kern="1200" noProof="0" dirty="0" err="1" smtClean="0"/>
            <a:t>introducción</a:t>
          </a:r>
          <a:endParaRPr lang="en-US" sz="1700" b="1" kern="1200" noProof="0" dirty="0"/>
        </a:p>
      </dsp:txBody>
      <dsp:txXfrm>
        <a:off x="6299291" y="704302"/>
        <a:ext cx="1399936" cy="9332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DF6DD-4DC2-4716-9A8F-CAD84294E105}" type="datetimeFigureOut">
              <a:rPr lang="en-US" smtClean="0"/>
              <a:t>2/18/2014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729F03-5435-4668-A333-243474FBCD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2648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88F7121-EBC1-472C-98F4-BD8D1930B95C}" type="datetimeFigureOut">
              <a:rPr lang="fr-CH"/>
              <a:pPr>
                <a:defRPr/>
              </a:pPr>
              <a:t>18.02.2014</a:t>
            </a:fld>
            <a:endParaRPr lang="fr-C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714625" y="514350"/>
            <a:ext cx="371475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CH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fr-CH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37FA6C0-73B9-4AEF-B2BE-6072B59FE6BC}" type="slidenum">
              <a:rPr lang="fr-CH"/>
              <a:pPr>
                <a:defRPr/>
              </a:pPr>
              <a:t>‹#›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8529611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7FA6C0-73B9-4AEF-B2BE-6072B59FE6BC}" type="slidenum">
              <a:rPr lang="fr-CH" smtClean="0"/>
              <a:pPr>
                <a:defRPr/>
              </a:pPr>
              <a:t>10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2351433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714625" y="514350"/>
            <a:ext cx="371475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7FA6C0-73B9-4AEF-B2BE-6072B59FE6BC}" type="slidenum">
              <a:rPr lang="fr-CH" smtClean="0"/>
              <a:pPr>
                <a:defRPr/>
              </a:pPr>
              <a:t>13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5885170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7FA6C0-73B9-4AEF-B2BE-6072B59FE6BC}" type="slidenum">
              <a:rPr lang="fr-CH" smtClean="0"/>
              <a:pPr>
                <a:defRPr/>
              </a:pPr>
              <a:t>16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5840514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714625" y="514350"/>
            <a:ext cx="371475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7FA6C0-73B9-4AEF-B2BE-6072B59FE6BC}" type="slidenum">
              <a:rPr lang="fr-CH" smtClean="0"/>
              <a:pPr>
                <a:defRPr/>
              </a:pPr>
              <a:t>18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6793029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7FA6C0-73B9-4AEF-B2BE-6072B59FE6BC}" type="slidenum">
              <a:rPr lang="fr-CH" smtClean="0"/>
              <a:pPr>
                <a:defRPr/>
              </a:pPr>
              <a:t>22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116806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714625" y="514350"/>
            <a:ext cx="371475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7FA6C0-73B9-4AEF-B2BE-6072B59FE6BC}" type="slidenum">
              <a:rPr lang="fr-CH" smtClean="0"/>
              <a:pPr>
                <a:defRPr/>
              </a:pPr>
              <a:t>23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4074962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714625" y="514350"/>
            <a:ext cx="371475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7FA6C0-73B9-4AEF-B2BE-6072B59FE6BC}" type="slidenum">
              <a:rPr lang="fr-CH" smtClean="0"/>
              <a:pPr>
                <a:defRPr/>
              </a:pPr>
              <a:t>24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0421607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714625" y="514350"/>
            <a:ext cx="371475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7FA6C0-73B9-4AEF-B2BE-6072B59FE6BC}" type="slidenum">
              <a:rPr lang="fr-CH" smtClean="0"/>
              <a:pPr>
                <a:defRPr/>
              </a:pPr>
              <a:t>25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5756426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228" y="404664"/>
            <a:ext cx="6966876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79539" y="6426174"/>
            <a:ext cx="478102" cy="243186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C79000-44E1-488C-A6DF-D61A9012B637}" type="slidenum">
              <a:rPr lang="fr-CH"/>
              <a:pPr>
                <a:defRPr/>
              </a:pPr>
              <a:t>‹#›</a:t>
            </a:fld>
            <a:endParaRPr lang="fr-CH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1208906" y="6458073"/>
            <a:ext cx="1169808" cy="179388"/>
          </a:xfrm>
          <a:prstGeom prst="rect">
            <a:avLst/>
          </a:prstGeom>
        </p:spPr>
        <p:txBody>
          <a:bodyPr vert="horz" lIns="72000" tIns="36000" rIns="72000" bIns="3600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8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Day Month Year</a:t>
            </a:r>
            <a:endParaRPr lang="fr-CH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639" y="6458073"/>
            <a:ext cx="874944" cy="1793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8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fr-CH" dirty="0" smtClean="0"/>
              <a:t>Place</a:t>
            </a:r>
            <a:endParaRPr lang="fr-CH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Day Month Year</a:t>
            </a:r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H"/>
              <a:t>Place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43CBED-2BEC-4CFC-A1B0-F6ACC84F5B07}" type="slidenum">
              <a:rPr lang="fr-CH"/>
              <a:pPr>
                <a:defRPr/>
              </a:pPr>
              <a:t>‹#›</a:t>
            </a:fld>
            <a:endParaRPr lang="fr-C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Day Month Year</a:t>
            </a:r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H"/>
              <a:t>Place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EFFA5B-5855-499C-88AD-1398B35814A2}" type="slidenum">
              <a:rPr lang="fr-CH"/>
              <a:pPr>
                <a:defRPr/>
              </a:pPr>
              <a:t>‹#›</a:t>
            </a:fld>
            <a:endParaRPr lang="fr-C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Day Month Year</a:t>
            </a:r>
            <a:endParaRPr lang="fr-CH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H"/>
              <a:t>Place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D30999-5B1B-4D33-BA01-4F62C6805EFC}" type="slidenum">
              <a:rPr lang="fr-CH"/>
              <a:pPr>
                <a:defRPr/>
              </a:pPr>
              <a:t>‹#›</a:t>
            </a:fld>
            <a:endParaRPr lang="fr-C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Day Month Year</a:t>
            </a:r>
            <a:endParaRPr lang="fr-CH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H"/>
              <a:t>Place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4C0280-43CE-4F41-9875-960111CCB4F3}" type="slidenum">
              <a:rPr lang="fr-CH"/>
              <a:pPr>
                <a:defRPr/>
              </a:pPr>
              <a:t>‹#›</a:t>
            </a:fld>
            <a:endParaRPr lang="fr-C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Day Month Year</a:t>
            </a:r>
            <a:endParaRPr lang="fr-CH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H"/>
              <a:t>Place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900E44-1435-44F6-BC8B-46992792A347}" type="slidenum">
              <a:rPr lang="fr-CH"/>
              <a:pPr>
                <a:defRPr/>
              </a:pPr>
              <a:t>‹#›</a:t>
            </a:fld>
            <a:endParaRPr lang="fr-C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Day Month Year</a:t>
            </a:r>
            <a:endParaRPr lang="fr-CH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H"/>
              <a:t>Place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C85915-D1A9-4A53-99FC-7B2A1D3E1590}" type="slidenum">
              <a:rPr lang="fr-CH"/>
              <a:pPr>
                <a:defRPr/>
              </a:pPr>
              <a:t>‹#›</a:t>
            </a:fld>
            <a:endParaRPr lang="fr-C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Day Month Year</a:t>
            </a:r>
            <a:endParaRPr lang="fr-CH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H"/>
              <a:t>Place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B912F4-533F-4875-A6AF-9956414019FC}" type="slidenum">
              <a:rPr lang="fr-CH"/>
              <a:pPr>
                <a:defRPr/>
              </a:pPr>
              <a:t>‹#›</a:t>
            </a:fld>
            <a:endParaRPr lang="fr-C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Day Month Year</a:t>
            </a:r>
            <a:endParaRPr lang="fr-CH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CH"/>
              <a:t>Place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47E0A6-DBD7-4DDF-AFEA-52773B2593BB}" type="slidenum">
              <a:rPr lang="fr-CH"/>
              <a:pPr>
                <a:defRPr/>
              </a:pPr>
              <a:t>‹#›</a:t>
            </a:fld>
            <a:endParaRPr lang="fr-C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395670" y="6458073"/>
            <a:ext cx="7058025" cy="17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4026" y="116632"/>
            <a:ext cx="898075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45427" y="1412776"/>
            <a:ext cx="8982471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8906" y="6458073"/>
            <a:ext cx="1169808" cy="179388"/>
          </a:xfrm>
          <a:prstGeom prst="rect">
            <a:avLst/>
          </a:prstGeom>
        </p:spPr>
        <p:txBody>
          <a:bodyPr vert="horz" lIns="72000" tIns="36000" rIns="72000" bIns="3600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8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Day Month Year</a:t>
            </a:r>
            <a:endParaRPr lang="fr-C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639" y="6458073"/>
            <a:ext cx="874944" cy="1793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8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fr-CH" dirty="0" smtClean="0"/>
              <a:t>Place</a:t>
            </a:r>
            <a:endParaRPr lang="fr-CH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79539" y="6426174"/>
            <a:ext cx="478102" cy="24318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8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fld id="{3871658A-A99B-45EB-ABD7-64F107C33EEB}" type="slidenum">
              <a:rPr lang="fr-CH" smtClean="0"/>
              <a:pPr>
                <a:defRPr/>
              </a:pPr>
              <a:t>‹#›</a:t>
            </a:fld>
            <a:endParaRPr lang="fr-CH"/>
          </a:p>
        </p:txBody>
      </p:sp>
      <p:cxnSp>
        <p:nvCxnSpPr>
          <p:cNvPr id="9" name="Straight Connector 8"/>
          <p:cNvCxnSpPr/>
          <p:nvPr/>
        </p:nvCxnSpPr>
        <p:spPr>
          <a:xfrm>
            <a:off x="428229" y="1038746"/>
            <a:ext cx="9049544" cy="0"/>
          </a:xfrm>
          <a:prstGeom prst="line">
            <a:avLst/>
          </a:prstGeom>
          <a:ln w="12700">
            <a:solidFill>
              <a:srgbClr val="BBBB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28229" y="6301376"/>
            <a:ext cx="9049544" cy="0"/>
          </a:xfrm>
          <a:prstGeom prst="line">
            <a:avLst/>
          </a:prstGeom>
          <a:ln w="12700">
            <a:solidFill>
              <a:srgbClr val="BBBB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SimHei" pitchFamily="49" charset="-122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SimHei" pitchFamily="49" charset="-122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SimHei" pitchFamily="49" charset="-122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SimHei" pitchFamily="49" charset="-122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SimHei" pitchFamily="49" charset="-122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SimHei" pitchFamily="49" charset="-122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SimHei" pitchFamily="49" charset="-122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Arial" charset="0"/>
          <a:ea typeface="SimHei" pitchFamily="49" charset="-122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jpeg"/><Relationship Id="rId18" Type="http://schemas.openxmlformats.org/officeDocument/2006/relationships/image" Target="../media/image19.jpeg"/><Relationship Id="rId3" Type="http://schemas.openxmlformats.org/officeDocument/2006/relationships/image" Target="../media/image4.png"/><Relationship Id="rId7" Type="http://schemas.openxmlformats.org/officeDocument/2006/relationships/image" Target="../media/image8.gif"/><Relationship Id="rId12" Type="http://schemas.openxmlformats.org/officeDocument/2006/relationships/image" Target="../media/image13.jpeg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gif"/><Relationship Id="rId11" Type="http://schemas.openxmlformats.org/officeDocument/2006/relationships/image" Target="../media/image12.png"/><Relationship Id="rId5" Type="http://schemas.openxmlformats.org/officeDocument/2006/relationships/image" Target="../media/image6.gif"/><Relationship Id="rId15" Type="http://schemas.openxmlformats.org/officeDocument/2006/relationships/image" Target="../media/image16.pn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png"/><Relationship Id="rId1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704528" y="1772816"/>
            <a:ext cx="8496944" cy="2088232"/>
          </a:xfrm>
        </p:spPr>
        <p:txBody>
          <a:bodyPr/>
          <a:lstStyle/>
          <a:p>
            <a:r>
              <a:rPr lang="en-GB" dirty="0" err="1" smtClean="0"/>
              <a:t>Colaboración</a:t>
            </a:r>
            <a:r>
              <a:rPr lang="en-GB" dirty="0" smtClean="0"/>
              <a:t> </a:t>
            </a:r>
            <a:r>
              <a:rPr lang="en-GB" dirty="0" err="1"/>
              <a:t>internacional</a:t>
            </a:r>
            <a:r>
              <a:rPr lang="en-GB" dirty="0"/>
              <a:t/>
            </a:r>
            <a:br>
              <a:rPr lang="en-GB" dirty="0"/>
            </a:br>
            <a:r>
              <a:rPr lang="es-ES" dirty="0"/>
              <a:t>para la eliminación de la malaria</a:t>
            </a:r>
            <a:endParaRPr lang="fr-CH" dirty="0">
              <a:latin typeface="Arial" charset="0"/>
              <a:cs typeface="Arial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96616" y="4581128"/>
            <a:ext cx="6934200" cy="1728192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i="1" dirty="0" smtClean="0">
                <a:latin typeface="Arial" charset="0"/>
                <a:cs typeface="Arial" charset="0"/>
              </a:rPr>
              <a:t>21 de </a:t>
            </a:r>
            <a:r>
              <a:rPr lang="en-US" i="1" dirty="0" err="1" smtClean="0">
                <a:latin typeface="Arial" charset="0"/>
                <a:cs typeface="Arial" charset="0"/>
              </a:rPr>
              <a:t>febrero</a:t>
            </a:r>
            <a:r>
              <a:rPr lang="en-US" i="1" dirty="0" smtClean="0">
                <a:latin typeface="Arial" charset="0"/>
                <a:cs typeface="Arial" charset="0"/>
              </a:rPr>
              <a:t> de 2014</a:t>
            </a:r>
          </a:p>
          <a:p>
            <a:pPr fontAlgn="auto">
              <a:spcAft>
                <a:spcPts val="0"/>
              </a:spcAft>
              <a:defRPr/>
            </a:pPr>
            <a:endParaRPr lang="en-US" i="1" dirty="0">
              <a:latin typeface="Arial" charset="0"/>
              <a:cs typeface="Arial" charset="0"/>
            </a:endParaRPr>
          </a:p>
          <a:p>
            <a:pPr fontAlgn="auto">
              <a:spcAft>
                <a:spcPts val="0"/>
              </a:spcAft>
              <a:defRPr/>
            </a:pPr>
            <a:endParaRPr lang="en-US" i="1" dirty="0" smtClean="0">
              <a:latin typeface="Arial" charset="0"/>
              <a:cs typeface="Arial" charset="0"/>
            </a:endParaRPr>
          </a:p>
          <a:p>
            <a:pPr algn="l" fontAlgn="auto">
              <a:spcAft>
                <a:spcPts val="0"/>
              </a:spcAft>
              <a:defRPr/>
            </a:pPr>
            <a:r>
              <a:rPr lang="en-US" sz="1600" i="1" dirty="0" smtClean="0">
                <a:latin typeface="Arial" charset="0"/>
                <a:cs typeface="Arial" charset="0"/>
              </a:rPr>
              <a:t>José Gabriel Castillo</a:t>
            </a:r>
            <a:endParaRPr lang="fr-CH" sz="1600" i="1" dirty="0"/>
          </a:p>
        </p:txBody>
      </p:sp>
    </p:spTree>
    <p:extLst>
      <p:ext uri="{BB962C8B-B14F-4D97-AF65-F5344CB8AC3E}">
        <p14:creationId xmlns:p14="http://schemas.microsoft.com/office/powerpoint/2010/main" val="4187320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4025" y="116632"/>
            <a:ext cx="9257504" cy="1143000"/>
          </a:xfrm>
        </p:spPr>
        <p:txBody>
          <a:bodyPr/>
          <a:lstStyle/>
          <a:p>
            <a:r>
              <a:rPr lang="es-ES" sz="3600" dirty="0"/>
              <a:t>Subvención </a:t>
            </a:r>
            <a:r>
              <a:rPr lang="es-ES" sz="3600" dirty="0" smtClean="0"/>
              <a:t>puede </a:t>
            </a:r>
            <a:r>
              <a:rPr lang="es-ES" sz="3600" dirty="0"/>
              <a:t>comenzar en 2014</a:t>
            </a:r>
            <a:endParaRPr lang="es-GT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5427" y="1124744"/>
            <a:ext cx="8982471" cy="504056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s-ES" sz="2400" b="1" dirty="0"/>
              <a:t>Primer período de </a:t>
            </a:r>
            <a:r>
              <a:rPr lang="es-ES" sz="2400" b="1" dirty="0" smtClean="0"/>
              <a:t>implementación </a:t>
            </a:r>
            <a:r>
              <a:rPr lang="es-ES" sz="2400" b="1" dirty="0"/>
              <a:t>2014-2016 (3 años</a:t>
            </a:r>
            <a:r>
              <a:rPr lang="es-ES" sz="2400" b="1" dirty="0" smtClean="0"/>
              <a:t>)</a:t>
            </a:r>
            <a:endParaRPr lang="en-US" sz="2400" b="1" dirty="0" smtClean="0"/>
          </a:p>
          <a:p>
            <a:r>
              <a:rPr lang="es-ES" sz="2400" b="1" dirty="0" smtClean="0"/>
              <a:t>Segundo </a:t>
            </a:r>
            <a:r>
              <a:rPr lang="es-ES" sz="2400" b="1" dirty="0"/>
              <a:t>período </a:t>
            </a:r>
            <a:r>
              <a:rPr lang="es-ES" sz="2400" b="1" dirty="0" smtClean="0"/>
              <a:t>posible 2017-2019 </a:t>
            </a:r>
            <a:r>
              <a:rPr lang="es-ES" sz="2400" b="1" dirty="0"/>
              <a:t>(3 años</a:t>
            </a:r>
            <a:r>
              <a:rPr lang="es-ES" sz="2400" b="1" dirty="0" smtClean="0"/>
              <a:t>)</a:t>
            </a:r>
          </a:p>
          <a:p>
            <a:r>
              <a:rPr lang="es-ES" sz="2400" b="1" dirty="0" smtClean="0"/>
              <a:t>Posible </a:t>
            </a:r>
            <a:r>
              <a:rPr lang="es-ES" sz="2400" b="1" dirty="0"/>
              <a:t>contribución </a:t>
            </a:r>
            <a:r>
              <a:rPr lang="es-ES" sz="2400" b="1" dirty="0" smtClean="0"/>
              <a:t>FM de US$ </a:t>
            </a:r>
            <a:r>
              <a:rPr lang="es-ES" sz="2400" b="1" dirty="0"/>
              <a:t>10 millones </a:t>
            </a:r>
            <a:r>
              <a:rPr lang="es-ES" sz="2400" b="1" dirty="0" smtClean="0"/>
              <a:t>para subvención regional + subvenciones </a:t>
            </a:r>
            <a:r>
              <a:rPr lang="es-ES" sz="2400" b="1" dirty="0"/>
              <a:t>nacionales </a:t>
            </a:r>
            <a:r>
              <a:rPr lang="es-ES" sz="2400" b="1" dirty="0" smtClean="0"/>
              <a:t>(</a:t>
            </a:r>
            <a:r>
              <a:rPr lang="es-ES" sz="2400" b="1" dirty="0"/>
              <a:t>por ejemplo, la fase 2 </a:t>
            </a:r>
            <a:r>
              <a:rPr lang="es-ES" sz="2400" b="1" dirty="0" smtClean="0"/>
              <a:t>de Guatemala)</a:t>
            </a:r>
          </a:p>
          <a:p>
            <a:r>
              <a:rPr lang="es-ES" sz="2400" b="1" dirty="0" smtClean="0"/>
              <a:t>El financiamiento regional </a:t>
            </a:r>
            <a:r>
              <a:rPr lang="es-ES" sz="2400" b="1" dirty="0"/>
              <a:t>debería centrarse en los países </a:t>
            </a:r>
            <a:r>
              <a:rPr lang="es-ES" sz="2400" b="1" dirty="0" smtClean="0"/>
              <a:t>con limitaciones y </a:t>
            </a:r>
            <a:r>
              <a:rPr lang="es-ES" sz="2400" b="1" dirty="0" smtClean="0"/>
              <a:t>en la </a:t>
            </a:r>
            <a:r>
              <a:rPr lang="es-ES" sz="2400" b="1" dirty="0"/>
              <a:t>cooperación regional y </a:t>
            </a:r>
            <a:r>
              <a:rPr lang="es-ES" sz="2400" b="1" dirty="0" smtClean="0"/>
              <a:t>sus </a:t>
            </a:r>
            <a:r>
              <a:rPr lang="es-ES" sz="2400" b="1" dirty="0"/>
              <a:t>sinergias</a:t>
            </a:r>
            <a:endParaRPr lang="es-ES" sz="2400" b="1" dirty="0" smtClean="0"/>
          </a:p>
          <a:p>
            <a:r>
              <a:rPr lang="es-ES" sz="2400" b="1" dirty="0" smtClean="0"/>
              <a:t>Financiamiento </a:t>
            </a:r>
            <a:r>
              <a:rPr lang="es-ES" sz="2400" b="1" dirty="0"/>
              <a:t>adicional </a:t>
            </a:r>
            <a:r>
              <a:rPr lang="es-ES" sz="2400" b="1" dirty="0" smtClean="0"/>
              <a:t>esperado </a:t>
            </a:r>
            <a:r>
              <a:rPr lang="es-ES" sz="2400" b="1" dirty="0"/>
              <a:t>de otras </a:t>
            </a:r>
            <a:r>
              <a:rPr lang="es-ES" sz="2400" b="1" dirty="0" smtClean="0"/>
              <a:t>agencias</a:t>
            </a:r>
          </a:p>
          <a:p>
            <a:r>
              <a:rPr lang="es-ES" sz="2400" b="1" dirty="0" smtClean="0"/>
              <a:t>Financiamiento </a:t>
            </a:r>
            <a:r>
              <a:rPr lang="es-ES" sz="2400" b="1" dirty="0"/>
              <a:t>nacional de </a:t>
            </a:r>
            <a:r>
              <a:rPr lang="es-ES" sz="2400" b="1" dirty="0" smtClean="0"/>
              <a:t>contrapartida esperado </a:t>
            </a:r>
            <a:r>
              <a:rPr lang="es-ES" sz="2400" b="1" dirty="0"/>
              <a:t>y planes de sostenibilidad</a:t>
            </a:r>
            <a:endParaRPr lang="en-GB" sz="2400" b="1" dirty="0"/>
          </a:p>
          <a:p>
            <a:pPr marL="0" indent="0">
              <a:buNone/>
            </a:pPr>
            <a:endParaRPr lang="es-GT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Day Month Year</a:t>
            </a:r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CH" smtClean="0"/>
              <a:t>Place</a:t>
            </a:r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43CBED-2BEC-4CFC-A1B0-F6ACC84F5B07}" type="slidenum">
              <a:rPr lang="fr-CH" smtClean="0"/>
              <a:pPr>
                <a:defRPr/>
              </a:pPr>
              <a:t>10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184477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 smtClean="0"/>
              <a:t>En </a:t>
            </a:r>
            <a:r>
              <a:rPr lang="en-US" sz="3200" dirty="0" err="1" smtClean="0"/>
              <a:t>resumen</a:t>
            </a:r>
            <a:endParaRPr lang="es-EC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5427" y="1124744"/>
            <a:ext cx="8982471" cy="4680520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10 </a:t>
            </a:r>
            <a:r>
              <a:rPr lang="en-US" dirty="0" err="1" smtClean="0"/>
              <a:t>países</a:t>
            </a:r>
            <a:r>
              <a:rPr lang="en-US" dirty="0" smtClean="0"/>
              <a:t> </a:t>
            </a:r>
            <a:r>
              <a:rPr lang="fr-CH" dirty="0" smtClean="0"/>
              <a:t>(</a:t>
            </a:r>
            <a:r>
              <a:rPr lang="fr-CH" dirty="0" err="1" smtClean="0"/>
              <a:t>Belice</a:t>
            </a:r>
            <a:r>
              <a:rPr lang="fr-CH" dirty="0" smtClean="0"/>
              <a:t>, Costa Rica, </a:t>
            </a:r>
            <a:r>
              <a:rPr lang="fr-CH" dirty="0" smtClean="0"/>
              <a:t>República Dominicana, </a:t>
            </a:r>
            <a:r>
              <a:rPr lang="fr-CH" dirty="0" smtClean="0"/>
              <a:t>El Salvador, Guatemala, </a:t>
            </a:r>
            <a:r>
              <a:rPr lang="fr-CH" dirty="0" err="1" smtClean="0"/>
              <a:t>Haití</a:t>
            </a:r>
            <a:r>
              <a:rPr lang="fr-CH" dirty="0" smtClean="0"/>
              <a:t>, </a:t>
            </a:r>
            <a:r>
              <a:rPr lang="fr-CH" dirty="0" smtClean="0"/>
              <a:t>Honduras, Mexico*, Nicaragua </a:t>
            </a:r>
            <a:r>
              <a:rPr lang="fr-CH" dirty="0" smtClean="0"/>
              <a:t>y Panamá) son </a:t>
            </a:r>
            <a:r>
              <a:rPr lang="en-US" dirty="0" err="1" smtClean="0"/>
              <a:t>invitados</a:t>
            </a:r>
            <a:r>
              <a:rPr lang="en-US" dirty="0" smtClean="0"/>
              <a:t> a </a:t>
            </a:r>
            <a:r>
              <a:rPr lang="en-US" dirty="0" err="1" smtClean="0"/>
              <a:t>aplicar</a:t>
            </a:r>
            <a:r>
              <a:rPr lang="en-US" dirty="0" smtClean="0"/>
              <a:t> a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subvención</a:t>
            </a:r>
            <a:r>
              <a:rPr lang="en-US" dirty="0" smtClean="0"/>
              <a:t> regional en la </a:t>
            </a:r>
            <a:r>
              <a:rPr lang="en-US" dirty="0" err="1" smtClean="0"/>
              <a:t>segunda</a:t>
            </a:r>
            <a:r>
              <a:rPr lang="en-US" dirty="0" smtClean="0"/>
              <a:t> </a:t>
            </a:r>
            <a:r>
              <a:rPr lang="en-US" dirty="0" err="1" smtClean="0"/>
              <a:t>lista</a:t>
            </a:r>
            <a:r>
              <a:rPr lang="en-US" dirty="0" smtClean="0"/>
              <a:t> de </a:t>
            </a:r>
            <a:r>
              <a:rPr lang="en-US" dirty="0" err="1" smtClean="0"/>
              <a:t>primeros</a:t>
            </a:r>
            <a:r>
              <a:rPr lang="en-US" dirty="0" smtClean="0"/>
              <a:t> </a:t>
            </a:r>
            <a:r>
              <a:rPr lang="en-US" dirty="0" err="1" smtClean="0"/>
              <a:t>candidatos</a:t>
            </a:r>
            <a:r>
              <a:rPr lang="en-US" dirty="0" smtClean="0"/>
              <a:t>.</a:t>
            </a:r>
            <a:endParaRPr lang="en-US" dirty="0" smtClean="0"/>
          </a:p>
          <a:p>
            <a:r>
              <a:rPr lang="en-US" dirty="0" smtClean="0"/>
              <a:t>El Fondo Mundial ha </a:t>
            </a:r>
            <a:r>
              <a:rPr lang="en-US" dirty="0" err="1" smtClean="0"/>
              <a:t>aprobado</a:t>
            </a:r>
            <a:r>
              <a:rPr lang="en-US" dirty="0" smtClean="0"/>
              <a:t> US$10.2 </a:t>
            </a:r>
            <a:r>
              <a:rPr lang="en-US" dirty="0" err="1" smtClean="0"/>
              <a:t>millones</a:t>
            </a:r>
            <a:r>
              <a:rPr lang="en-US" dirty="0" smtClean="0"/>
              <a:t>. </a:t>
            </a:r>
            <a:endParaRPr lang="en-US" dirty="0" smtClean="0"/>
          </a:p>
          <a:p>
            <a:r>
              <a:rPr lang="en-US" dirty="0"/>
              <a:t>El Fondo Mundial </a:t>
            </a:r>
            <a:r>
              <a:rPr lang="en-US" dirty="0" smtClean="0"/>
              <a:t>y los </a:t>
            </a:r>
            <a:r>
              <a:rPr lang="en-US" dirty="0" err="1" smtClean="0"/>
              <a:t>países</a:t>
            </a:r>
            <a:r>
              <a:rPr lang="en-US" dirty="0" smtClean="0"/>
              <a:t> </a:t>
            </a:r>
            <a:r>
              <a:rPr lang="en-US" dirty="0" err="1" smtClean="0"/>
              <a:t>han</a:t>
            </a:r>
            <a:r>
              <a:rPr lang="en-US" dirty="0" smtClean="0"/>
              <a:t> </a:t>
            </a:r>
            <a:r>
              <a:rPr lang="en-US" dirty="0" err="1" smtClean="0"/>
              <a:t>acordado</a:t>
            </a:r>
            <a:r>
              <a:rPr lang="en-US" dirty="0" smtClean="0"/>
              <a:t> el </a:t>
            </a:r>
            <a:r>
              <a:rPr lang="en-US" dirty="0" err="1" smtClean="0"/>
              <a:t>uso</a:t>
            </a:r>
            <a:r>
              <a:rPr lang="en-US" dirty="0" smtClean="0"/>
              <a:t> de un </a:t>
            </a:r>
            <a:r>
              <a:rPr lang="en-US" dirty="0" err="1" smtClean="0"/>
              <a:t>mecanismo</a:t>
            </a:r>
            <a:r>
              <a:rPr lang="en-US" dirty="0" smtClean="0"/>
              <a:t> de </a:t>
            </a:r>
            <a:r>
              <a:rPr lang="en-US" dirty="0" err="1" smtClean="0"/>
              <a:t>financiamiento</a:t>
            </a:r>
            <a:r>
              <a:rPr lang="en-US" dirty="0" smtClean="0"/>
              <a:t> </a:t>
            </a:r>
            <a:r>
              <a:rPr lang="en-US" dirty="0" err="1" smtClean="0"/>
              <a:t>basado</a:t>
            </a:r>
            <a:r>
              <a:rPr lang="en-US" dirty="0" smtClean="0"/>
              <a:t> en </a:t>
            </a:r>
            <a:r>
              <a:rPr lang="en-US" dirty="0" err="1" smtClean="0"/>
              <a:t>resultados</a:t>
            </a:r>
            <a:r>
              <a:rPr lang="en-US" dirty="0" smtClean="0"/>
              <a:t> </a:t>
            </a:r>
            <a:r>
              <a:rPr lang="en-US" dirty="0" err="1" smtClean="0"/>
              <a:t>llamado</a:t>
            </a:r>
            <a:r>
              <a:rPr lang="en-US" dirty="0" smtClean="0"/>
              <a:t> </a:t>
            </a:r>
            <a:r>
              <a:rPr lang="en-US" dirty="0" smtClean="0">
                <a:solidFill>
                  <a:schemeClr val="accent1"/>
                </a:solidFill>
              </a:rPr>
              <a:t>“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Cash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on Delivery” (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CoD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). </a:t>
            </a:r>
            <a:endParaRPr lang="es-EC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Day Month Year</a:t>
            </a:r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43CBED-2BEC-4CFC-A1B0-F6ACC84F5B07}" type="slidenum">
              <a:rPr lang="fr-CH" smtClean="0"/>
              <a:pPr>
                <a:defRPr/>
              </a:pPr>
              <a:t>11</a:t>
            </a:fld>
            <a:endParaRPr lang="fr-CH"/>
          </a:p>
        </p:txBody>
      </p:sp>
      <p:sp>
        <p:nvSpPr>
          <p:cNvPr id="7" name="TextBox 6"/>
          <p:cNvSpPr txBox="1"/>
          <p:nvPr/>
        </p:nvSpPr>
        <p:spPr>
          <a:xfrm>
            <a:off x="560512" y="6021288"/>
            <a:ext cx="89289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*</a:t>
            </a:r>
            <a:r>
              <a:rPr lang="en-US" sz="1200" dirty="0" err="1" smtClean="0"/>
              <a:t>Participante</a:t>
            </a:r>
            <a:r>
              <a:rPr lang="en-US" sz="1200" dirty="0" smtClean="0"/>
              <a:t> de la </a:t>
            </a:r>
            <a:r>
              <a:rPr lang="en-US" sz="1200" dirty="0" err="1" smtClean="0"/>
              <a:t>Iniciativa</a:t>
            </a:r>
            <a:r>
              <a:rPr lang="en-US" sz="1200" dirty="0" smtClean="0"/>
              <a:t> </a:t>
            </a:r>
            <a:r>
              <a:rPr lang="en-US" sz="1200" dirty="0" err="1" smtClean="0"/>
              <a:t>pero</a:t>
            </a:r>
            <a:r>
              <a:rPr lang="en-US" sz="1200" dirty="0" smtClean="0"/>
              <a:t> no </a:t>
            </a:r>
            <a:r>
              <a:rPr lang="en-US" sz="1200" dirty="0" err="1" smtClean="0"/>
              <a:t>recibe</a:t>
            </a:r>
            <a:r>
              <a:rPr lang="en-US" sz="1200" dirty="0" smtClean="0"/>
              <a:t> </a:t>
            </a:r>
            <a:r>
              <a:rPr lang="en-US" sz="1200" dirty="0" err="1" smtClean="0"/>
              <a:t>fondos</a:t>
            </a:r>
            <a:r>
              <a:rPr lang="en-US" sz="1200" dirty="0" smtClean="0"/>
              <a:t>. México </a:t>
            </a:r>
            <a:r>
              <a:rPr lang="en-US" sz="1200" dirty="0" err="1" smtClean="0"/>
              <a:t>proporciona</a:t>
            </a:r>
            <a:r>
              <a:rPr lang="en-US" sz="1200" dirty="0" smtClean="0"/>
              <a:t> </a:t>
            </a:r>
            <a:r>
              <a:rPr lang="en-US" sz="1200" dirty="0" err="1" smtClean="0"/>
              <a:t>Asistencia</a:t>
            </a:r>
            <a:r>
              <a:rPr lang="en-US" sz="1200" dirty="0" smtClean="0"/>
              <a:t> </a:t>
            </a:r>
            <a:r>
              <a:rPr lang="en-US" sz="1200" dirty="0" err="1" smtClean="0"/>
              <a:t>Técnica</a:t>
            </a:r>
            <a:r>
              <a:rPr lang="en-US" sz="1200" dirty="0" smtClean="0"/>
              <a:t>. 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247354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Factores</a:t>
            </a:r>
            <a:r>
              <a:rPr lang="en-US" dirty="0" smtClean="0"/>
              <a:t> </a:t>
            </a:r>
            <a:r>
              <a:rPr lang="en-US" dirty="0" err="1" smtClean="0"/>
              <a:t>favorables</a:t>
            </a:r>
            <a:endParaRPr lang="es-EC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5427" y="1052736"/>
            <a:ext cx="8982471" cy="525658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lvl="0"/>
            <a:r>
              <a:rPr lang="es-ES_tradnl" dirty="0"/>
              <a:t>La cooperación internacional (y en particular el FM) se movilizó </a:t>
            </a:r>
            <a:r>
              <a:rPr lang="es-ES_tradnl" dirty="0" smtClean="0"/>
              <a:t>para </a:t>
            </a:r>
            <a:r>
              <a:rPr lang="es-ES_tradnl" dirty="0"/>
              <a:t>apoyar la eliminación en la región principalmente gracias a los logros excepcionales de los países (MDG logrado 5 años antes del tiempo) y una </a:t>
            </a:r>
            <a:r>
              <a:rPr lang="es-ES_tradnl" dirty="0" smtClean="0"/>
              <a:t>factibilidad </a:t>
            </a:r>
            <a:r>
              <a:rPr lang="es-ES_tradnl" dirty="0"/>
              <a:t>técnica (</a:t>
            </a:r>
            <a:r>
              <a:rPr lang="es-ES_tradnl" dirty="0" err="1"/>
              <a:t>e.g</a:t>
            </a:r>
            <a:r>
              <a:rPr lang="es-ES_tradnl" dirty="0"/>
              <a:t>. reportes de PAHO para </a:t>
            </a:r>
            <a:r>
              <a:rPr lang="es-ES_tradnl" dirty="0" smtClean="0"/>
              <a:t>Mesoamérica </a:t>
            </a:r>
            <a:r>
              <a:rPr lang="es-ES_tradnl" dirty="0"/>
              <a:t>y de </a:t>
            </a:r>
            <a:r>
              <a:rPr lang="es-ES_tradnl" dirty="0" smtClean="0"/>
              <a:t>CHAI </a:t>
            </a:r>
            <a:r>
              <a:rPr lang="es-ES_tradnl" dirty="0"/>
              <a:t>para la </a:t>
            </a:r>
            <a:r>
              <a:rPr lang="es-ES_tradnl" dirty="0" smtClean="0"/>
              <a:t>Española, entre otros). </a:t>
            </a:r>
          </a:p>
          <a:p>
            <a:pPr lvl="0"/>
            <a:r>
              <a:rPr lang="es-ES_tradnl" dirty="0" smtClean="0"/>
              <a:t>Estas </a:t>
            </a:r>
            <a:r>
              <a:rPr lang="es-ES_tradnl" dirty="0"/>
              <a:t>han sido condiciones </a:t>
            </a:r>
            <a:r>
              <a:rPr lang="es-ES_tradnl" dirty="0" smtClean="0"/>
              <a:t>esenciales de las políticas de donantes. </a:t>
            </a:r>
            <a:r>
              <a:rPr lang="es-ES_tradnl" dirty="0"/>
              <a:t>Los inversionistas externos siempre quieren invertir donde hay alta probabilidad de éxito. 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Day Month Year</a:t>
            </a:r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43CBED-2BEC-4CFC-A1B0-F6ACC84F5B07}" type="slidenum">
              <a:rPr lang="fr-CH" smtClean="0"/>
              <a:pPr>
                <a:defRPr/>
              </a:pPr>
              <a:t>12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562530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4026" y="116632"/>
            <a:ext cx="8980752" cy="864096"/>
          </a:xfrm>
        </p:spPr>
        <p:txBody>
          <a:bodyPr/>
          <a:lstStyle/>
          <a:p>
            <a:r>
              <a:rPr lang="en-US" sz="2800" dirty="0" err="1" smtClean="0"/>
              <a:t>Coordinación</a:t>
            </a:r>
            <a:r>
              <a:rPr lang="en-US" sz="2800" dirty="0" smtClean="0"/>
              <a:t> y </a:t>
            </a:r>
            <a:r>
              <a:rPr lang="en-US" sz="2800" dirty="0" err="1" smtClean="0"/>
              <a:t>dialogo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498" y="1124744"/>
            <a:ext cx="9049005" cy="5328592"/>
          </a:xfrm>
        </p:spPr>
        <p:txBody>
          <a:bodyPr/>
          <a:lstStyle/>
          <a:p>
            <a:pPr lvl="0">
              <a:buFont typeface="Wingdings" pitchFamily="2" charset="2"/>
              <a:buChar char="§"/>
            </a:pPr>
            <a:r>
              <a:rPr lang="en-GB" sz="1600" b="1" u="sng" dirty="0" err="1" smtClean="0"/>
              <a:t>Reuniones</a:t>
            </a:r>
            <a:r>
              <a:rPr lang="en-GB" sz="1600" b="1" u="sng" dirty="0" smtClean="0"/>
              <a:t> de </a:t>
            </a:r>
            <a:r>
              <a:rPr lang="en-GB" sz="1600" b="1" u="sng" dirty="0" err="1" smtClean="0"/>
              <a:t>dialogo</a:t>
            </a:r>
            <a:r>
              <a:rPr lang="en-GB" sz="1600" dirty="0" smtClean="0"/>
              <a:t>: 5 </a:t>
            </a:r>
            <a:r>
              <a:rPr lang="en-GB" sz="1600" dirty="0" err="1" smtClean="0"/>
              <a:t>reuniones</a:t>
            </a:r>
            <a:r>
              <a:rPr lang="en-GB" sz="1600" dirty="0" smtClean="0"/>
              <a:t> entre </a:t>
            </a:r>
            <a:r>
              <a:rPr lang="en-GB" sz="1600" dirty="0" err="1" smtClean="0"/>
              <a:t>junio</a:t>
            </a:r>
            <a:r>
              <a:rPr lang="en-GB" sz="1600" dirty="0" smtClean="0"/>
              <a:t> y </a:t>
            </a:r>
            <a:r>
              <a:rPr lang="en-GB" sz="1600" dirty="0" err="1" smtClean="0"/>
              <a:t>diciembre</a:t>
            </a:r>
            <a:r>
              <a:rPr lang="en-GB" sz="1600" dirty="0" smtClean="0"/>
              <a:t> de 2013.</a:t>
            </a:r>
            <a:endParaRPr lang="en-GB" sz="1600" dirty="0" smtClean="0"/>
          </a:p>
          <a:p>
            <a:pPr>
              <a:buFont typeface="Wingdings" pitchFamily="2" charset="2"/>
              <a:buChar char="§"/>
            </a:pPr>
            <a:r>
              <a:rPr lang="en-GB" sz="1600" b="1" u="sng" dirty="0" err="1" smtClean="0"/>
              <a:t>Sociedad</a:t>
            </a:r>
            <a:r>
              <a:rPr lang="en-GB" sz="1600" b="1" u="sng" dirty="0" smtClean="0"/>
              <a:t> Civil, </a:t>
            </a:r>
            <a:r>
              <a:rPr lang="en-GB" sz="1600" b="1" u="sng" dirty="0" err="1" smtClean="0"/>
              <a:t>comunidades</a:t>
            </a:r>
            <a:r>
              <a:rPr lang="en-GB" sz="1600" b="1" u="sng" dirty="0" smtClean="0"/>
              <a:t> </a:t>
            </a:r>
            <a:r>
              <a:rPr lang="en-GB" sz="1600" b="1" u="sng" dirty="0" err="1" smtClean="0"/>
              <a:t>afectadas</a:t>
            </a:r>
            <a:r>
              <a:rPr lang="en-GB" sz="1600" dirty="0" smtClean="0"/>
              <a:t>: </a:t>
            </a:r>
            <a:r>
              <a:rPr lang="en-GB" sz="1600" dirty="0" err="1"/>
              <a:t>I</a:t>
            </a:r>
            <a:r>
              <a:rPr lang="en-GB" sz="1600" dirty="0" err="1" smtClean="0"/>
              <a:t>nvolucramiento</a:t>
            </a:r>
            <a:r>
              <a:rPr lang="en-GB" sz="1600" dirty="0" smtClean="0"/>
              <a:t> ha </a:t>
            </a:r>
            <a:r>
              <a:rPr lang="en-GB" sz="1600" dirty="0" err="1" smtClean="0"/>
              <a:t>sido</a:t>
            </a:r>
            <a:r>
              <a:rPr lang="en-GB" sz="1600" dirty="0" smtClean="0"/>
              <a:t> </a:t>
            </a:r>
            <a:r>
              <a:rPr lang="en-GB" sz="1600" dirty="0" err="1" smtClean="0"/>
              <a:t>apoyado</a:t>
            </a:r>
            <a:r>
              <a:rPr lang="en-GB" sz="1600" dirty="0" smtClean="0"/>
              <a:t>. </a:t>
            </a:r>
            <a:endParaRPr lang="en-GB" sz="1600" dirty="0" smtClean="0"/>
          </a:p>
          <a:p>
            <a:pPr>
              <a:buFont typeface="Wingdings" pitchFamily="2" charset="2"/>
              <a:buChar char="§"/>
            </a:pPr>
            <a:r>
              <a:rPr lang="en-US" sz="1600" b="1" u="sng" dirty="0" smtClean="0"/>
              <a:t>Multiples </a:t>
            </a:r>
            <a:r>
              <a:rPr lang="en-US" sz="1600" b="1" u="sng" dirty="0" err="1" smtClean="0"/>
              <a:t>socios</a:t>
            </a:r>
            <a:r>
              <a:rPr lang="en-US" sz="1600" b="1" u="sng" dirty="0" smtClean="0"/>
              <a:t>: </a:t>
            </a:r>
            <a:r>
              <a:rPr lang="en-US" sz="1600" dirty="0" err="1" smtClean="0"/>
              <a:t>Interés</a:t>
            </a:r>
            <a:r>
              <a:rPr lang="en-US" sz="1600" dirty="0" smtClean="0"/>
              <a:t> y </a:t>
            </a:r>
            <a:r>
              <a:rPr lang="en-US" sz="1600" dirty="0" err="1" smtClean="0"/>
              <a:t>apoyo</a:t>
            </a:r>
            <a:r>
              <a:rPr lang="en-US" sz="1600" dirty="0" smtClean="0"/>
              <a:t>. </a:t>
            </a:r>
            <a:endParaRPr lang="en-GB" sz="1600" dirty="0"/>
          </a:p>
          <a:p>
            <a:pPr lvl="0">
              <a:buFont typeface="Wingdings" pitchFamily="2" charset="2"/>
              <a:buChar char="§"/>
            </a:pPr>
            <a:r>
              <a:rPr lang="en-GB" sz="1600" b="1" u="sng" dirty="0" err="1" smtClean="0"/>
              <a:t>Consejo</a:t>
            </a:r>
            <a:r>
              <a:rPr lang="en-GB" sz="1600" b="1" u="sng" dirty="0" smtClean="0"/>
              <a:t> de </a:t>
            </a:r>
            <a:r>
              <a:rPr lang="en-GB" sz="1600" b="1" u="sng" dirty="0" err="1" smtClean="0"/>
              <a:t>Ministros</a:t>
            </a:r>
            <a:r>
              <a:rPr lang="en-GB" sz="1600" b="1" u="sng" dirty="0" smtClean="0"/>
              <a:t> de Salud de CA</a:t>
            </a:r>
            <a:r>
              <a:rPr lang="en-GB" sz="1600" dirty="0" smtClean="0"/>
              <a:t>– </a:t>
            </a:r>
            <a:r>
              <a:rPr lang="en-GB" sz="1600" dirty="0"/>
              <a:t>COMISCA </a:t>
            </a:r>
            <a:r>
              <a:rPr lang="en-GB" sz="1600" dirty="0" smtClean="0"/>
              <a:t>– </a:t>
            </a:r>
            <a:r>
              <a:rPr lang="en-GB" sz="1600" dirty="0" err="1" smtClean="0"/>
              <a:t>emiten</a:t>
            </a:r>
            <a:r>
              <a:rPr lang="en-GB" sz="1600" dirty="0" smtClean="0"/>
              <a:t> </a:t>
            </a:r>
            <a:r>
              <a:rPr lang="en-GB" sz="1600" dirty="0" err="1" smtClean="0"/>
              <a:t>declaración</a:t>
            </a:r>
            <a:r>
              <a:rPr lang="en-GB" sz="1600" dirty="0" smtClean="0"/>
              <a:t> para la </a:t>
            </a:r>
            <a:r>
              <a:rPr lang="en-GB" sz="1600" dirty="0" err="1" smtClean="0"/>
              <a:t>Eliminación</a:t>
            </a:r>
            <a:r>
              <a:rPr lang="en-GB" sz="1600" dirty="0" smtClean="0"/>
              <a:t> de la Malaria en </a:t>
            </a:r>
            <a:r>
              <a:rPr lang="en-GB" sz="1600" dirty="0" err="1" smtClean="0"/>
              <a:t>Msoamerica</a:t>
            </a:r>
            <a:r>
              <a:rPr lang="en-GB" sz="1600" dirty="0" smtClean="0"/>
              <a:t> y la Espanola en 2020. Haiti ha </a:t>
            </a:r>
            <a:r>
              <a:rPr lang="en-GB" sz="1600" dirty="0" err="1" smtClean="0"/>
              <a:t>sido</a:t>
            </a:r>
            <a:r>
              <a:rPr lang="en-GB" sz="1600" dirty="0" smtClean="0"/>
              <a:t> </a:t>
            </a:r>
            <a:r>
              <a:rPr lang="en-GB" sz="1600" dirty="0" err="1" smtClean="0"/>
              <a:t>invitado</a:t>
            </a:r>
            <a:r>
              <a:rPr lang="en-GB" sz="1600" dirty="0" smtClean="0"/>
              <a:t> a </a:t>
            </a:r>
            <a:r>
              <a:rPr lang="en-GB" sz="1600" dirty="0" err="1" smtClean="0"/>
              <a:t>formar</a:t>
            </a:r>
            <a:r>
              <a:rPr lang="en-GB" sz="1600" dirty="0" smtClean="0"/>
              <a:t> parte de la </a:t>
            </a:r>
            <a:r>
              <a:rPr lang="en-GB" sz="1600" dirty="0" err="1" smtClean="0"/>
              <a:t>Iniciativa</a:t>
            </a:r>
            <a:r>
              <a:rPr lang="en-GB" sz="1600" dirty="0" smtClean="0"/>
              <a:t>.</a:t>
            </a:r>
            <a:endParaRPr lang="en-GB" sz="1600" dirty="0" smtClean="0"/>
          </a:p>
          <a:p>
            <a:pPr lvl="0">
              <a:buFont typeface="Wingdings" pitchFamily="2" charset="2"/>
              <a:buChar char="§"/>
            </a:pPr>
            <a:r>
              <a:rPr lang="en-US" sz="1600" b="1" u="sng" dirty="0" smtClean="0"/>
              <a:t>SE COMISCA:</a:t>
            </a:r>
            <a:r>
              <a:rPr lang="en-US" sz="1600" dirty="0" smtClean="0"/>
              <a:t> </a:t>
            </a:r>
            <a:r>
              <a:rPr lang="en-GB" sz="1600" dirty="0" err="1" smtClean="0"/>
              <a:t>Secretario</a:t>
            </a:r>
            <a:r>
              <a:rPr lang="en-GB" sz="1600" dirty="0" smtClean="0"/>
              <a:t> </a:t>
            </a:r>
            <a:r>
              <a:rPr lang="en-GB" sz="1600" dirty="0" err="1" smtClean="0"/>
              <a:t>Ejecutivo</a:t>
            </a:r>
            <a:r>
              <a:rPr lang="en-GB" sz="1600" dirty="0" smtClean="0"/>
              <a:t> da </a:t>
            </a:r>
            <a:r>
              <a:rPr lang="en-GB" sz="1600" dirty="0" err="1" smtClean="0"/>
              <a:t>seguimiento</a:t>
            </a:r>
            <a:r>
              <a:rPr lang="en-GB" sz="1600" dirty="0" smtClean="0"/>
              <a:t> y </a:t>
            </a:r>
            <a:r>
              <a:rPr lang="en-GB" sz="1600" dirty="0" err="1" smtClean="0"/>
              <a:t>reporta</a:t>
            </a:r>
            <a:r>
              <a:rPr lang="en-GB" sz="1600" dirty="0" smtClean="0"/>
              <a:t> a </a:t>
            </a:r>
            <a:r>
              <a:rPr lang="en-GB" sz="1600" dirty="0" err="1" smtClean="0"/>
              <a:t>Ministros</a:t>
            </a:r>
            <a:r>
              <a:rPr lang="en-GB" sz="1600" dirty="0" smtClean="0"/>
              <a:t> de </a:t>
            </a:r>
            <a:r>
              <a:rPr lang="en-GB" sz="1600" dirty="0" err="1" smtClean="0"/>
              <a:t>salud</a:t>
            </a:r>
            <a:r>
              <a:rPr lang="en-GB" sz="1600" dirty="0" smtClean="0"/>
              <a:t> (2013 </a:t>
            </a:r>
            <a:r>
              <a:rPr lang="en-GB" sz="1600" dirty="0" smtClean="0"/>
              <a:t>- 2017).</a:t>
            </a:r>
          </a:p>
          <a:p>
            <a:pPr lvl="0">
              <a:buFont typeface="Wingdings" pitchFamily="2" charset="2"/>
              <a:buChar char="§"/>
            </a:pPr>
            <a:r>
              <a:rPr lang="en-GB" sz="1600" b="1" u="sng" dirty="0" smtClean="0"/>
              <a:t>Mecanismo de </a:t>
            </a:r>
            <a:r>
              <a:rPr lang="en-GB" sz="1600" b="1" u="sng" dirty="0" err="1" smtClean="0"/>
              <a:t>Coordinación</a:t>
            </a:r>
            <a:r>
              <a:rPr lang="en-GB" sz="1600" b="1" u="sng" dirty="0" smtClean="0"/>
              <a:t> Regional</a:t>
            </a:r>
            <a:r>
              <a:rPr lang="en-GB" sz="1600" dirty="0" smtClean="0"/>
              <a:t>: </a:t>
            </a:r>
            <a:r>
              <a:rPr lang="en-GB" sz="1600" dirty="0" err="1" smtClean="0"/>
              <a:t>Mandato</a:t>
            </a:r>
            <a:r>
              <a:rPr lang="en-GB" sz="1600" dirty="0" smtClean="0"/>
              <a:t> </a:t>
            </a:r>
            <a:r>
              <a:rPr lang="en-GB" sz="1600" dirty="0" err="1" smtClean="0"/>
              <a:t>extendido</a:t>
            </a:r>
            <a:r>
              <a:rPr lang="en-GB" sz="1600" dirty="0" smtClean="0"/>
              <a:t> de VIH a malaria y TB. </a:t>
            </a:r>
            <a:r>
              <a:rPr lang="en-GB" sz="1600" dirty="0" err="1" smtClean="0"/>
              <a:t>Coordina</a:t>
            </a:r>
            <a:r>
              <a:rPr lang="en-GB" sz="1600" dirty="0" smtClean="0"/>
              <a:t> </a:t>
            </a:r>
            <a:r>
              <a:rPr lang="en-GB" sz="1600" dirty="0" err="1" smtClean="0"/>
              <a:t>esfuerzos</a:t>
            </a:r>
            <a:r>
              <a:rPr lang="en-GB" sz="1600" dirty="0" smtClean="0"/>
              <a:t> de </a:t>
            </a:r>
            <a:r>
              <a:rPr lang="en-GB" sz="1600" dirty="0" err="1" smtClean="0"/>
              <a:t>países</a:t>
            </a:r>
            <a:r>
              <a:rPr lang="en-GB" sz="1600" dirty="0" smtClean="0"/>
              <a:t> y </a:t>
            </a:r>
            <a:r>
              <a:rPr lang="en-GB" sz="1600" dirty="0" err="1" smtClean="0"/>
              <a:t>socios</a:t>
            </a:r>
            <a:r>
              <a:rPr lang="en-GB" sz="1600" dirty="0" smtClean="0"/>
              <a:t> para </a:t>
            </a:r>
            <a:r>
              <a:rPr lang="en-GB" sz="1600" dirty="0" err="1" smtClean="0"/>
              <a:t>inicitativas</a:t>
            </a:r>
            <a:r>
              <a:rPr lang="en-GB" sz="1600" dirty="0" smtClean="0"/>
              <a:t> </a:t>
            </a:r>
            <a:r>
              <a:rPr lang="en-GB" sz="1600" dirty="0" err="1" smtClean="0"/>
              <a:t>regionales</a:t>
            </a:r>
            <a:r>
              <a:rPr lang="en-GB" sz="1600" dirty="0"/>
              <a:t> </a:t>
            </a:r>
            <a:r>
              <a:rPr lang="en-GB" sz="1600" dirty="0" smtClean="0"/>
              <a:t>y </a:t>
            </a:r>
            <a:r>
              <a:rPr lang="en-GB" sz="1600" dirty="0" err="1" smtClean="0"/>
              <a:t>seguimiento</a:t>
            </a:r>
            <a:r>
              <a:rPr lang="en-GB" sz="1600" dirty="0" smtClean="0"/>
              <a:t> a </a:t>
            </a:r>
            <a:r>
              <a:rPr lang="en-GB" sz="1600" dirty="0" err="1" smtClean="0"/>
              <a:t>subvenciones</a:t>
            </a:r>
            <a:r>
              <a:rPr lang="en-GB" sz="1600" dirty="0" smtClean="0"/>
              <a:t>.</a:t>
            </a:r>
            <a:r>
              <a:rPr lang="en-GB" sz="1600" dirty="0" smtClean="0"/>
              <a:t>  </a:t>
            </a:r>
            <a:endParaRPr lang="en-GB" sz="1600" dirty="0" smtClean="0"/>
          </a:p>
        </p:txBody>
      </p:sp>
      <p:pic>
        <p:nvPicPr>
          <p:cNvPr id="5" name="Picture 3" descr="\\prodmeteorfs.gf.theglobalfund.org\UserDesktops\kzepeda\Desktop\cha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66" y="4155136"/>
            <a:ext cx="979347" cy="758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\\prodmeteorfs.gf.theglobalfund.org\UserDesktops\kzepeda\Desktop\Caucasec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9755" y="5060029"/>
            <a:ext cx="1069917" cy="287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\\prodmeteorfs.gf.theglobalfund.org\UserDesktops\kzepeda\Desktop\giz_logo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670" y="5763309"/>
            <a:ext cx="1073535" cy="416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\\prodmeteorfs.gf.theglobalfund.org\UserDesktops\kzepeda\Desktop\logo_BMG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9674" y="4420804"/>
            <a:ext cx="1306053" cy="203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\\prodmeteorfs.gf.theglobalfund.org\UserDesktops\kzepeda\Desktop\whologo.g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6339" y="4236068"/>
            <a:ext cx="720992" cy="573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7" descr="\\prodmeteorfs.gf.theglobalfund.org\UserDesktops\kzepeda\Desktop\paho_en_fr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0858" y="4365528"/>
            <a:ext cx="1111944" cy="337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\\prodmeteorfs.gf.theglobalfund.org\UserDesktops\kzepeda\Desktop\The_Carter_Center_logo_for_twitter.bmp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425" y="4991388"/>
            <a:ext cx="712005" cy="555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9" descr="\\prodmeteorfs.gf.theglobalfund.org\UserDesktops\kzepeda\Desktop\USAID-Logo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364" y="4913530"/>
            <a:ext cx="723224" cy="465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" descr="\\prodmeteorfs.gf.theglobalfund.org\UserDesktops\kzepeda\Desktop\masthead.pn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8" r="49091"/>
          <a:stretch/>
        </p:blipFill>
        <p:spPr bwMode="auto">
          <a:xfrm>
            <a:off x="2232244" y="5867971"/>
            <a:ext cx="1429181" cy="207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1" descr="\\prodmeteorfs.gf.theglobalfund.org\UserDesktops\kzepeda\Desktop\IDB1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1408" y="4357266"/>
            <a:ext cx="723224" cy="285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 descr="\\prodmeteorfs.gf.theglobalfund.org\UserDesktops\kzepeda\Desktop\isglobal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1790" y="4925523"/>
            <a:ext cx="862026" cy="67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3" descr="\\prodmeteorfs.gf.theglobalfund.org\UserDesktops\kzepeda\Desktop\CDC-Logo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926" y="5060028"/>
            <a:ext cx="730492" cy="418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4" descr="\\prodmeteorfs.gf.theglobalfund.org\UserDesktops\kzepeda\Desktop\HF.png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6" t="19885" r="53810" b="21318"/>
          <a:stretch/>
        </p:blipFill>
        <p:spPr bwMode="auto">
          <a:xfrm>
            <a:off x="4460465" y="5824713"/>
            <a:ext cx="1314757" cy="276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5" descr="\\prodmeteorfs.gf.theglobalfund.org\UserDesktops\kzepeda\Desktop\banderamexico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360" y="5791513"/>
            <a:ext cx="670097" cy="309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7" descr="\\prodmeteorfs.gf.theglobalfund.org\UserDesktops\kzepeda\Desktop\2koit5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2701" y="5757409"/>
            <a:ext cx="656971" cy="341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798" y="5065972"/>
            <a:ext cx="1340916" cy="412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8925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4026" y="116632"/>
            <a:ext cx="8980752" cy="792088"/>
          </a:xfrm>
        </p:spPr>
        <p:txBody>
          <a:bodyPr/>
          <a:lstStyle/>
          <a:p>
            <a:pPr algn="ctr"/>
            <a:r>
              <a:rPr lang="en-US" sz="3200" dirty="0" err="1" smtClean="0"/>
              <a:t>Elementos</a:t>
            </a:r>
            <a:r>
              <a:rPr lang="en-US" sz="3200" dirty="0" smtClean="0"/>
              <a:t> de </a:t>
            </a:r>
            <a:r>
              <a:rPr lang="en-US" sz="3200" dirty="0" err="1" smtClean="0"/>
              <a:t>éxito</a:t>
            </a:r>
            <a:endParaRPr lang="es-EC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4488" y="1340768"/>
            <a:ext cx="9073008" cy="460851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lvl="0"/>
            <a:r>
              <a:rPr lang="es-ES_tradnl" sz="2000" dirty="0"/>
              <a:t>El liderazgo político (COMISCA) y técnico (MCR) tiene que quedarse con los países por ser los actores que lo van a lograr, los dueños. Los cooperantes pueden apoyarlos en esta función (ver financiamiento de </a:t>
            </a:r>
            <a:r>
              <a:rPr lang="es-ES_tradnl" sz="2000" dirty="0" err="1"/>
              <a:t>GiZ</a:t>
            </a:r>
            <a:r>
              <a:rPr lang="es-ES_tradnl" sz="2000" dirty="0"/>
              <a:t> para MCR, trabajo político del FM con presidencia COMISCA, apoyo técnico de OPS a MCR, etc.), pero no remplazarlos. Por esto los fondos siempre siguen el principio de </a:t>
            </a:r>
            <a:r>
              <a:rPr lang="es-ES_tradnl" sz="2000" dirty="0" err="1"/>
              <a:t>adicionalidad</a:t>
            </a:r>
            <a:r>
              <a:rPr lang="es-ES_tradnl" sz="2000" dirty="0"/>
              <a:t> y en algunos países solamente de incentivo (con muy poco financiamiento directo)</a:t>
            </a: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lvl="0"/>
            <a:r>
              <a:rPr lang="es-ES_tradnl" sz="2000" dirty="0"/>
              <a:t>Es importante mantener una coordinación entre los socios para aprovechar de sus diferencias y valor agregado que pueden aportar. </a:t>
            </a:r>
            <a:r>
              <a:rPr lang="es-ES_tradnl" sz="2000" dirty="0" err="1"/>
              <a:t>E.g</a:t>
            </a:r>
            <a:r>
              <a:rPr lang="es-ES_tradnl" sz="2000" dirty="0"/>
              <a:t>. donantes (GF, </a:t>
            </a:r>
            <a:r>
              <a:rPr lang="es-ES_tradnl" sz="2000" dirty="0" err="1"/>
              <a:t>GiZ</a:t>
            </a:r>
            <a:r>
              <a:rPr lang="es-ES_tradnl" sz="2000" dirty="0"/>
              <a:t>, BMGF, CAF, BID, etc.) vs proveedores de asistencia técnica (OPS, </a:t>
            </a:r>
            <a:r>
              <a:rPr lang="es-ES_tradnl" sz="2000" dirty="0" err="1"/>
              <a:t>ISGlobal</a:t>
            </a:r>
            <a:r>
              <a:rPr lang="es-ES_tradnl" sz="2000" dirty="0"/>
              <a:t>, CHAI, Carter Center, Centro </a:t>
            </a:r>
            <a:r>
              <a:rPr lang="es-ES_tradnl" sz="2000" dirty="0" err="1"/>
              <a:t>Caucaseco</a:t>
            </a:r>
            <a:r>
              <a:rPr lang="es-ES_tradnl" sz="2000" dirty="0"/>
              <a:t>, etc.), diferenciación regional (</a:t>
            </a:r>
            <a:r>
              <a:rPr lang="es-ES_tradnl" sz="2000" dirty="0" err="1"/>
              <a:t>e.g</a:t>
            </a:r>
            <a:r>
              <a:rPr lang="es-ES_tradnl" sz="2000" dirty="0"/>
              <a:t>. Carter solamente Española, </a:t>
            </a:r>
            <a:r>
              <a:rPr lang="es-ES_tradnl" sz="2000" dirty="0" err="1"/>
              <a:t>GiZ</a:t>
            </a:r>
            <a:r>
              <a:rPr lang="es-ES_tradnl" sz="2000" dirty="0"/>
              <a:t> solamente MCR, etc.), tipo de asistencia, etc</a:t>
            </a:r>
            <a:r>
              <a:rPr lang="es-ES_tradnl" sz="2000" dirty="0" smtClean="0"/>
              <a:t>.</a:t>
            </a:r>
            <a:endParaRPr lang="en-GB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Day Month Year</a:t>
            </a:r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43CBED-2BEC-4CFC-A1B0-F6ACC84F5B07}" type="slidenum">
              <a:rPr lang="fr-CH" smtClean="0"/>
              <a:pPr>
                <a:defRPr/>
              </a:pPr>
              <a:t>14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218569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4026" y="116632"/>
            <a:ext cx="8980752" cy="792088"/>
          </a:xfrm>
        </p:spPr>
        <p:txBody>
          <a:bodyPr/>
          <a:lstStyle/>
          <a:p>
            <a:pPr algn="ctr"/>
            <a:r>
              <a:rPr lang="en-US" sz="3200" dirty="0" err="1" smtClean="0"/>
              <a:t>Elementos</a:t>
            </a:r>
            <a:r>
              <a:rPr lang="en-US" sz="3200" dirty="0" smtClean="0"/>
              <a:t> de </a:t>
            </a:r>
            <a:r>
              <a:rPr lang="en-US" sz="3200" dirty="0" err="1" smtClean="0"/>
              <a:t>éxito</a:t>
            </a:r>
            <a:endParaRPr lang="es-EC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472" y="1052736"/>
            <a:ext cx="9577064" cy="532859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lvl="0"/>
            <a:r>
              <a:rPr lang="es-ES_tradnl" sz="2400" dirty="0" smtClean="0"/>
              <a:t>Mantener </a:t>
            </a:r>
            <a:r>
              <a:rPr lang="es-ES_tradnl" sz="2400" dirty="0"/>
              <a:t>el ‘</a:t>
            </a:r>
            <a:r>
              <a:rPr lang="es-ES_tradnl" sz="2400" dirty="0" err="1"/>
              <a:t>momentum</a:t>
            </a:r>
            <a:r>
              <a:rPr lang="es-ES_tradnl" sz="2400" dirty="0"/>
              <a:t>’ es crítico. </a:t>
            </a:r>
            <a:endParaRPr lang="es-ES_tradnl" sz="2400" dirty="0" smtClean="0"/>
          </a:p>
          <a:p>
            <a:pPr lvl="0"/>
            <a:r>
              <a:rPr lang="es-ES_tradnl" sz="2400" dirty="0" smtClean="0"/>
              <a:t>Inclusión en  la agenda </a:t>
            </a:r>
            <a:r>
              <a:rPr lang="es-ES_tradnl" sz="2400" dirty="0"/>
              <a:t>política y publica. </a:t>
            </a:r>
            <a:endParaRPr lang="es-ES_tradnl" sz="2400" dirty="0" smtClean="0"/>
          </a:p>
          <a:p>
            <a:pPr lvl="0"/>
            <a:r>
              <a:rPr lang="es-ES_tradnl" sz="2400" dirty="0" smtClean="0"/>
              <a:t>Liderazgo </a:t>
            </a:r>
            <a:r>
              <a:rPr lang="es-ES_tradnl" sz="2400" dirty="0"/>
              <a:t>de </a:t>
            </a:r>
            <a:r>
              <a:rPr lang="es-ES_tradnl" sz="2400" dirty="0" smtClean="0"/>
              <a:t>actores públicos y privados a nivel regional, nacional y local (comunidades) </a:t>
            </a:r>
          </a:p>
          <a:p>
            <a:pPr lvl="0"/>
            <a:r>
              <a:rPr lang="es-ES_tradnl" sz="2400" dirty="0" err="1" smtClean="0"/>
              <a:t>Promición</a:t>
            </a:r>
            <a:r>
              <a:rPr lang="es-ES_tradnl" sz="2400" dirty="0" smtClean="0"/>
              <a:t> </a:t>
            </a:r>
            <a:r>
              <a:rPr lang="es-ES_tradnl" sz="2400" dirty="0" err="1" smtClean="0"/>
              <a:t>de‘campeones</a:t>
            </a:r>
            <a:r>
              <a:rPr lang="es-ES_tradnl" sz="2400" dirty="0"/>
              <a:t>’ que tengan un papel relevante político o publico que puedan liderar o empujar la iniciativa. </a:t>
            </a:r>
            <a:endParaRPr lang="es-ES_tradnl" sz="2400" dirty="0" smtClean="0"/>
          </a:p>
          <a:p>
            <a:pPr lvl="0"/>
            <a:r>
              <a:rPr lang="es-ES_tradnl" sz="2400" dirty="0" smtClean="0"/>
              <a:t>La </a:t>
            </a:r>
            <a:r>
              <a:rPr lang="es-ES_tradnl" sz="2400" dirty="0"/>
              <a:t>cooperación externa puede asistir en identificar y apoyar estos ‘campeones’. </a:t>
            </a:r>
            <a:endParaRPr lang="en-GB" sz="2400" dirty="0"/>
          </a:p>
          <a:p>
            <a:pPr lvl="0"/>
            <a:r>
              <a:rPr lang="es-ES_tradnl" sz="2400" dirty="0"/>
              <a:t>Los países de la región ya tienen mucha capacidad. Lo demuestran los logros. Sin embargo </a:t>
            </a:r>
            <a:r>
              <a:rPr lang="es-ES_tradnl" sz="2400" dirty="0" smtClean="0"/>
              <a:t>compartir experiencias</a:t>
            </a:r>
            <a:r>
              <a:rPr lang="es-ES_tradnl" sz="2400" dirty="0"/>
              <a:t>, </a:t>
            </a:r>
            <a:r>
              <a:rPr lang="es-ES_tradnl" sz="2400" dirty="0" smtClean="0"/>
              <a:t>buenas y malas.</a:t>
            </a:r>
          </a:p>
          <a:p>
            <a:pPr lvl="0"/>
            <a:r>
              <a:rPr lang="es-ES_tradnl" sz="2400" dirty="0" smtClean="0"/>
              <a:t>La </a:t>
            </a:r>
            <a:r>
              <a:rPr lang="es-ES_tradnl" sz="2400" dirty="0"/>
              <a:t>cooperación internacional </a:t>
            </a:r>
            <a:r>
              <a:rPr lang="es-ES_tradnl" sz="2400" dirty="0" smtClean="0"/>
              <a:t>facilita esta </a:t>
            </a:r>
            <a:r>
              <a:rPr lang="es-ES_tradnl" sz="2400" dirty="0"/>
              <a:t>capacitación e intercambio de experiencias, como en este taller.</a:t>
            </a:r>
            <a:endParaRPr lang="en-GB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Day Month Year</a:t>
            </a:r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43CBED-2BEC-4CFC-A1B0-F6ACC84F5B07}" type="slidenum">
              <a:rPr lang="fr-CH" smtClean="0"/>
              <a:pPr>
                <a:defRPr/>
              </a:pPr>
              <a:t>15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186023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Qué</a:t>
            </a:r>
            <a:r>
              <a:rPr lang="en-US" dirty="0" smtClean="0"/>
              <a:t> se </a:t>
            </a:r>
            <a:r>
              <a:rPr lang="en-US" dirty="0" err="1" smtClean="0"/>
              <a:t>espera</a:t>
            </a:r>
            <a:r>
              <a:rPr lang="en-US" dirty="0" smtClean="0"/>
              <a:t> de EMMIE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5427" y="1412776"/>
            <a:ext cx="8982471" cy="4464496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marL="514350" indent="-514350" algn="just">
              <a:buFont typeface="+mj-lt"/>
              <a:buAutoNum type="arabicPeriod"/>
            </a:pPr>
            <a:r>
              <a:rPr lang="en-US" b="1" dirty="0" err="1" smtClean="0">
                <a:solidFill>
                  <a:schemeClr val="accent1"/>
                </a:solidFill>
              </a:rPr>
              <a:t>Catalizador</a:t>
            </a:r>
            <a:r>
              <a:rPr lang="en-US" b="1" dirty="0" smtClean="0">
                <a:solidFill>
                  <a:schemeClr val="accent1"/>
                </a:solidFill>
              </a:rPr>
              <a:t> para </a:t>
            </a:r>
            <a:r>
              <a:rPr lang="en-US" b="1" dirty="0" err="1" smtClean="0">
                <a:solidFill>
                  <a:schemeClr val="accent1"/>
                </a:solidFill>
              </a:rPr>
              <a:t>acelerar</a:t>
            </a:r>
            <a:r>
              <a:rPr lang="en-US" b="1" dirty="0" smtClean="0">
                <a:solidFill>
                  <a:schemeClr val="accent1"/>
                </a:solidFill>
              </a:rPr>
              <a:t> el </a:t>
            </a:r>
            <a:r>
              <a:rPr lang="en-US" b="1" dirty="0" err="1" smtClean="0">
                <a:solidFill>
                  <a:schemeClr val="accent1"/>
                </a:solidFill>
              </a:rPr>
              <a:t>paso</a:t>
            </a:r>
            <a:r>
              <a:rPr lang="en-GB" b="1" dirty="0" smtClean="0">
                <a:solidFill>
                  <a:schemeClr val="accent4"/>
                </a:solidFill>
              </a:rPr>
              <a:t> </a:t>
            </a:r>
            <a:r>
              <a:rPr lang="en-GB" dirty="0" smtClean="0"/>
              <a:t>para </a:t>
            </a:r>
            <a:r>
              <a:rPr lang="en-GB" dirty="0" err="1" smtClean="0"/>
              <a:t>alcanzar</a:t>
            </a:r>
            <a:r>
              <a:rPr lang="en-GB" dirty="0" smtClean="0"/>
              <a:t> </a:t>
            </a:r>
            <a:r>
              <a:rPr lang="en-GB" dirty="0" err="1" smtClean="0"/>
              <a:t>eliminación</a:t>
            </a:r>
            <a:r>
              <a:rPr lang="en-GB" dirty="0" smtClean="0"/>
              <a:t> </a:t>
            </a:r>
            <a:r>
              <a:rPr lang="en-GB" dirty="0" err="1" smtClean="0"/>
              <a:t>mediante</a:t>
            </a:r>
            <a:r>
              <a:rPr lang="en-GB" dirty="0" smtClean="0"/>
              <a:t> la </a:t>
            </a:r>
            <a:r>
              <a:rPr lang="en-GB" dirty="0" err="1" smtClean="0"/>
              <a:t>promoción</a:t>
            </a:r>
            <a:r>
              <a:rPr lang="en-GB" dirty="0" smtClean="0"/>
              <a:t> de </a:t>
            </a:r>
            <a:r>
              <a:rPr lang="en-GB" dirty="0" err="1" smtClean="0"/>
              <a:t>cooperación</a:t>
            </a:r>
            <a:r>
              <a:rPr lang="en-GB" dirty="0" smtClean="0"/>
              <a:t> entre </a:t>
            </a:r>
            <a:r>
              <a:rPr lang="en-GB" dirty="0" err="1" smtClean="0"/>
              <a:t>países</a:t>
            </a:r>
            <a:r>
              <a:rPr lang="en-GB" dirty="0" smtClean="0"/>
              <a:t>, </a:t>
            </a:r>
            <a:r>
              <a:rPr lang="en-GB" dirty="0" err="1" smtClean="0"/>
              <a:t>socios</a:t>
            </a:r>
            <a:r>
              <a:rPr lang="en-GB" dirty="0" smtClean="0"/>
              <a:t> e </a:t>
            </a:r>
            <a:r>
              <a:rPr lang="en-GB" dirty="0" err="1" smtClean="0"/>
              <a:t>incentivos</a:t>
            </a:r>
            <a:r>
              <a:rPr lang="en-GB" dirty="0" smtClean="0"/>
              <a:t> a </a:t>
            </a:r>
            <a:r>
              <a:rPr lang="en-GB" dirty="0" err="1" smtClean="0"/>
              <a:t>gobiernos</a:t>
            </a:r>
            <a:r>
              <a:rPr lang="en-GB" dirty="0" smtClean="0"/>
              <a:t>.</a:t>
            </a:r>
            <a:endParaRPr lang="en-GB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en-GB" b="1" dirty="0" smtClean="0">
                <a:solidFill>
                  <a:schemeClr val="accent4"/>
                </a:solidFill>
              </a:rPr>
              <a:t>Regional</a:t>
            </a:r>
            <a:r>
              <a:rPr lang="en-GB" dirty="0" smtClean="0"/>
              <a:t>– </a:t>
            </a:r>
            <a:r>
              <a:rPr lang="en-GB" dirty="0" err="1" smtClean="0"/>
              <a:t>Sería</a:t>
            </a:r>
            <a:r>
              <a:rPr lang="en-GB" dirty="0" smtClean="0"/>
              <a:t> </a:t>
            </a:r>
            <a:r>
              <a:rPr lang="en-GB" dirty="0" err="1" smtClean="0"/>
              <a:t>ineficaz</a:t>
            </a:r>
            <a:r>
              <a:rPr lang="en-GB" dirty="0" smtClean="0"/>
              <a:t> el </a:t>
            </a:r>
            <a:r>
              <a:rPr lang="en-GB" dirty="0" err="1" smtClean="0"/>
              <a:t>considerar</a:t>
            </a:r>
            <a:r>
              <a:rPr lang="en-GB" dirty="0" smtClean="0"/>
              <a:t> el </a:t>
            </a:r>
            <a:r>
              <a:rPr lang="en-GB" dirty="0" err="1" smtClean="0"/>
              <a:t>fraccionar</a:t>
            </a:r>
            <a:r>
              <a:rPr lang="en-GB" dirty="0" smtClean="0"/>
              <a:t> la </a:t>
            </a:r>
            <a:r>
              <a:rPr lang="en-GB" dirty="0" err="1" smtClean="0"/>
              <a:t>subvención</a:t>
            </a:r>
            <a:r>
              <a:rPr lang="en-GB" dirty="0" smtClean="0"/>
              <a:t>.</a:t>
            </a:r>
            <a:endParaRPr lang="en-GB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en-GB" b="1" dirty="0" err="1" smtClean="0">
                <a:solidFill>
                  <a:schemeClr val="accent4"/>
                </a:solidFill>
              </a:rPr>
              <a:t>Diferenciación</a:t>
            </a:r>
            <a:r>
              <a:rPr lang="en-GB" b="1" dirty="0" smtClean="0">
                <a:solidFill>
                  <a:schemeClr val="accent4"/>
                </a:solidFill>
              </a:rPr>
              <a:t> </a:t>
            </a:r>
            <a:r>
              <a:rPr lang="en-GB" dirty="0" smtClean="0"/>
              <a:t>de </a:t>
            </a:r>
            <a:r>
              <a:rPr lang="en-GB" dirty="0" err="1" smtClean="0"/>
              <a:t>subvenciones</a:t>
            </a:r>
            <a:r>
              <a:rPr lang="en-GB" dirty="0" smtClean="0"/>
              <a:t> </a:t>
            </a:r>
            <a:r>
              <a:rPr lang="en-GB" dirty="0" err="1" smtClean="0"/>
              <a:t>nacionales</a:t>
            </a:r>
            <a:r>
              <a:rPr lang="en-GB" dirty="0" smtClean="0"/>
              <a:t> y </a:t>
            </a:r>
            <a:r>
              <a:rPr lang="en-GB" dirty="0" err="1" smtClean="0"/>
              <a:t>otroas</a:t>
            </a:r>
            <a:r>
              <a:rPr lang="en-GB" dirty="0" smtClean="0"/>
              <a:t> </a:t>
            </a:r>
            <a:r>
              <a:rPr lang="en-GB" dirty="0" err="1" smtClean="0"/>
              <a:t>iniciativas</a:t>
            </a:r>
            <a:r>
              <a:rPr lang="en-GB" dirty="0" smtClean="0"/>
              <a:t>. Se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como</a:t>
            </a:r>
            <a:r>
              <a:rPr lang="en-GB" dirty="0" smtClean="0"/>
              <a:t> un </a:t>
            </a:r>
            <a:r>
              <a:rPr lang="en-GB" dirty="0" err="1" smtClean="0"/>
              <a:t>elemento</a:t>
            </a:r>
            <a:r>
              <a:rPr lang="en-GB" dirty="0" smtClean="0"/>
              <a:t> </a:t>
            </a:r>
            <a:r>
              <a:rPr lang="en-GB" dirty="0" err="1" smtClean="0"/>
              <a:t>adicional</a:t>
            </a:r>
            <a:r>
              <a:rPr lang="en-GB" dirty="0" smtClean="0"/>
              <a:t> </a:t>
            </a:r>
            <a:r>
              <a:rPr lang="en-GB" dirty="0" err="1" smtClean="0"/>
              <a:t>que</a:t>
            </a:r>
            <a:r>
              <a:rPr lang="en-GB" dirty="0" smtClean="0"/>
              <a:t> </a:t>
            </a:r>
            <a:r>
              <a:rPr lang="en-GB" dirty="0" err="1" smtClean="0"/>
              <a:t>recompensa</a:t>
            </a:r>
            <a:r>
              <a:rPr lang="en-GB" dirty="0" smtClean="0"/>
              <a:t> </a:t>
            </a:r>
            <a:r>
              <a:rPr lang="en-GB" dirty="0" err="1" smtClean="0"/>
              <a:t>progreso</a:t>
            </a:r>
            <a:r>
              <a:rPr lang="en-GB" dirty="0" smtClean="0"/>
              <a:t> </a:t>
            </a:r>
            <a:r>
              <a:rPr lang="en-GB" dirty="0" err="1" smtClean="0"/>
              <a:t>mós</a:t>
            </a:r>
            <a:r>
              <a:rPr lang="en-GB" dirty="0" smtClean="0"/>
              <a:t> </a:t>
            </a:r>
            <a:r>
              <a:rPr lang="en-GB" dirty="0" err="1" smtClean="0"/>
              <a:t>rápido</a:t>
            </a:r>
            <a:r>
              <a:rPr lang="en-GB" dirty="0" smtClean="0"/>
              <a:t> </a:t>
            </a:r>
            <a:r>
              <a:rPr lang="en-GB" dirty="0" err="1" smtClean="0"/>
              <a:t>que</a:t>
            </a:r>
            <a:r>
              <a:rPr lang="en-GB" dirty="0" smtClean="0"/>
              <a:t> el “normal”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Day Month Year</a:t>
            </a:r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CH" smtClean="0"/>
              <a:t>Place</a:t>
            </a:r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43CBED-2BEC-4CFC-A1B0-F6ACC84F5B07}" type="slidenum">
              <a:rPr lang="fr-CH" smtClean="0"/>
              <a:pPr>
                <a:defRPr/>
              </a:pPr>
              <a:t>16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028108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lowchart: Magnetic Disk 14"/>
          <p:cNvSpPr/>
          <p:nvPr/>
        </p:nvSpPr>
        <p:spPr>
          <a:xfrm>
            <a:off x="1320800" y="1600201"/>
            <a:ext cx="5431790" cy="628263"/>
          </a:xfrm>
          <a:prstGeom prst="flowChartMagneticDisk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/>
              <a:t>$</a:t>
            </a:r>
            <a:r>
              <a:rPr lang="en-US" sz="2200" b="1" dirty="0" smtClean="0"/>
              <a:t>10.2 </a:t>
            </a:r>
            <a:r>
              <a:rPr lang="en-US" sz="2200" b="1" dirty="0" smtClean="0"/>
              <a:t>Million Regional Grant</a:t>
            </a:r>
            <a:endParaRPr lang="en-GB" sz="22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B15F1-08A5-4326-8062-ADB9466314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55100" y="3657600"/>
            <a:ext cx="1188720" cy="46450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Panama</a:t>
            </a:r>
          </a:p>
        </p:txBody>
      </p:sp>
      <p:sp>
        <p:nvSpPr>
          <p:cNvPr id="6" name="Rectangle 5"/>
          <p:cNvSpPr/>
          <p:nvPr/>
        </p:nvSpPr>
        <p:spPr>
          <a:xfrm>
            <a:off x="1908920" y="2828230"/>
            <a:ext cx="1188720" cy="4645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Nicaragua</a:t>
            </a:r>
          </a:p>
          <a:p>
            <a:pPr algn="ctr"/>
            <a:r>
              <a:rPr lang="en-US" sz="1400" b="1" dirty="0" smtClean="0"/>
              <a:t>$4M</a:t>
            </a:r>
            <a:endParaRPr lang="en-GB" sz="1400" b="1" dirty="0"/>
          </a:p>
        </p:txBody>
      </p:sp>
      <p:sp>
        <p:nvSpPr>
          <p:cNvPr id="7" name="Rectangle 6"/>
          <p:cNvSpPr/>
          <p:nvPr/>
        </p:nvSpPr>
        <p:spPr>
          <a:xfrm>
            <a:off x="3295760" y="3657600"/>
            <a:ext cx="1188720" cy="46450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Costa Rica</a:t>
            </a:r>
          </a:p>
        </p:txBody>
      </p:sp>
      <p:sp>
        <p:nvSpPr>
          <p:cNvPr id="8" name="Rectangle 7"/>
          <p:cNvSpPr/>
          <p:nvPr/>
        </p:nvSpPr>
        <p:spPr>
          <a:xfrm>
            <a:off x="4633070" y="3672840"/>
            <a:ext cx="1188720" cy="4645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El Salvador</a:t>
            </a:r>
          </a:p>
        </p:txBody>
      </p:sp>
      <p:sp>
        <p:nvSpPr>
          <p:cNvPr id="9" name="Rectangle 8"/>
          <p:cNvSpPr/>
          <p:nvPr/>
        </p:nvSpPr>
        <p:spPr>
          <a:xfrm>
            <a:off x="3295760" y="2828230"/>
            <a:ext cx="1188720" cy="4645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Honduras</a:t>
            </a:r>
          </a:p>
          <a:p>
            <a:pPr algn="ctr"/>
            <a:r>
              <a:rPr lang="en-US" sz="1400" b="1" dirty="0" smtClean="0"/>
              <a:t>$7M</a:t>
            </a:r>
            <a:endParaRPr lang="en-GB" sz="1400" b="1" dirty="0"/>
          </a:p>
        </p:txBody>
      </p:sp>
      <p:sp>
        <p:nvSpPr>
          <p:cNvPr id="10" name="Rectangle 9"/>
          <p:cNvSpPr/>
          <p:nvPr/>
        </p:nvSpPr>
        <p:spPr>
          <a:xfrm>
            <a:off x="555100" y="2828230"/>
            <a:ext cx="1188720" cy="4645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Guatemala</a:t>
            </a:r>
          </a:p>
          <a:p>
            <a:pPr algn="ctr"/>
            <a:r>
              <a:rPr lang="en-US" sz="1400" b="1" dirty="0" smtClean="0"/>
              <a:t>$18M</a:t>
            </a:r>
            <a:endParaRPr lang="en-GB" sz="1400" b="1" dirty="0"/>
          </a:p>
        </p:txBody>
      </p:sp>
      <p:sp>
        <p:nvSpPr>
          <p:cNvPr id="11" name="Rectangle 10"/>
          <p:cNvSpPr/>
          <p:nvPr/>
        </p:nvSpPr>
        <p:spPr>
          <a:xfrm>
            <a:off x="1908920" y="3672840"/>
            <a:ext cx="1188720" cy="46450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Belize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993130" y="2843470"/>
            <a:ext cx="1188720" cy="4645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Dominican  Rep. $6M</a:t>
            </a:r>
            <a:endParaRPr lang="en-GB" sz="1400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633070" y="2843470"/>
            <a:ext cx="1188720" cy="4645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Haiti</a:t>
            </a:r>
          </a:p>
          <a:p>
            <a:pPr algn="ctr"/>
            <a:r>
              <a:rPr lang="en-US" sz="1400" b="1" dirty="0" smtClean="0"/>
              <a:t>$37M</a:t>
            </a:r>
            <a:endParaRPr lang="en-GB" sz="1400" b="1" dirty="0"/>
          </a:p>
        </p:txBody>
      </p:sp>
      <p:sp>
        <p:nvSpPr>
          <p:cNvPr id="14" name="Rectangle 13"/>
          <p:cNvSpPr/>
          <p:nvPr/>
        </p:nvSpPr>
        <p:spPr>
          <a:xfrm>
            <a:off x="5993130" y="3672840"/>
            <a:ext cx="1188720" cy="464500"/>
          </a:xfrm>
          <a:prstGeom prst="rect">
            <a:avLst/>
          </a:prstGeom>
          <a:solidFill>
            <a:schemeClr val="accent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Mexico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530912" y="2847790"/>
            <a:ext cx="2044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Active  malaria country grants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330200" y="2600941"/>
            <a:ext cx="9229090" cy="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487284" y="1169457"/>
            <a:ext cx="24187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Performance based, financial reward mechanism </a:t>
            </a:r>
            <a:r>
              <a:rPr lang="en-US" sz="2000" b="1" dirty="0" err="1" smtClean="0">
                <a:solidFill>
                  <a:schemeClr val="accent1"/>
                </a:solidFill>
              </a:rPr>
              <a:t>CoD</a:t>
            </a:r>
            <a:endParaRPr lang="en-GB" sz="2000" b="1" dirty="0">
              <a:solidFill>
                <a:schemeClr val="accent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620205" y="4378154"/>
            <a:ext cx="401144" cy="14249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extBox 21"/>
          <p:cNvSpPr txBox="1"/>
          <p:nvPr/>
        </p:nvSpPr>
        <p:spPr>
          <a:xfrm>
            <a:off x="2999935" y="4382153"/>
            <a:ext cx="19863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Eligible, non- GF recipient</a:t>
            </a:r>
            <a:endParaRPr lang="en-GB" sz="1200" dirty="0"/>
          </a:p>
        </p:txBody>
      </p:sp>
      <p:sp>
        <p:nvSpPr>
          <p:cNvPr id="23" name="Rectangle 22"/>
          <p:cNvSpPr/>
          <p:nvPr/>
        </p:nvSpPr>
        <p:spPr>
          <a:xfrm>
            <a:off x="540151" y="4378154"/>
            <a:ext cx="401144" cy="14249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919882" y="4388905"/>
            <a:ext cx="16648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Eligible, GF recipient</a:t>
            </a:r>
            <a:endParaRPr lang="en-GB" sz="1200" dirty="0"/>
          </a:p>
        </p:txBody>
      </p:sp>
      <p:sp>
        <p:nvSpPr>
          <p:cNvPr id="25" name="Rectangle 24"/>
          <p:cNvSpPr/>
          <p:nvPr/>
        </p:nvSpPr>
        <p:spPr>
          <a:xfrm>
            <a:off x="4986267" y="4378153"/>
            <a:ext cx="401144" cy="1424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extBox 25"/>
          <p:cNvSpPr txBox="1"/>
          <p:nvPr/>
        </p:nvSpPr>
        <p:spPr>
          <a:xfrm>
            <a:off x="5421691" y="4378153"/>
            <a:ext cx="23111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Not eligible</a:t>
            </a:r>
            <a:r>
              <a:rPr lang="en-US" sz="1200" dirty="0"/>
              <a:t> </a:t>
            </a:r>
            <a:r>
              <a:rPr lang="en-US" sz="1200" dirty="0" smtClean="0"/>
              <a:t>for </a:t>
            </a:r>
          </a:p>
          <a:p>
            <a:r>
              <a:rPr lang="en-US" sz="1200" dirty="0" smtClean="0"/>
              <a:t>single-country malaria grants</a:t>
            </a:r>
            <a:endParaRPr lang="en-GB" sz="1200" dirty="0"/>
          </a:p>
        </p:txBody>
      </p:sp>
      <p:cxnSp>
        <p:nvCxnSpPr>
          <p:cNvPr id="27" name="Straight Connector 26"/>
          <p:cNvCxnSpPr/>
          <p:nvPr/>
        </p:nvCxnSpPr>
        <p:spPr>
          <a:xfrm>
            <a:off x="330200" y="5105400"/>
            <a:ext cx="9245600" cy="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7677150" y="5410200"/>
            <a:ext cx="18986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</a:rPr>
              <a:t>Additional resources</a:t>
            </a:r>
            <a:endParaRPr lang="en-GB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330200" y="5301208"/>
            <a:ext cx="1991246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Domestic funding</a:t>
            </a:r>
            <a:endParaRPr lang="es-GT" dirty="0"/>
          </a:p>
        </p:txBody>
      </p:sp>
      <p:sp>
        <p:nvSpPr>
          <p:cNvPr id="31" name="Rounded Rectangle 30"/>
          <p:cNvSpPr/>
          <p:nvPr/>
        </p:nvSpPr>
        <p:spPr>
          <a:xfrm>
            <a:off x="2961755" y="5301208"/>
            <a:ext cx="1991246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Global Fund future grants</a:t>
            </a:r>
            <a:endParaRPr lang="es-GT" dirty="0"/>
          </a:p>
        </p:txBody>
      </p:sp>
      <p:sp>
        <p:nvSpPr>
          <p:cNvPr id="32" name="Rounded Rectangle 31"/>
          <p:cNvSpPr/>
          <p:nvPr/>
        </p:nvSpPr>
        <p:spPr>
          <a:xfrm>
            <a:off x="5438255" y="5301208"/>
            <a:ext cx="1991246" cy="838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Other donors</a:t>
            </a:r>
            <a:endParaRPr lang="es-GT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4026" y="116632"/>
            <a:ext cx="8819454" cy="936104"/>
          </a:xfrm>
        </p:spPr>
        <p:txBody>
          <a:bodyPr/>
          <a:lstStyle/>
          <a:p>
            <a:pPr algn="ctr"/>
            <a:r>
              <a:rPr lang="en-US" dirty="0" smtClean="0"/>
              <a:t>Acting </a:t>
            </a:r>
            <a:r>
              <a:rPr lang="en-US" dirty="0"/>
              <a:t>as </a:t>
            </a:r>
            <a:r>
              <a:rPr lang="en-US" dirty="0" smtClean="0"/>
              <a:t>a catalyst</a:t>
            </a:r>
            <a:endParaRPr lang="en-GB" dirty="0"/>
          </a:p>
        </p:txBody>
      </p:sp>
      <p:sp>
        <p:nvSpPr>
          <p:cNvPr id="30" name="TextBox 29"/>
          <p:cNvSpPr txBox="1"/>
          <p:nvPr/>
        </p:nvSpPr>
        <p:spPr>
          <a:xfrm>
            <a:off x="7516823" y="3656745"/>
            <a:ext cx="2044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CH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SimHei" pitchFamily="49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SimHei" pitchFamily="49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SimHei" pitchFamily="49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SimHei" pitchFamily="49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SimHei" pitchFamily="49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Hei" pitchFamily="49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Hei" pitchFamily="49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Hei" pitchFamily="49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Hei" pitchFamily="49" charset="-122"/>
                <a:cs typeface="+mn-cs"/>
              </a:defRPr>
            </a:lvl9pPr>
          </a:lstStyle>
          <a:p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Countries without grants</a:t>
            </a:r>
            <a:endParaRPr lang="en-GB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8129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200472" y="116632"/>
            <a:ext cx="9505056" cy="1143000"/>
          </a:xfrm>
        </p:spPr>
        <p:txBody>
          <a:bodyPr/>
          <a:lstStyle/>
          <a:p>
            <a:pPr algn="ctr"/>
            <a:r>
              <a:rPr lang="en-US" dirty="0" err="1" smtClean="0"/>
              <a:t>Acelerando</a:t>
            </a:r>
            <a:r>
              <a:rPr lang="en-US" dirty="0" smtClean="0"/>
              <a:t> la </a:t>
            </a:r>
            <a:r>
              <a:rPr lang="en-US" dirty="0" err="1" smtClean="0"/>
              <a:t>tendencia</a:t>
            </a:r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16496" y="1193564"/>
            <a:ext cx="9001000" cy="3456384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err="1" smtClean="0"/>
              <a:t>Eliminación</a:t>
            </a:r>
            <a:r>
              <a:rPr lang="en-US" dirty="0" smtClean="0"/>
              <a:t>: </a:t>
            </a:r>
            <a:r>
              <a:rPr lang="en-US" dirty="0" smtClean="0"/>
              <a:t>cero </a:t>
            </a:r>
            <a:r>
              <a:rPr lang="en-US" dirty="0" err="1" smtClean="0"/>
              <a:t>casos</a:t>
            </a:r>
            <a:r>
              <a:rPr lang="en-US" dirty="0" smtClean="0"/>
              <a:t> </a:t>
            </a:r>
            <a:r>
              <a:rPr lang="en-US" dirty="0" err="1" smtClean="0"/>
              <a:t>autóctonos</a:t>
            </a:r>
            <a:r>
              <a:rPr lang="en-US" dirty="0" smtClean="0"/>
              <a:t> en 2020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Certificación</a:t>
            </a:r>
            <a:r>
              <a:rPr lang="en-US" dirty="0" smtClean="0"/>
              <a:t> de </a:t>
            </a:r>
            <a:r>
              <a:rPr lang="en-US" dirty="0" err="1" smtClean="0"/>
              <a:t>región</a:t>
            </a:r>
            <a:r>
              <a:rPr lang="en-US" dirty="0" smtClean="0"/>
              <a:t> </a:t>
            </a:r>
            <a:r>
              <a:rPr lang="en-US" dirty="0" err="1" smtClean="0"/>
              <a:t>libre</a:t>
            </a:r>
            <a:r>
              <a:rPr lang="en-US" dirty="0" smtClean="0"/>
              <a:t> de malaria para 2025</a:t>
            </a:r>
            <a:endParaRPr lang="en-US" dirty="0"/>
          </a:p>
        </p:txBody>
      </p:sp>
      <p:sp>
        <p:nvSpPr>
          <p:cNvPr id="4102" name="Footer Placeholder 5"/>
          <p:cNvSpPr>
            <a:spLocks noGrp="1"/>
          </p:cNvSpPr>
          <p:nvPr>
            <p:ph type="ftr" sz="quarter" idx="11"/>
          </p:nvPr>
        </p:nvSpPr>
        <p:spPr bwMode="auto">
          <a:xfrm>
            <a:off x="333638" y="6458072"/>
            <a:ext cx="1811049" cy="28329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dirty="0" smtClean="0">
                <a:latin typeface="Arial" charset="0"/>
                <a:cs typeface="Arial" charset="0"/>
              </a:rPr>
              <a:t>Costa Rica, 24 - 26 de Junio 2013</a:t>
            </a:r>
            <a:endParaRPr lang="fr-CH" dirty="0">
              <a:latin typeface="Arial" charset="0"/>
              <a:cs typeface="Arial" charset="0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670338284"/>
              </p:ext>
            </p:extLst>
          </p:nvPr>
        </p:nvGraphicFramePr>
        <p:xfrm>
          <a:off x="560512" y="3045124"/>
          <a:ext cx="8640960" cy="2448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80432" y="4972219"/>
            <a:ext cx="30315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chemeClr val="accent4"/>
                </a:solidFill>
              </a:rPr>
              <a:t>Implementación</a:t>
            </a:r>
            <a:r>
              <a:rPr lang="en-US" b="1" dirty="0" smtClean="0">
                <a:solidFill>
                  <a:schemeClr val="accent4"/>
                </a:solidFill>
              </a:rPr>
              <a:t> </a:t>
            </a:r>
            <a:r>
              <a:rPr lang="en-US" b="1" dirty="0" err="1" smtClean="0">
                <a:solidFill>
                  <a:schemeClr val="accent4"/>
                </a:solidFill>
              </a:rPr>
              <a:t>proactiva</a:t>
            </a:r>
            <a:endParaRPr lang="en-US" b="1" dirty="0">
              <a:solidFill>
                <a:schemeClr val="accent4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3484219" y="5157192"/>
            <a:ext cx="5940660" cy="7522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66380" y="3106707"/>
            <a:ext cx="2646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00B050"/>
                </a:solidFill>
              </a:rPr>
              <a:t>Planeación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</a:rPr>
              <a:t>retroactiva</a:t>
            </a:r>
            <a:endParaRPr lang="en-US" b="1" dirty="0">
              <a:solidFill>
                <a:srgbClr val="00B050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3061962" y="3294538"/>
            <a:ext cx="6218539" cy="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0239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B15F1-08A5-4326-8062-ADB9466314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0060" y="1034261"/>
            <a:ext cx="965835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0070C0"/>
                </a:solidFill>
              </a:rPr>
              <a:t>Impact indicator that triggers the financial reward: # of local malaria cases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/>
              <a:t>the grant finances an independent annual </a:t>
            </a:r>
            <a:r>
              <a:rPr lang="en-US" sz="1600" dirty="0"/>
              <a:t>verification of </a:t>
            </a:r>
            <a:r>
              <a:rPr lang="en-US" sz="1600" dirty="0" smtClean="0"/>
              <a:t>data</a:t>
            </a:r>
            <a:endParaRPr lang="en-US" sz="1600" dirty="0"/>
          </a:p>
          <a:p>
            <a:pPr marL="285750" lvl="1" indent="-285750">
              <a:buFont typeface="Arial" pitchFamily="34" charset="0"/>
              <a:buChar char="•"/>
            </a:pPr>
            <a:r>
              <a:rPr lang="en-US" sz="1600" dirty="0"/>
              <a:t>unclassified cases are considered local unless proven otherwise – this incentivizes investigation</a:t>
            </a:r>
          </a:p>
          <a:p>
            <a:pPr marL="285750" lvl="1" indent="-285750">
              <a:buFont typeface="Arial" pitchFamily="34" charset="0"/>
              <a:buChar char="•"/>
            </a:pPr>
            <a:r>
              <a:rPr lang="en-US" sz="1600" dirty="0"/>
              <a:t>country contexts will be weighed to account for variances in program challenges (e.g. high endemic neighboring countries, magnitude of malaria burden, etc.)</a:t>
            </a:r>
          </a:p>
          <a:p>
            <a:pPr marL="285750" lvl="1" indent="-285750">
              <a:buFont typeface="Arial" pitchFamily="34" charset="0"/>
              <a:buChar char="•"/>
            </a:pPr>
            <a:r>
              <a:rPr lang="en-US" sz="1600" dirty="0"/>
              <a:t>successful decreases lead to disbursement that can be spent on any priority within the health </a:t>
            </a:r>
            <a:r>
              <a:rPr lang="en-US" sz="1600" dirty="0" smtClean="0"/>
              <a:t>sector</a:t>
            </a:r>
          </a:p>
          <a:p>
            <a:pPr marL="0" lvl="1"/>
            <a:endParaRPr lang="en-US" sz="1600" dirty="0"/>
          </a:p>
          <a:p>
            <a:r>
              <a:rPr lang="en-US" sz="1600" b="1" dirty="0" smtClean="0">
                <a:solidFill>
                  <a:srgbClr val="0070C0"/>
                </a:solidFill>
              </a:rPr>
              <a:t>I</a:t>
            </a:r>
            <a:r>
              <a:rPr lang="en-US" sz="1600" b="1" dirty="0" smtClean="0">
                <a:solidFill>
                  <a:schemeClr val="accent4"/>
                </a:solidFill>
              </a:rPr>
              <a:t>mpact</a:t>
            </a:r>
            <a:r>
              <a:rPr lang="en-US" sz="1600" b="1" dirty="0" smtClean="0">
                <a:solidFill>
                  <a:srgbClr val="0070C0"/>
                </a:solidFill>
              </a:rPr>
              <a:t> becomes key, country ownership is increased and transaction costs are reduced</a:t>
            </a:r>
          </a:p>
          <a:p>
            <a:pPr marL="285750" lvl="1" indent="-285750">
              <a:buFont typeface="Arial" pitchFamily="34" charset="0"/>
              <a:buChar char="•"/>
            </a:pPr>
            <a:r>
              <a:rPr lang="en-US" sz="1600" dirty="0" smtClean="0"/>
              <a:t>regional </a:t>
            </a:r>
            <a:r>
              <a:rPr lang="en-US" sz="1600" dirty="0"/>
              <a:t>grant progress is simply defined and measured by impact, rather than intermediate indicators</a:t>
            </a:r>
          </a:p>
          <a:p>
            <a:pPr marL="285750" lvl="1" indent="-285750">
              <a:buFont typeface="Arial" pitchFamily="34" charset="0"/>
              <a:buChar char="•"/>
            </a:pPr>
            <a:r>
              <a:rPr lang="en-US" sz="1600" dirty="0"/>
              <a:t>countries take increased ownership over their programs with flexible funding, making decisions on where to best allocate reward financing</a:t>
            </a:r>
          </a:p>
          <a:p>
            <a:pPr marL="285750" lvl="1" indent="-285750">
              <a:buFont typeface="Arial" pitchFamily="34" charset="0"/>
              <a:buChar char="•"/>
            </a:pPr>
            <a:r>
              <a:rPr lang="en-US" sz="1600" dirty="0"/>
              <a:t>the flexibility of the reward funding leads to increased amount of programmatic and financial control over their health system</a:t>
            </a:r>
          </a:p>
          <a:p>
            <a:pPr marL="285750" lvl="1" indent="-285750">
              <a:buFont typeface="Arial" pitchFamily="34" charset="0"/>
              <a:buChar char="•"/>
            </a:pPr>
            <a:r>
              <a:rPr lang="en-US" sz="1600" dirty="0"/>
              <a:t>GFATM and country reduce required resources and level of effort associated with grant </a:t>
            </a:r>
            <a:r>
              <a:rPr lang="en-US" sz="1600" dirty="0" smtClean="0"/>
              <a:t>management</a:t>
            </a:r>
          </a:p>
          <a:p>
            <a:pPr marL="0" lvl="1"/>
            <a:endParaRPr lang="en-US" sz="1600" dirty="0"/>
          </a:p>
          <a:p>
            <a:r>
              <a:rPr lang="en-US" sz="1600" b="1" dirty="0" smtClean="0">
                <a:solidFill>
                  <a:schemeClr val="accent4"/>
                </a:solidFill>
              </a:rPr>
              <a:t>Increased </a:t>
            </a:r>
            <a:r>
              <a:rPr lang="en-US" sz="1600" b="1" dirty="0">
                <a:solidFill>
                  <a:schemeClr val="accent4"/>
                </a:solidFill>
              </a:rPr>
              <a:t>Efficiency/Reduced Transaction Costs</a:t>
            </a:r>
          </a:p>
          <a:p>
            <a:pPr marL="285750" lvl="1" indent="-285750">
              <a:buFont typeface="Arial" pitchFamily="34" charset="0"/>
              <a:buChar char="•"/>
            </a:pPr>
            <a:r>
              <a:rPr lang="en-US" sz="1600" dirty="0"/>
              <a:t>countries are empowered to spend the reward funding as they see fit, with an earmark for health systems strengthening, thereby creating a powerful incentive to achieve savings.  </a:t>
            </a:r>
          </a:p>
          <a:p>
            <a:pPr marL="285750" lvl="1" indent="-285750">
              <a:buFont typeface="Arial" pitchFamily="34" charset="0"/>
              <a:buChar char="•"/>
            </a:pPr>
            <a:r>
              <a:rPr lang="en-US" sz="1600" dirty="0"/>
              <a:t>singular indicator and increased flexibility, radically decreases grant’s related reporting and M&amp;E burden for countries and </a:t>
            </a:r>
            <a:r>
              <a:rPr lang="en-US" sz="1600" dirty="0" smtClean="0"/>
              <a:t>GFTAM</a:t>
            </a:r>
            <a:endParaRPr lang="en-US" sz="1600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65100" y="264766"/>
            <a:ext cx="94107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>
                <a:solidFill>
                  <a:schemeClr val="tx1"/>
                </a:solidFill>
              </a:rPr>
              <a:t>Cash on </a:t>
            </a:r>
            <a:r>
              <a:rPr lang="en-US" sz="3600" b="1" dirty="0" smtClean="0">
                <a:solidFill>
                  <a:schemeClr val="tx1"/>
                </a:solidFill>
              </a:rPr>
              <a:t>Delivery: Characteristics</a:t>
            </a:r>
            <a:endParaRPr lang="en-US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8877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2400" dirty="0"/>
              <a:t>Colaboración </a:t>
            </a:r>
            <a:r>
              <a:rPr lang="es-ES" sz="2400" dirty="0" smtClean="0"/>
              <a:t>internacional para </a:t>
            </a:r>
            <a:r>
              <a:rPr lang="es-ES" sz="2400" dirty="0"/>
              <a:t>la eliminación de la malaria</a:t>
            </a:r>
            <a:endParaRPr lang="en-GB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Day Month Year</a:t>
            </a:r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CH" smtClean="0"/>
              <a:t>Place</a:t>
            </a:r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43CBED-2BEC-4CFC-A1B0-F6ACC84F5B07}" type="slidenum">
              <a:rPr lang="fr-CH" smtClean="0"/>
              <a:pPr>
                <a:defRPr/>
              </a:pPr>
              <a:t>2</a:t>
            </a:fld>
            <a:endParaRPr lang="fr-CH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80" y="1124744"/>
            <a:ext cx="9361040" cy="5103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2789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Malaria grants in this region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Day Month Year</a:t>
            </a:r>
            <a:endParaRPr lang="fr-C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CH" smtClean="0"/>
              <a:t>Place</a:t>
            </a:r>
            <a:endParaRPr lang="fr-C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900E44-1435-44F6-BC8B-46992792A347}" type="slidenum">
              <a:rPr lang="fr-CH" smtClean="0"/>
              <a:pPr>
                <a:defRPr/>
              </a:pPr>
              <a:t>20</a:t>
            </a:fld>
            <a:endParaRPr lang="fr-CH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504" y="1196752"/>
            <a:ext cx="8928992" cy="5081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43064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B15F1-08A5-4326-8062-ADB94663142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Down Arrow 2"/>
          <p:cNvSpPr/>
          <p:nvPr/>
        </p:nvSpPr>
        <p:spPr>
          <a:xfrm>
            <a:off x="27940" y="1219200"/>
            <a:ext cx="2311400" cy="5181600"/>
          </a:xfrm>
          <a:prstGeom prst="downArrow">
            <a:avLst/>
          </a:prstGeom>
          <a:solidFill>
            <a:srgbClr val="41BC0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702317" y="2111977"/>
            <a:ext cx="9829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Q2-2014</a:t>
            </a:r>
            <a:endParaRPr lang="en-GB" sz="1600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98682" y="1758219"/>
            <a:ext cx="75120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1600" dirty="0" smtClean="0"/>
              <a:t>$200,000 start-up budget disbursements are made to </a:t>
            </a:r>
            <a:r>
              <a:rPr lang="en-US" sz="1600" dirty="0" smtClean="0"/>
              <a:t>six </a:t>
            </a:r>
            <a:r>
              <a:rPr lang="en-US" sz="1600" dirty="0" smtClean="0"/>
              <a:t>countries </a:t>
            </a:r>
            <a:endParaRPr lang="en-US" sz="1600" dirty="0" smtClean="0"/>
          </a:p>
          <a:p>
            <a:pPr marL="285750" indent="-285750">
              <a:buFontTx/>
              <a:buChar char="-"/>
            </a:pPr>
            <a:r>
              <a:rPr lang="en-US" sz="1600" dirty="0" smtClean="0"/>
              <a:t>Current </a:t>
            </a:r>
            <a:r>
              <a:rPr lang="en-US" sz="1600" dirty="0" smtClean="0"/>
              <a:t>GFATM recipients (four countries) are reprogramming existing grant savings to shift their programs from control to elimination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34179" y="5384220"/>
            <a:ext cx="14814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2020- 2025</a:t>
            </a:r>
            <a:endParaRPr lang="en-GB" sz="2000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268331" y="5445224"/>
            <a:ext cx="55444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Zero autochthonous cases in 2020</a:t>
            </a:r>
          </a:p>
          <a:p>
            <a:r>
              <a:rPr lang="en-US" sz="2000" b="1" dirty="0" smtClean="0"/>
              <a:t>Certification on elimination in 2025</a:t>
            </a:r>
            <a:endParaRPr lang="en-US" sz="2000" b="1" dirty="0" smtClean="0"/>
          </a:p>
        </p:txBody>
      </p:sp>
      <p:sp>
        <p:nvSpPr>
          <p:cNvPr id="17" name="TextBox 16"/>
          <p:cNvSpPr txBox="1"/>
          <p:nvPr/>
        </p:nvSpPr>
        <p:spPr>
          <a:xfrm>
            <a:off x="702317" y="3071241"/>
            <a:ext cx="9829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Q1-2015</a:t>
            </a:r>
            <a:endParaRPr lang="en-GB" sz="1600" b="1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716084" y="2577837"/>
            <a:ext cx="75120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1600" dirty="0"/>
              <a:t>c</a:t>
            </a:r>
            <a:r>
              <a:rPr lang="en-US" sz="1600" dirty="0" smtClean="0"/>
              <a:t>ountries submit first year’s data on number of local malaria cases</a:t>
            </a:r>
          </a:p>
          <a:p>
            <a:pPr marL="285750" indent="-285750">
              <a:buFontTx/>
              <a:buChar char="-"/>
            </a:pPr>
            <a:r>
              <a:rPr lang="en-US" sz="1600" dirty="0" smtClean="0"/>
              <a:t>External verification is conducted to validate submitted </a:t>
            </a:r>
            <a:r>
              <a:rPr lang="en-US" sz="1600" dirty="0" smtClean="0"/>
              <a:t>data</a:t>
            </a:r>
          </a:p>
          <a:p>
            <a:pPr marL="285750" indent="-285750">
              <a:buFontTx/>
              <a:buChar char="-"/>
            </a:pPr>
            <a:r>
              <a:rPr lang="en-US" sz="1600" dirty="0" smtClean="0"/>
              <a:t>Confirmation of baseline by evaluation process</a:t>
            </a:r>
          </a:p>
          <a:p>
            <a:pPr marL="285750" indent="-285750">
              <a:buFontTx/>
              <a:buChar char="-"/>
            </a:pPr>
            <a:r>
              <a:rPr lang="en-US" sz="1600" dirty="0" smtClean="0"/>
              <a:t>Recommendations on annual advance</a:t>
            </a:r>
            <a:endParaRPr lang="en-US" sz="1600" dirty="0" smtClean="0"/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653639" y="2589216"/>
            <a:ext cx="8915400" cy="5208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638078" y="3656016"/>
            <a:ext cx="8915400" cy="5208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702317" y="3684563"/>
            <a:ext cx="9829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Q1-2016</a:t>
            </a:r>
            <a:endParaRPr lang="en-GB" sz="1600" b="1" dirty="0">
              <a:solidFill>
                <a:schemeClr val="bg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798682" y="3661224"/>
            <a:ext cx="75120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1600" dirty="0" smtClean="0"/>
              <a:t>countries submit data, data is verified, reward payouts are made</a:t>
            </a:r>
          </a:p>
        </p:txBody>
      </p:sp>
      <p:cxnSp>
        <p:nvCxnSpPr>
          <p:cNvPr id="30" name="Straight Connector 29"/>
          <p:cNvCxnSpPr/>
          <p:nvPr/>
        </p:nvCxnSpPr>
        <p:spPr>
          <a:xfrm flipV="1">
            <a:off x="638078" y="4032030"/>
            <a:ext cx="8915400" cy="5208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2317" y="4043842"/>
            <a:ext cx="9829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Q1-2017</a:t>
            </a:r>
            <a:endParaRPr lang="en-GB" sz="1600" b="1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785982" y="4037238"/>
            <a:ext cx="75120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1600" dirty="0" smtClean="0"/>
              <a:t>countries submit data, data is verified, reward payouts are made</a:t>
            </a:r>
          </a:p>
        </p:txBody>
      </p:sp>
      <p:cxnSp>
        <p:nvCxnSpPr>
          <p:cNvPr id="33" name="Straight Connector 32"/>
          <p:cNvCxnSpPr/>
          <p:nvPr/>
        </p:nvCxnSpPr>
        <p:spPr>
          <a:xfrm flipV="1">
            <a:off x="625378" y="4408044"/>
            <a:ext cx="8915400" cy="5208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637761" y="1295966"/>
            <a:ext cx="10743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Mar-2014</a:t>
            </a:r>
            <a:endParaRPr lang="en-GB" sz="1600" b="1" dirty="0">
              <a:solidFill>
                <a:schemeClr val="bg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815664" y="1295966"/>
            <a:ext cx="75120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1600" dirty="0" smtClean="0"/>
              <a:t>Regional grant is signed</a:t>
            </a:r>
          </a:p>
        </p:txBody>
      </p:sp>
      <p:cxnSp>
        <p:nvCxnSpPr>
          <p:cNvPr id="36" name="Straight Connector 35"/>
          <p:cNvCxnSpPr/>
          <p:nvPr/>
        </p:nvCxnSpPr>
        <p:spPr>
          <a:xfrm flipV="1">
            <a:off x="591088" y="1743032"/>
            <a:ext cx="8915400" cy="5208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624781" y="4713221"/>
            <a:ext cx="11708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2018-2019</a:t>
            </a:r>
            <a:endParaRPr lang="en-GB" sz="1600" b="1" dirty="0">
              <a:solidFill>
                <a:schemeClr val="bg1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815664" y="4467828"/>
            <a:ext cx="75120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1600" dirty="0" smtClean="0"/>
              <a:t>if successful, fund may be replenished </a:t>
            </a:r>
            <a:r>
              <a:rPr lang="en-US" sz="1600" dirty="0" smtClean="0"/>
              <a:t>including by </a:t>
            </a:r>
            <a:r>
              <a:rPr lang="en-US" sz="1600" dirty="0" smtClean="0"/>
              <a:t>other donors agencies, perhaps increasing reward magnitude to facilitate the big push to zero local cases by 2020</a:t>
            </a:r>
          </a:p>
        </p:txBody>
      </p:sp>
      <p:cxnSp>
        <p:nvCxnSpPr>
          <p:cNvPr id="39" name="Straight Connector 38"/>
          <p:cNvCxnSpPr/>
          <p:nvPr/>
        </p:nvCxnSpPr>
        <p:spPr>
          <a:xfrm flipV="1">
            <a:off x="604740" y="5334000"/>
            <a:ext cx="8915400" cy="5208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itle 1"/>
          <p:cNvSpPr txBox="1">
            <a:spLocks/>
          </p:cNvSpPr>
          <p:nvPr/>
        </p:nvSpPr>
        <p:spPr>
          <a:xfrm>
            <a:off x="87560" y="76200"/>
            <a:ext cx="9906000" cy="9765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 smtClean="0">
                <a:solidFill>
                  <a:schemeClr val="tx1"/>
                </a:solidFill>
              </a:rPr>
              <a:t>EMMIE Timeline</a:t>
            </a:r>
            <a:endParaRPr lang="en-US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304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/>
          <p:cNvSpPr/>
          <p:nvPr/>
        </p:nvSpPr>
        <p:spPr>
          <a:xfrm>
            <a:off x="3782870" y="2163144"/>
            <a:ext cx="990600" cy="2994048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35" name="Rectangle 34"/>
          <p:cNvSpPr/>
          <p:nvPr/>
        </p:nvSpPr>
        <p:spPr>
          <a:xfrm>
            <a:off x="3726349" y="1916832"/>
            <a:ext cx="2006737" cy="1368152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4" name="Rectangle 33"/>
          <p:cNvSpPr/>
          <p:nvPr/>
        </p:nvSpPr>
        <p:spPr>
          <a:xfrm>
            <a:off x="5031009" y="2169368"/>
            <a:ext cx="590590" cy="91440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1541" y="188642"/>
            <a:ext cx="8420100" cy="1080119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Budget</a:t>
            </a:r>
            <a:endParaRPr lang="es-ES_tradn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5981" y="2315177"/>
            <a:ext cx="8814979" cy="3744416"/>
          </a:xfrm>
        </p:spPr>
        <p:txBody>
          <a:bodyPr/>
          <a:lstStyle/>
          <a:p>
            <a:pPr algn="l"/>
            <a:endParaRPr lang="en-US" dirty="0" smtClean="0"/>
          </a:p>
          <a:p>
            <a:pPr algn="l"/>
            <a:endParaRPr lang="en-US" dirty="0"/>
          </a:p>
          <a:p>
            <a:pPr algn="l"/>
            <a:r>
              <a:rPr lang="en-US" sz="3200" b="1" dirty="0" smtClean="0">
                <a:solidFill>
                  <a:schemeClr val="tx1"/>
                </a:solidFill>
              </a:rPr>
              <a:t>$10.2m</a:t>
            </a:r>
            <a:endParaRPr lang="es-ES_tradnl" sz="3200" b="1" dirty="0">
              <a:solidFill>
                <a:schemeClr val="tx1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2222697" y="2708921"/>
            <a:ext cx="1326147" cy="86373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2222697" y="3572653"/>
            <a:ext cx="1326147" cy="8568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937413" y="2272154"/>
            <a:ext cx="19502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$ 3 . 2m</a:t>
            </a:r>
            <a:endParaRPr lang="es-ES_tradnl" sz="3200" dirty="0"/>
          </a:p>
        </p:txBody>
      </p:sp>
      <p:sp>
        <p:nvSpPr>
          <p:cNvPr id="12" name="TextBox 11"/>
          <p:cNvSpPr txBox="1"/>
          <p:nvPr/>
        </p:nvSpPr>
        <p:spPr>
          <a:xfrm>
            <a:off x="3937413" y="4324454"/>
            <a:ext cx="19502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$ 7 m</a:t>
            </a:r>
            <a:endParaRPr lang="es-ES_tradnl" sz="3200" dirty="0"/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5733085" y="2607566"/>
            <a:ext cx="56409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5733086" y="4721876"/>
            <a:ext cx="554554" cy="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6297175" y="4429490"/>
            <a:ext cx="19502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COD</a:t>
            </a:r>
            <a:endParaRPr lang="es-ES_tradnl" sz="3200" dirty="0"/>
          </a:p>
        </p:txBody>
      </p:sp>
      <p:sp>
        <p:nvSpPr>
          <p:cNvPr id="22" name="TextBox 21"/>
          <p:cNvSpPr txBox="1"/>
          <p:nvPr/>
        </p:nvSpPr>
        <p:spPr>
          <a:xfrm>
            <a:off x="6297175" y="2315178"/>
            <a:ext cx="19502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PR</a:t>
            </a:r>
            <a:endParaRPr lang="es-ES_tradnl" sz="3200" dirty="0"/>
          </a:p>
        </p:txBody>
      </p:sp>
      <p:cxnSp>
        <p:nvCxnSpPr>
          <p:cNvPr id="24" name="Straight Arrow Connector 23"/>
          <p:cNvCxnSpPr/>
          <p:nvPr/>
        </p:nvCxnSpPr>
        <p:spPr>
          <a:xfrm flipV="1">
            <a:off x="7087750" y="2056311"/>
            <a:ext cx="369067" cy="4316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7099977" y="2708921"/>
            <a:ext cx="369067" cy="46103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7605295" y="1517701"/>
            <a:ext cx="19502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$ 1.2m SUFs</a:t>
            </a:r>
            <a:endParaRPr lang="es-ES_tradnl" sz="3200" dirty="0"/>
          </a:p>
        </p:txBody>
      </p:sp>
      <p:sp>
        <p:nvSpPr>
          <p:cNvPr id="31" name="TextBox 30"/>
          <p:cNvSpPr txBox="1"/>
          <p:nvPr/>
        </p:nvSpPr>
        <p:spPr>
          <a:xfrm>
            <a:off x="7605295" y="2838082"/>
            <a:ext cx="19502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$ 2m PM </a:t>
            </a:r>
            <a:endParaRPr lang="es-ES_tradnl" sz="3200" dirty="0"/>
          </a:p>
        </p:txBody>
      </p:sp>
    </p:spTree>
    <p:extLst>
      <p:ext uri="{BB962C8B-B14F-4D97-AF65-F5344CB8AC3E}">
        <p14:creationId xmlns:p14="http://schemas.microsoft.com/office/powerpoint/2010/main" val="2412183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5" grpId="0" animBg="1"/>
      <p:bldP spid="34" grpId="0" animBg="1"/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472" y="722"/>
            <a:ext cx="9517057" cy="1143000"/>
          </a:xfrm>
        </p:spPr>
        <p:txBody>
          <a:bodyPr/>
          <a:lstStyle/>
          <a:p>
            <a:pPr algn="ctr"/>
            <a:r>
              <a:rPr lang="en-US" dirty="0" err="1" smtClean="0"/>
              <a:t>Metas</a:t>
            </a:r>
            <a:endParaRPr lang="es-ES_tradnl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1111067"/>
              </p:ext>
            </p:extLst>
          </p:nvPr>
        </p:nvGraphicFramePr>
        <p:xfrm>
          <a:off x="128463" y="1052737"/>
          <a:ext cx="9649072" cy="51845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44217"/>
                <a:gridCol w="1800200"/>
                <a:gridCol w="1584176"/>
                <a:gridCol w="1440160"/>
                <a:gridCol w="1262517"/>
                <a:gridCol w="321659"/>
                <a:gridCol w="472668"/>
                <a:gridCol w="823475"/>
              </a:tblGrid>
              <a:tr h="4713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1" i="0" u="none" strike="noStrike" dirty="0" smtClean="0">
                          <a:effectLst/>
                          <a:latin typeface="Arial"/>
                        </a:rPr>
                        <a:t>Indicator</a:t>
                      </a:r>
                      <a:endParaRPr lang="en-US" sz="24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 smtClean="0">
                          <a:effectLst/>
                          <a:latin typeface="Arial"/>
                        </a:rPr>
                        <a:t>Country</a:t>
                      </a:r>
                      <a:endParaRPr lang="es-ES_tradnl" sz="24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 smtClean="0">
                          <a:effectLst/>
                          <a:latin typeface="Arial"/>
                        </a:rPr>
                        <a:t>Baseline</a:t>
                      </a:r>
                      <a:endParaRPr lang="es-ES_tradnl" sz="24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 smtClean="0">
                          <a:effectLst/>
                          <a:latin typeface="Arial"/>
                        </a:rPr>
                        <a:t>Y1</a:t>
                      </a:r>
                      <a:endParaRPr lang="es-ES_tradnl" sz="2400" b="1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 smtClean="0">
                          <a:effectLst/>
                          <a:latin typeface="Calibri"/>
                        </a:rPr>
                        <a:t>Y2</a:t>
                      </a:r>
                      <a:endParaRPr lang="es-ES_tradnl" sz="2400" b="1" i="0" u="none" strike="noStrike" dirty="0"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_tradnl" sz="1300" b="1" i="0" u="none" strike="noStrike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 smtClean="0">
                          <a:effectLst/>
                          <a:latin typeface="Calibri"/>
                        </a:rPr>
                        <a:t>Y3</a:t>
                      </a:r>
                      <a:endParaRPr lang="es-ES_tradnl" sz="2400" b="1" i="0" u="none" strike="noStrike" dirty="0"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_tradnl" sz="1300" b="1" i="0" u="none" strike="noStrike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4713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>
                          <a:effectLst/>
                        </a:rPr>
                        <a:t>Confirmed malaria </a:t>
                      </a:r>
                      <a:r>
                        <a:rPr lang="en-US" sz="1300" u="none" strike="noStrike" dirty="0" smtClean="0">
                          <a:effectLst/>
                        </a:rPr>
                        <a:t>cases</a:t>
                      </a:r>
                      <a:endParaRPr lang="en-US" sz="13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300" u="none" strike="noStrike" dirty="0" err="1">
                          <a:effectLst/>
                        </a:rPr>
                        <a:t>Belize</a:t>
                      </a:r>
                      <a:endParaRPr lang="es-ES_tradnl" sz="13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300" u="none" strike="noStrike" dirty="0">
                          <a:effectLst/>
                        </a:rPr>
                        <a:t>37</a:t>
                      </a:r>
                      <a:endParaRPr lang="es-ES_tradnl" sz="13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300" u="none" strike="noStrike" dirty="0">
                          <a:effectLst/>
                        </a:rPr>
                        <a:t>&lt;70</a:t>
                      </a:r>
                      <a:endParaRPr lang="es-ES_tradnl" sz="13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_tradnl" sz="1300" u="none" strike="noStrike" dirty="0">
                          <a:effectLst/>
                        </a:rPr>
                        <a:t>&lt;50</a:t>
                      </a:r>
                      <a:endParaRPr lang="es-ES_tradnl" sz="1300" b="0" i="0" u="none" strike="noStrike" dirty="0"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_tradnl" sz="1300" b="0" i="0" u="none" strike="noStrike" dirty="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_tradnl" sz="1300" u="none" strike="noStrike">
                          <a:effectLst/>
                        </a:rPr>
                        <a:t>&lt;30</a:t>
                      </a:r>
                      <a:endParaRPr lang="es-ES_tradnl" sz="1300" b="0" i="0" u="none" strike="noStrike"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_tradnl" sz="1300" b="0" i="0" u="none" strike="noStrike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4713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>
                          <a:effectLst/>
                        </a:rPr>
                        <a:t>Confirmed malaria </a:t>
                      </a:r>
                      <a:r>
                        <a:rPr lang="en-US" sz="1300" u="none" strike="noStrike" dirty="0" smtClean="0">
                          <a:effectLst/>
                        </a:rPr>
                        <a:t>cases</a:t>
                      </a:r>
                      <a:endParaRPr lang="en-US" sz="13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300" u="none" strike="noStrike">
                          <a:effectLst/>
                        </a:rPr>
                        <a:t>Costa Rica</a:t>
                      </a:r>
                      <a:endParaRPr lang="es-ES_tradnl" sz="13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300" u="none" strike="noStrike">
                          <a:effectLst/>
                        </a:rPr>
                        <a:t>8</a:t>
                      </a:r>
                      <a:endParaRPr lang="es-ES_tradnl" sz="13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300" u="none" strike="noStrike" dirty="0">
                          <a:effectLst/>
                        </a:rPr>
                        <a:t>&lt;50</a:t>
                      </a:r>
                      <a:endParaRPr lang="es-ES_tradnl" sz="13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_tradnl" sz="1300" u="none" strike="noStrike">
                          <a:effectLst/>
                        </a:rPr>
                        <a:t>&lt;20</a:t>
                      </a:r>
                      <a:endParaRPr lang="es-ES_tradnl" sz="13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_tradnl" sz="13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_tradnl" sz="1300" u="none" strike="noStrike" dirty="0">
                          <a:effectLst/>
                        </a:rPr>
                        <a:t>&lt;10</a:t>
                      </a:r>
                      <a:endParaRPr lang="es-ES_tradnl" sz="13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_tradnl" sz="13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4713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>
                          <a:effectLst/>
                        </a:rPr>
                        <a:t>Confirmed malaria </a:t>
                      </a:r>
                      <a:r>
                        <a:rPr lang="en-US" sz="1300" u="none" strike="noStrike" dirty="0" smtClean="0">
                          <a:effectLst/>
                        </a:rPr>
                        <a:t>cases</a:t>
                      </a:r>
                      <a:endParaRPr lang="en-US" sz="13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300" u="none" strike="noStrike" dirty="0">
                          <a:effectLst/>
                        </a:rPr>
                        <a:t>El Salvador</a:t>
                      </a:r>
                      <a:endParaRPr lang="es-ES_tradnl" sz="13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300" u="none" strike="noStrike">
                          <a:effectLst/>
                        </a:rPr>
                        <a:t>21</a:t>
                      </a:r>
                      <a:endParaRPr lang="es-ES_tradnl" sz="13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300" u="none" strike="noStrike">
                          <a:effectLst/>
                        </a:rPr>
                        <a:t>&lt;50</a:t>
                      </a:r>
                      <a:endParaRPr lang="es-ES_tradnl" sz="13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_tradnl" sz="1300" u="none" strike="noStrike" dirty="0">
                          <a:effectLst/>
                        </a:rPr>
                        <a:t>&lt;10</a:t>
                      </a:r>
                      <a:endParaRPr lang="es-ES_tradnl" sz="13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_tradnl" sz="13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_tradnl" sz="1300" u="none" strike="noStrike" dirty="0">
                          <a:effectLst/>
                        </a:rPr>
                        <a:t>&lt;10</a:t>
                      </a:r>
                      <a:endParaRPr lang="es-ES_tradnl" sz="13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_tradnl" sz="13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4713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>
                          <a:effectLst/>
                        </a:rPr>
                        <a:t>Confirmed malaria </a:t>
                      </a:r>
                      <a:r>
                        <a:rPr lang="en-US" sz="1300" u="none" strike="noStrike" dirty="0" smtClean="0">
                          <a:effectLst/>
                        </a:rPr>
                        <a:t>cases</a:t>
                      </a:r>
                      <a:endParaRPr lang="en-US" sz="13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300" u="none" strike="noStrike" dirty="0" err="1">
                          <a:effectLst/>
                        </a:rPr>
                        <a:t>Panama</a:t>
                      </a:r>
                      <a:endParaRPr lang="es-ES_tradnl" sz="13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300" u="none" strike="noStrike">
                          <a:effectLst/>
                        </a:rPr>
                        <a:t>844</a:t>
                      </a:r>
                      <a:endParaRPr lang="es-ES_tradnl" sz="13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300" u="none" strike="noStrike">
                          <a:effectLst/>
                        </a:rPr>
                        <a:t>&lt;1400</a:t>
                      </a:r>
                      <a:endParaRPr lang="es-ES_tradnl" sz="13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_tradnl" sz="1300" u="none" strike="noStrike" dirty="0">
                          <a:effectLst/>
                        </a:rPr>
                        <a:t>15%</a:t>
                      </a:r>
                      <a:endParaRPr lang="es-ES_tradnl" sz="13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_tradnl" sz="13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_tradnl" sz="1300" u="none" strike="noStrike" dirty="0">
                          <a:effectLst/>
                        </a:rPr>
                        <a:t>25%</a:t>
                      </a:r>
                      <a:endParaRPr lang="es-ES_tradnl" sz="13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_tradnl" sz="13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4713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>
                          <a:effectLst/>
                        </a:rPr>
                        <a:t>Confirmed malaria </a:t>
                      </a:r>
                      <a:r>
                        <a:rPr lang="en-US" sz="1300" u="none" strike="noStrike" dirty="0" smtClean="0">
                          <a:effectLst/>
                        </a:rPr>
                        <a:t>cases</a:t>
                      </a:r>
                      <a:endParaRPr lang="en-US" sz="13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300" u="none" strike="noStrike">
                          <a:effectLst/>
                        </a:rPr>
                        <a:t>Guatemala</a:t>
                      </a:r>
                      <a:endParaRPr lang="es-ES_tradnl" sz="13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300" u="none" strike="noStrike">
                          <a:effectLst/>
                        </a:rPr>
                        <a:t>5346</a:t>
                      </a:r>
                      <a:endParaRPr lang="es-ES_tradnl" sz="13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300" u="none" strike="noStrike">
                          <a:effectLst/>
                        </a:rPr>
                        <a:t>&lt;8100</a:t>
                      </a:r>
                      <a:endParaRPr lang="es-ES_tradnl" sz="13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_tradnl" sz="1300" u="none" strike="noStrike" dirty="0">
                          <a:effectLst/>
                        </a:rPr>
                        <a:t>20%</a:t>
                      </a:r>
                      <a:endParaRPr lang="es-ES_tradnl" sz="13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_tradnl" sz="13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_tradnl" sz="1300" u="none" strike="noStrike">
                          <a:effectLst/>
                        </a:rPr>
                        <a:t>30%</a:t>
                      </a:r>
                      <a:endParaRPr lang="es-ES_tradnl" sz="13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_tradnl" sz="13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4713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>
                          <a:effectLst/>
                        </a:rPr>
                        <a:t>Confirmed malaria </a:t>
                      </a:r>
                      <a:r>
                        <a:rPr lang="en-US" sz="1300" u="none" strike="noStrike" dirty="0" smtClean="0">
                          <a:effectLst/>
                        </a:rPr>
                        <a:t>cases</a:t>
                      </a:r>
                      <a:endParaRPr lang="en-US" sz="13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300" u="none" strike="noStrike">
                          <a:effectLst/>
                        </a:rPr>
                        <a:t>Honduras</a:t>
                      </a:r>
                      <a:endParaRPr lang="es-ES_tradnl" sz="13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300" u="none" strike="noStrike">
                          <a:effectLst/>
                        </a:rPr>
                        <a:t>6430</a:t>
                      </a:r>
                      <a:endParaRPr lang="es-ES_tradnl" sz="13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300" u="none" strike="noStrike">
                          <a:effectLst/>
                        </a:rPr>
                        <a:t>&lt;8000</a:t>
                      </a:r>
                      <a:endParaRPr lang="es-ES_tradnl" sz="13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_tradnl" sz="1300" u="none" strike="noStrike">
                          <a:effectLst/>
                        </a:rPr>
                        <a:t>10%</a:t>
                      </a:r>
                      <a:endParaRPr lang="es-ES_tradnl" sz="13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_tradnl" sz="13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_tradnl" sz="1300" u="none" strike="noStrike" dirty="0">
                          <a:effectLst/>
                        </a:rPr>
                        <a:t>15%</a:t>
                      </a:r>
                      <a:endParaRPr lang="es-ES_tradnl" sz="13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_tradnl" sz="13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4713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>
                          <a:effectLst/>
                        </a:rPr>
                        <a:t>Confirmed malaria </a:t>
                      </a:r>
                      <a:r>
                        <a:rPr lang="en-US" sz="1300" u="none" strike="noStrike" dirty="0" smtClean="0">
                          <a:effectLst/>
                        </a:rPr>
                        <a:t>cases</a:t>
                      </a:r>
                      <a:endParaRPr lang="en-US" sz="13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300" u="none" strike="noStrike">
                          <a:effectLst/>
                        </a:rPr>
                        <a:t>Nicaragua</a:t>
                      </a:r>
                      <a:endParaRPr lang="es-ES_tradnl" sz="13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300" u="none" strike="noStrike">
                          <a:effectLst/>
                        </a:rPr>
                        <a:t>1235</a:t>
                      </a:r>
                      <a:endParaRPr lang="es-ES_tradnl" sz="13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300" u="none" strike="noStrike">
                          <a:effectLst/>
                        </a:rPr>
                        <a:t>&lt;1050</a:t>
                      </a:r>
                      <a:endParaRPr lang="es-ES_tradnl" sz="13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_tradnl" sz="1300" u="none" strike="noStrike">
                          <a:effectLst/>
                        </a:rPr>
                        <a:t>20%</a:t>
                      </a:r>
                      <a:endParaRPr lang="es-ES_tradnl" sz="13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_tradnl" sz="13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_tradnl" sz="1300" u="none" strike="noStrike" dirty="0">
                          <a:effectLst/>
                        </a:rPr>
                        <a:t>20%</a:t>
                      </a:r>
                      <a:endParaRPr lang="es-ES_tradnl" sz="13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_tradnl" sz="13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</a:tr>
              <a:tr h="4713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>
                          <a:effectLst/>
                        </a:rPr>
                        <a:t>Confirmed malaria </a:t>
                      </a:r>
                      <a:r>
                        <a:rPr lang="en-US" sz="1300" u="none" strike="noStrike" dirty="0" smtClean="0">
                          <a:effectLst/>
                        </a:rPr>
                        <a:t>cases</a:t>
                      </a:r>
                      <a:endParaRPr lang="en-US" sz="13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300" u="none" strike="noStrike">
                          <a:effectLst/>
                        </a:rPr>
                        <a:t>Mexico</a:t>
                      </a:r>
                      <a:endParaRPr lang="es-ES_tradnl" sz="13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300" u="none" strike="noStrike">
                          <a:effectLst/>
                        </a:rPr>
                        <a:t>797</a:t>
                      </a:r>
                      <a:endParaRPr lang="es-ES_tradnl" sz="13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s-ES_tradnl" sz="1300" u="none" strike="noStrike" dirty="0" err="1">
                          <a:effectLst/>
                        </a:rPr>
                        <a:t>Elimination</a:t>
                      </a:r>
                      <a:endParaRPr lang="es-ES_tradnl" sz="13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_trad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_tradnl"/>
                    </a:p>
                  </a:txBody>
                  <a:tcPr/>
                </a:tc>
              </a:tr>
              <a:tr h="4713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>
                          <a:effectLst/>
                        </a:rPr>
                        <a:t>Confirmed malaria </a:t>
                      </a:r>
                      <a:r>
                        <a:rPr lang="en-US" sz="1300" u="none" strike="noStrike" dirty="0" smtClean="0">
                          <a:effectLst/>
                        </a:rPr>
                        <a:t>cases</a:t>
                      </a:r>
                      <a:endParaRPr lang="en-US" sz="13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300" u="none" strike="noStrike">
                          <a:effectLst/>
                        </a:rPr>
                        <a:t>Haiti</a:t>
                      </a:r>
                      <a:endParaRPr lang="es-ES_tradnl" sz="13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300" u="none" strike="noStrike">
                          <a:effectLst/>
                        </a:rPr>
                        <a:t>20468</a:t>
                      </a:r>
                      <a:endParaRPr lang="es-ES_tradnl" sz="13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_tradnl" sz="1300" u="none" strike="noStrike">
                          <a:effectLst/>
                        </a:rPr>
                        <a:t>&lt;29200</a:t>
                      </a:r>
                      <a:endParaRPr lang="es-ES_tradnl" sz="13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_tradnl" sz="1300" u="none" strike="noStrike">
                          <a:effectLst/>
                        </a:rPr>
                        <a:t>10%</a:t>
                      </a:r>
                      <a:endParaRPr lang="es-ES_tradnl" sz="13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300" u="none" strike="noStrike" dirty="0">
                          <a:effectLst/>
                        </a:rPr>
                        <a:t>20%</a:t>
                      </a:r>
                      <a:endParaRPr lang="es-ES_tradnl" sz="13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713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>
                          <a:effectLst/>
                        </a:rPr>
                        <a:t>Confirmed malaria </a:t>
                      </a:r>
                      <a:r>
                        <a:rPr lang="en-US" sz="1300" u="none" strike="noStrike" dirty="0" smtClean="0">
                          <a:effectLst/>
                        </a:rPr>
                        <a:t>cases</a:t>
                      </a:r>
                      <a:endParaRPr lang="en-US" sz="13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300" u="none" strike="noStrike">
                          <a:effectLst/>
                        </a:rPr>
                        <a:t>Dominican Republic</a:t>
                      </a:r>
                      <a:endParaRPr lang="es-ES_tradnl" sz="13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300" u="none" strike="noStrike">
                          <a:effectLst/>
                        </a:rPr>
                        <a:t>603</a:t>
                      </a:r>
                      <a:endParaRPr lang="es-ES_tradnl" sz="13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_tradnl" sz="1300" u="none" strike="noStrike">
                          <a:effectLst/>
                        </a:rPr>
                        <a:t>&lt;525</a:t>
                      </a:r>
                      <a:endParaRPr lang="es-ES_tradnl" sz="13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_tradnl" sz="1300" u="none" strike="noStrike">
                          <a:effectLst/>
                        </a:rPr>
                        <a:t>20%</a:t>
                      </a:r>
                      <a:endParaRPr lang="es-ES_tradnl" sz="13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300" u="none" strike="noStrike" dirty="0">
                          <a:effectLst/>
                        </a:rPr>
                        <a:t>20%</a:t>
                      </a:r>
                      <a:endParaRPr lang="es-ES_tradnl" sz="13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9539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0489" y="197768"/>
            <a:ext cx="8980752" cy="782960"/>
          </a:xfrm>
        </p:spPr>
        <p:txBody>
          <a:bodyPr/>
          <a:lstStyle/>
          <a:p>
            <a:pPr algn="ctr"/>
            <a:r>
              <a:rPr lang="en-US" sz="2800" dirty="0" err="1" smtClean="0"/>
              <a:t>Riesgos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4488" y="980728"/>
            <a:ext cx="9127014" cy="525658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000" b="1" dirty="0" err="1" smtClean="0"/>
              <a:t>Procesos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Internos</a:t>
            </a:r>
            <a:r>
              <a:rPr lang="en-US" sz="2000" dirty="0" smtClean="0"/>
              <a:t>: Un </a:t>
            </a:r>
            <a:r>
              <a:rPr lang="en-US" sz="2000" dirty="0" err="1" smtClean="0"/>
              <a:t>marco</a:t>
            </a:r>
            <a:r>
              <a:rPr lang="en-US" sz="2000" dirty="0" smtClean="0"/>
              <a:t> </a:t>
            </a:r>
            <a:r>
              <a:rPr lang="en-US" sz="2000" dirty="0" err="1" smtClean="0"/>
              <a:t>innovador</a:t>
            </a:r>
            <a:r>
              <a:rPr lang="en-US" sz="2000" dirty="0" smtClean="0"/>
              <a:t> </a:t>
            </a:r>
            <a:r>
              <a:rPr lang="en-US" sz="2000" dirty="0" err="1" smtClean="0"/>
              <a:t>requiere</a:t>
            </a:r>
            <a:r>
              <a:rPr lang="en-US" sz="2000" dirty="0" smtClean="0"/>
              <a:t> </a:t>
            </a:r>
            <a:r>
              <a:rPr lang="en-US" sz="2000" dirty="0" err="1" smtClean="0"/>
              <a:t>una</a:t>
            </a:r>
            <a:r>
              <a:rPr lang="en-US" sz="2000" dirty="0" smtClean="0"/>
              <a:t> </a:t>
            </a:r>
            <a:r>
              <a:rPr lang="en-US" sz="2000" dirty="0" err="1" smtClean="0"/>
              <a:t>adaptación</a:t>
            </a:r>
            <a:r>
              <a:rPr lang="en-US" sz="2000" dirty="0" smtClean="0"/>
              <a:t> </a:t>
            </a:r>
            <a:r>
              <a:rPr lang="en-US" sz="2000" dirty="0" err="1" smtClean="0"/>
              <a:t>rápida</a:t>
            </a:r>
            <a:r>
              <a:rPr lang="en-US" sz="2000" dirty="0" smtClean="0"/>
              <a:t> de los </a:t>
            </a:r>
            <a:r>
              <a:rPr lang="en-US" sz="2000" dirty="0" err="1" smtClean="0"/>
              <a:t>procesos</a:t>
            </a:r>
            <a:r>
              <a:rPr lang="en-US" sz="2000" dirty="0" smtClean="0"/>
              <a:t> </a:t>
            </a:r>
            <a:r>
              <a:rPr lang="en-US" sz="2000" dirty="0" err="1" smtClean="0"/>
              <a:t>regulares</a:t>
            </a:r>
            <a:r>
              <a:rPr lang="en-US" sz="2000" dirty="0" smtClean="0"/>
              <a:t> de </a:t>
            </a:r>
            <a:r>
              <a:rPr lang="en-US" sz="2000" dirty="0" err="1" smtClean="0"/>
              <a:t>operación</a:t>
            </a:r>
            <a:r>
              <a:rPr lang="en-US" sz="2000" dirty="0" smtClean="0"/>
              <a:t>.</a:t>
            </a:r>
            <a:endParaRPr lang="en-US" sz="2000" dirty="0" smtClean="0"/>
          </a:p>
          <a:p>
            <a:pPr>
              <a:buFont typeface="Wingdings" panose="05000000000000000000" pitchFamily="2" charset="2"/>
              <a:buChar char="§"/>
            </a:pPr>
            <a:endParaRPr lang="en-GB" sz="2000" dirty="0"/>
          </a:p>
          <a:p>
            <a:pPr>
              <a:buFont typeface="Wingdings" panose="05000000000000000000" pitchFamily="2" charset="2"/>
              <a:buChar char="§"/>
            </a:pPr>
            <a:r>
              <a:rPr lang="en-GB" sz="2000" b="1" dirty="0" err="1" smtClean="0"/>
              <a:t>Brecha</a:t>
            </a:r>
            <a:r>
              <a:rPr lang="en-GB" sz="2000" b="1" dirty="0" smtClean="0"/>
              <a:t> </a:t>
            </a:r>
            <a:r>
              <a:rPr lang="en-GB" sz="2000" b="1" dirty="0" err="1" smtClean="0"/>
              <a:t>financiera</a:t>
            </a:r>
            <a:r>
              <a:rPr lang="en-GB" sz="2000" dirty="0" smtClean="0"/>
              <a:t>:  Los </a:t>
            </a:r>
            <a:r>
              <a:rPr lang="en-GB" sz="2000" dirty="0" err="1" smtClean="0"/>
              <a:t>países</a:t>
            </a:r>
            <a:r>
              <a:rPr lang="en-GB" sz="2000" dirty="0" smtClean="0"/>
              <a:t> </a:t>
            </a:r>
            <a:r>
              <a:rPr lang="en-GB" sz="2000" dirty="0" err="1" smtClean="0"/>
              <a:t>pueden</a:t>
            </a:r>
            <a:r>
              <a:rPr lang="en-GB" sz="2000" dirty="0" smtClean="0"/>
              <a:t> </a:t>
            </a:r>
            <a:r>
              <a:rPr lang="en-GB" sz="2000" dirty="0" err="1" smtClean="0"/>
              <a:t>carecer</a:t>
            </a:r>
            <a:r>
              <a:rPr lang="en-GB" sz="2000" dirty="0" smtClean="0"/>
              <a:t> del </a:t>
            </a:r>
            <a:r>
              <a:rPr lang="en-GB" sz="2000" dirty="0" err="1" smtClean="0"/>
              <a:t>financiamiento</a:t>
            </a:r>
            <a:r>
              <a:rPr lang="en-GB" sz="2000" dirty="0" smtClean="0"/>
              <a:t> </a:t>
            </a:r>
            <a:r>
              <a:rPr lang="en-GB" sz="2000" dirty="0" err="1" smtClean="0"/>
              <a:t>operativo</a:t>
            </a:r>
            <a:r>
              <a:rPr lang="en-GB" sz="2000" dirty="0" smtClean="0"/>
              <a:t> </a:t>
            </a:r>
            <a:r>
              <a:rPr lang="en-GB" sz="2000" dirty="0" err="1" smtClean="0"/>
              <a:t>necesario</a:t>
            </a:r>
            <a:r>
              <a:rPr lang="en-GB" sz="2000" dirty="0" smtClean="0"/>
              <a:t> para </a:t>
            </a:r>
            <a:r>
              <a:rPr lang="en-GB" sz="2000" dirty="0" err="1" smtClean="0"/>
              <a:t>moverse</a:t>
            </a:r>
            <a:r>
              <a:rPr lang="en-GB" sz="2000" dirty="0" smtClean="0"/>
              <a:t> </a:t>
            </a:r>
            <a:r>
              <a:rPr lang="en-GB" sz="2000" dirty="0" err="1" smtClean="0"/>
              <a:t>hacia</a:t>
            </a:r>
            <a:r>
              <a:rPr lang="en-GB" sz="2000" dirty="0" smtClean="0"/>
              <a:t> </a:t>
            </a:r>
            <a:r>
              <a:rPr lang="en-GB" sz="2000" dirty="0" err="1" smtClean="0"/>
              <a:t>eliminación</a:t>
            </a:r>
            <a:r>
              <a:rPr lang="en-GB" sz="2000" dirty="0" smtClean="0"/>
              <a:t> y/o la </a:t>
            </a:r>
            <a:r>
              <a:rPr lang="en-GB" sz="2000" dirty="0" err="1" smtClean="0"/>
              <a:t>sostenibilidad</a:t>
            </a:r>
            <a:r>
              <a:rPr lang="en-GB" sz="2000" dirty="0" smtClean="0"/>
              <a:t> no </a:t>
            </a:r>
            <a:r>
              <a:rPr lang="en-GB" sz="2000" dirty="0" err="1" smtClean="0"/>
              <a:t>es</a:t>
            </a:r>
            <a:r>
              <a:rPr lang="en-GB" sz="2000" dirty="0" smtClean="0"/>
              <a:t> </a:t>
            </a:r>
            <a:r>
              <a:rPr lang="en-GB" sz="2000" dirty="0" err="1" smtClean="0"/>
              <a:t>garantizada</a:t>
            </a:r>
            <a:r>
              <a:rPr lang="en-GB" sz="2000" dirty="0" smtClean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endParaRPr lang="en-GB" sz="2000" dirty="0"/>
          </a:p>
          <a:p>
            <a:pPr>
              <a:buFont typeface="Wingdings" panose="05000000000000000000" pitchFamily="2" charset="2"/>
              <a:buChar char="§"/>
            </a:pPr>
            <a:r>
              <a:rPr lang="en-GB" sz="2000" b="1" dirty="0" err="1" smtClean="0"/>
              <a:t>Voluntad</a:t>
            </a:r>
            <a:r>
              <a:rPr lang="en-GB" sz="2000" b="1" dirty="0" smtClean="0"/>
              <a:t> </a:t>
            </a:r>
            <a:r>
              <a:rPr lang="en-GB" sz="2000" b="1" dirty="0" err="1" smtClean="0"/>
              <a:t>política</a:t>
            </a:r>
            <a:r>
              <a:rPr lang="en-GB" sz="2000" b="1" dirty="0" smtClean="0"/>
              <a:t> y </a:t>
            </a:r>
            <a:r>
              <a:rPr lang="en-GB" sz="2000" b="1" dirty="0" err="1" smtClean="0"/>
              <a:t>cambios</a:t>
            </a:r>
            <a:r>
              <a:rPr lang="en-GB" sz="2000" b="1" dirty="0" smtClean="0"/>
              <a:t> en </a:t>
            </a:r>
            <a:r>
              <a:rPr lang="en-GB" sz="2000" b="1" dirty="0" err="1" smtClean="0"/>
              <a:t>autoridades</a:t>
            </a:r>
            <a:r>
              <a:rPr lang="en-GB" sz="2000" b="1" dirty="0" smtClean="0"/>
              <a:t>/</a:t>
            </a:r>
            <a:r>
              <a:rPr lang="en-GB" sz="2000" b="1" dirty="0" err="1" smtClean="0"/>
              <a:t>responsables</a:t>
            </a:r>
            <a:r>
              <a:rPr lang="en-GB" sz="2000" b="1" dirty="0" smtClean="0"/>
              <a:t>.</a:t>
            </a:r>
            <a:r>
              <a:rPr lang="en-GB" sz="2000" dirty="0" smtClean="0"/>
              <a:t> </a:t>
            </a:r>
            <a:r>
              <a:rPr lang="en-GB" sz="2000" dirty="0" err="1" smtClean="0"/>
              <a:t>Apoyo</a:t>
            </a:r>
            <a:r>
              <a:rPr lang="en-GB" sz="2000" dirty="0" smtClean="0"/>
              <a:t> </a:t>
            </a:r>
            <a:r>
              <a:rPr lang="en-GB" sz="2000" dirty="0" err="1" smtClean="0"/>
              <a:t>político</a:t>
            </a:r>
            <a:r>
              <a:rPr lang="en-GB" sz="2000" dirty="0" smtClean="0"/>
              <a:t> </a:t>
            </a:r>
            <a:r>
              <a:rPr lang="en-GB" sz="2000" dirty="0" err="1" smtClean="0"/>
              <a:t>nacional</a:t>
            </a:r>
            <a:r>
              <a:rPr lang="en-GB" sz="2000" dirty="0" smtClean="0"/>
              <a:t> y regional </a:t>
            </a:r>
            <a:r>
              <a:rPr lang="en-GB" sz="2000" dirty="0" err="1" smtClean="0"/>
              <a:t>es</a:t>
            </a:r>
            <a:r>
              <a:rPr lang="en-GB" sz="2000" dirty="0" smtClean="0"/>
              <a:t> fundamental.</a:t>
            </a:r>
            <a:endParaRPr lang="en-GB" sz="2000" dirty="0" smtClean="0"/>
          </a:p>
          <a:p>
            <a:pPr>
              <a:buFont typeface="Wingdings" panose="05000000000000000000" pitchFamily="2" charset="2"/>
              <a:buChar char="§"/>
            </a:pPr>
            <a:endParaRPr lang="en-GB" sz="2000" dirty="0"/>
          </a:p>
          <a:p>
            <a:pPr>
              <a:buFont typeface="Wingdings" panose="05000000000000000000" pitchFamily="2" charset="2"/>
              <a:buChar char="§"/>
            </a:pPr>
            <a:r>
              <a:rPr lang="en-GB" sz="2000" b="1" dirty="0" err="1" smtClean="0"/>
              <a:t>Eficiencia</a:t>
            </a:r>
            <a:r>
              <a:rPr lang="en-GB" sz="2000" b="1" dirty="0" smtClean="0"/>
              <a:t> del Sistema de Salud</a:t>
            </a:r>
            <a:r>
              <a:rPr lang="en-GB" sz="2000" dirty="0" smtClean="0"/>
              <a:t>: </a:t>
            </a:r>
            <a:r>
              <a:rPr lang="en-GB" sz="2000" dirty="0" err="1" smtClean="0"/>
              <a:t>Algunas</a:t>
            </a:r>
            <a:r>
              <a:rPr lang="en-GB" sz="2000" dirty="0" smtClean="0"/>
              <a:t> </a:t>
            </a:r>
            <a:r>
              <a:rPr lang="en-GB" sz="2000" dirty="0" err="1" smtClean="0"/>
              <a:t>limitaciones</a:t>
            </a:r>
            <a:r>
              <a:rPr lang="en-GB" sz="2000" dirty="0" smtClean="0"/>
              <a:t> del </a:t>
            </a:r>
            <a:r>
              <a:rPr lang="en-GB" sz="2000" dirty="0" err="1" smtClean="0"/>
              <a:t>sistema</a:t>
            </a:r>
            <a:r>
              <a:rPr lang="en-GB" sz="2000" dirty="0" smtClean="0"/>
              <a:t> de </a:t>
            </a:r>
            <a:r>
              <a:rPr lang="en-GB" sz="2000" dirty="0" err="1" smtClean="0"/>
              <a:t>salud</a:t>
            </a:r>
            <a:r>
              <a:rPr lang="en-GB" sz="2000" dirty="0" smtClean="0"/>
              <a:t> </a:t>
            </a:r>
            <a:r>
              <a:rPr lang="en-GB" sz="2000" dirty="0" err="1" smtClean="0"/>
              <a:t>pueden</a:t>
            </a:r>
            <a:r>
              <a:rPr lang="en-GB" sz="2000" dirty="0" smtClean="0"/>
              <a:t> </a:t>
            </a:r>
            <a:r>
              <a:rPr lang="en-GB" sz="2000" dirty="0" err="1" smtClean="0"/>
              <a:t>presentar</a:t>
            </a:r>
            <a:r>
              <a:rPr lang="en-GB" sz="2000" dirty="0" smtClean="0"/>
              <a:t> </a:t>
            </a:r>
            <a:r>
              <a:rPr lang="en-GB" sz="2000" dirty="0" err="1" smtClean="0"/>
              <a:t>desafios</a:t>
            </a:r>
            <a:r>
              <a:rPr lang="en-GB" sz="2000" dirty="0" smtClean="0"/>
              <a:t> </a:t>
            </a:r>
            <a:r>
              <a:rPr lang="en-GB" sz="2000" dirty="0" err="1" smtClean="0"/>
              <a:t>hacia</a:t>
            </a:r>
            <a:r>
              <a:rPr lang="en-GB" sz="2000" dirty="0" smtClean="0"/>
              <a:t> la </a:t>
            </a:r>
            <a:r>
              <a:rPr lang="en-GB" sz="2000" dirty="0" err="1" smtClean="0"/>
              <a:t>eliminación</a:t>
            </a:r>
            <a:r>
              <a:rPr lang="en-GB" sz="2000" dirty="0" smtClean="0"/>
              <a:t>.</a:t>
            </a:r>
            <a:endParaRPr lang="en-GB" sz="2000" dirty="0" smtClean="0"/>
          </a:p>
          <a:p>
            <a:pPr marL="0" indent="0">
              <a:buNone/>
            </a:pPr>
            <a:endParaRPr lang="en-GB" sz="20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GB" sz="2000" b="1" dirty="0" smtClean="0"/>
              <a:t>Marco de </a:t>
            </a:r>
            <a:r>
              <a:rPr lang="en-GB" sz="2000" b="1" dirty="0" err="1" smtClean="0"/>
              <a:t>Gobernanza</a:t>
            </a:r>
            <a:r>
              <a:rPr lang="en-GB" sz="2000" b="1" dirty="0" smtClean="0"/>
              <a:t>: </a:t>
            </a:r>
            <a:r>
              <a:rPr lang="en-GB" sz="2000" dirty="0" smtClean="0"/>
              <a:t>un </a:t>
            </a:r>
            <a:r>
              <a:rPr lang="en-GB" sz="2000" dirty="0" err="1" smtClean="0"/>
              <a:t>número</a:t>
            </a:r>
            <a:r>
              <a:rPr lang="en-GB" sz="2000" dirty="0" smtClean="0"/>
              <a:t> </a:t>
            </a:r>
            <a:r>
              <a:rPr lang="en-GB" sz="2000" dirty="0" err="1" smtClean="0"/>
              <a:t>elevado</a:t>
            </a:r>
            <a:r>
              <a:rPr lang="en-GB" sz="2000" dirty="0" smtClean="0"/>
              <a:t> de </a:t>
            </a:r>
            <a:r>
              <a:rPr lang="en-GB" sz="2000" dirty="0" err="1" smtClean="0"/>
              <a:t>actores</a:t>
            </a:r>
            <a:r>
              <a:rPr lang="en-GB" sz="2000" dirty="0" smtClean="0"/>
              <a:t> </a:t>
            </a:r>
            <a:r>
              <a:rPr lang="en-GB" sz="2000" dirty="0" err="1" smtClean="0"/>
              <a:t>representa</a:t>
            </a:r>
            <a:r>
              <a:rPr lang="en-GB" sz="2000" dirty="0" smtClean="0"/>
              <a:t> </a:t>
            </a:r>
            <a:r>
              <a:rPr lang="en-GB" sz="2000" dirty="0" err="1" smtClean="0"/>
              <a:t>una</a:t>
            </a:r>
            <a:r>
              <a:rPr lang="en-GB" sz="2000" dirty="0" smtClean="0"/>
              <a:t> </a:t>
            </a:r>
            <a:r>
              <a:rPr lang="en-GB" sz="2000" dirty="0" err="1" smtClean="0"/>
              <a:t>oportunidad</a:t>
            </a:r>
            <a:r>
              <a:rPr lang="en-GB" sz="2000" dirty="0" smtClean="0"/>
              <a:t> </a:t>
            </a:r>
            <a:r>
              <a:rPr lang="en-GB" sz="2000" dirty="0" err="1" smtClean="0"/>
              <a:t>pero</a:t>
            </a:r>
            <a:r>
              <a:rPr lang="en-GB" sz="2000" dirty="0" smtClean="0"/>
              <a:t> </a:t>
            </a:r>
            <a:r>
              <a:rPr lang="en-GB" sz="2000" dirty="0" err="1" smtClean="0"/>
              <a:t>también</a:t>
            </a:r>
            <a:r>
              <a:rPr lang="en-GB" sz="2000" dirty="0" smtClean="0"/>
              <a:t> un </a:t>
            </a:r>
            <a:r>
              <a:rPr lang="en-GB" sz="2000" dirty="0" err="1" smtClean="0"/>
              <a:t>reto</a:t>
            </a:r>
            <a:r>
              <a:rPr lang="en-GB" sz="2000" dirty="0" smtClean="0"/>
              <a:t> en </a:t>
            </a:r>
            <a:r>
              <a:rPr lang="en-GB" sz="2000" dirty="0" err="1" smtClean="0"/>
              <a:t>términos</a:t>
            </a:r>
            <a:r>
              <a:rPr lang="en-GB" sz="2000" dirty="0" smtClean="0"/>
              <a:t> de </a:t>
            </a:r>
            <a:r>
              <a:rPr lang="en-GB" sz="2000" dirty="0" err="1" smtClean="0"/>
              <a:t>coordinación</a:t>
            </a:r>
            <a:r>
              <a:rPr lang="en-GB" sz="2000" dirty="0" smtClean="0"/>
              <a:t> y </a:t>
            </a:r>
            <a:r>
              <a:rPr lang="en-GB" sz="2000" dirty="0" err="1" smtClean="0"/>
              <a:t>decisión</a:t>
            </a:r>
            <a:r>
              <a:rPr lang="en-GB" sz="2000" dirty="0" smtClean="0"/>
              <a:t>.</a:t>
            </a:r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349047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 err="1" smtClean="0"/>
              <a:t>Gobernanza</a:t>
            </a:r>
            <a:r>
              <a:rPr lang="en-US" sz="3200" dirty="0" smtClean="0"/>
              <a:t> y </a:t>
            </a:r>
            <a:r>
              <a:rPr lang="en-US" sz="3200" dirty="0" err="1" smtClean="0"/>
              <a:t>coordinación</a:t>
            </a:r>
            <a:r>
              <a:rPr lang="en-US" sz="3200" dirty="0" smtClean="0"/>
              <a:t> </a:t>
            </a:r>
            <a:endParaRPr lang="es-ES_tradnl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s-ES_tradnl" dirty="0"/>
          </a:p>
        </p:txBody>
      </p:sp>
      <p:pic>
        <p:nvPicPr>
          <p:cNvPr id="2191" name="Picture 14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720"/>
            <a:ext cx="9906000" cy="5401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1437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8504" y="2852936"/>
            <a:ext cx="8980752" cy="1143000"/>
          </a:xfrm>
        </p:spPr>
        <p:txBody>
          <a:bodyPr/>
          <a:lstStyle/>
          <a:p>
            <a:pPr algn="ctr"/>
            <a:r>
              <a:rPr lang="en-US" dirty="0" err="1" smtClean="0"/>
              <a:t>Muchas</a:t>
            </a:r>
            <a:r>
              <a:rPr lang="en-US" dirty="0" smtClean="0"/>
              <a:t> gracias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Thank you very much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Merci beaucoup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Day Month Year</a:t>
            </a:r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CH" smtClean="0"/>
              <a:t>Place</a:t>
            </a:r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43CBED-2BEC-4CFC-A1B0-F6ACC84F5B07}" type="slidenum">
              <a:rPr lang="fr-CH" smtClean="0"/>
              <a:pPr>
                <a:defRPr/>
              </a:pPr>
              <a:t>26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767103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Oportunidades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496" y="1052736"/>
            <a:ext cx="9145016" cy="511256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GB" sz="2400" dirty="0" err="1" smtClean="0"/>
              <a:t>Reducción</a:t>
            </a:r>
            <a:r>
              <a:rPr lang="en-GB" sz="2400" dirty="0" smtClean="0"/>
              <a:t> </a:t>
            </a:r>
            <a:r>
              <a:rPr lang="en-GB" sz="2400" dirty="0" err="1" smtClean="0"/>
              <a:t>importante</a:t>
            </a:r>
            <a:r>
              <a:rPr lang="en-GB" sz="2400" dirty="0" smtClean="0"/>
              <a:t> de la </a:t>
            </a:r>
            <a:r>
              <a:rPr lang="en-GB" sz="2400" dirty="0" err="1" smtClean="0"/>
              <a:t>carga</a:t>
            </a:r>
            <a:r>
              <a:rPr lang="en-GB" sz="2400" dirty="0" smtClean="0"/>
              <a:t> de malaria </a:t>
            </a:r>
            <a:r>
              <a:rPr lang="en-GB" sz="2400" dirty="0" err="1" smtClean="0"/>
              <a:t>lograda</a:t>
            </a:r>
            <a:r>
              <a:rPr lang="en-GB" sz="2400" dirty="0" smtClean="0"/>
              <a:t> </a:t>
            </a:r>
            <a:r>
              <a:rPr lang="en-GB" sz="2400" dirty="0" err="1" smtClean="0"/>
              <a:t>por</a:t>
            </a:r>
            <a:r>
              <a:rPr lang="en-GB" sz="2400" dirty="0" smtClean="0"/>
              <a:t> la </a:t>
            </a:r>
            <a:r>
              <a:rPr lang="en-GB" sz="2400" dirty="0" err="1" smtClean="0"/>
              <a:t>región</a:t>
            </a:r>
            <a:r>
              <a:rPr lang="en-GB" sz="2400" dirty="0" smtClean="0"/>
              <a:t> entre </a:t>
            </a:r>
            <a:r>
              <a:rPr lang="en-GB" sz="2400" dirty="0" smtClean="0"/>
              <a:t>2000-2011: </a:t>
            </a:r>
            <a:endParaRPr lang="en-GB" sz="2400" dirty="0"/>
          </a:p>
          <a:p>
            <a:pPr lvl="1"/>
            <a:r>
              <a:rPr lang="en-GB" sz="2000" dirty="0"/>
              <a:t>86% </a:t>
            </a:r>
            <a:r>
              <a:rPr lang="en-GB" sz="2000" dirty="0" err="1" smtClean="0"/>
              <a:t>reducción</a:t>
            </a:r>
            <a:r>
              <a:rPr lang="en-GB" sz="2000" dirty="0" smtClean="0"/>
              <a:t> </a:t>
            </a:r>
            <a:r>
              <a:rPr lang="en-GB" sz="2000" dirty="0"/>
              <a:t>(</a:t>
            </a:r>
            <a:r>
              <a:rPr lang="en-GB" sz="2000" dirty="0" err="1"/>
              <a:t>Vivax</a:t>
            </a:r>
            <a:r>
              <a:rPr lang="en-GB" sz="2000" dirty="0" smtClean="0"/>
              <a:t>)</a:t>
            </a:r>
            <a:endParaRPr lang="en-GB" sz="2000" dirty="0"/>
          </a:p>
          <a:p>
            <a:pPr lvl="1"/>
            <a:r>
              <a:rPr lang="en-GB" sz="2000" dirty="0"/>
              <a:t>3 </a:t>
            </a:r>
            <a:r>
              <a:rPr lang="en-GB" sz="2000" dirty="0" err="1" smtClean="0"/>
              <a:t>países</a:t>
            </a:r>
            <a:r>
              <a:rPr lang="en-GB" sz="2000" dirty="0" smtClean="0"/>
              <a:t> </a:t>
            </a:r>
            <a:r>
              <a:rPr lang="en-GB" sz="2000" dirty="0"/>
              <a:t>&lt;100 </a:t>
            </a:r>
            <a:r>
              <a:rPr lang="en-GB" sz="2000" dirty="0" err="1" smtClean="0"/>
              <a:t>casos</a:t>
            </a:r>
            <a:r>
              <a:rPr lang="en-GB" sz="2000" dirty="0"/>
              <a:t>, </a:t>
            </a:r>
            <a:r>
              <a:rPr lang="en-GB" sz="2000" dirty="0" smtClean="0"/>
              <a:t>7 </a:t>
            </a:r>
            <a:r>
              <a:rPr lang="en-GB" sz="2000" dirty="0" err="1" smtClean="0"/>
              <a:t>países</a:t>
            </a:r>
            <a:r>
              <a:rPr lang="en-GB" sz="2000" dirty="0" smtClean="0"/>
              <a:t> </a:t>
            </a:r>
            <a:r>
              <a:rPr lang="en-GB" sz="2000" dirty="0"/>
              <a:t>&lt;2,000 </a:t>
            </a:r>
            <a:r>
              <a:rPr lang="en-GB" sz="2000" dirty="0" err="1" smtClean="0"/>
              <a:t>casos</a:t>
            </a:r>
            <a:endParaRPr lang="en-GB" sz="2000" dirty="0" smtClean="0"/>
          </a:p>
          <a:p>
            <a:pPr lvl="1"/>
            <a:r>
              <a:rPr lang="en-GB" sz="2000" dirty="0" smtClean="0"/>
              <a:t>6 </a:t>
            </a:r>
            <a:r>
              <a:rPr lang="en-GB" sz="2000" dirty="0" err="1" smtClean="0"/>
              <a:t>países</a:t>
            </a:r>
            <a:r>
              <a:rPr lang="en-GB" sz="2000" dirty="0" smtClean="0"/>
              <a:t> con </a:t>
            </a:r>
            <a:r>
              <a:rPr lang="en-GB" sz="2000" dirty="0" smtClean="0"/>
              <a:t>0 </a:t>
            </a:r>
            <a:r>
              <a:rPr lang="en-GB" sz="2000" dirty="0" err="1" smtClean="0"/>
              <a:t>decesos</a:t>
            </a:r>
            <a:r>
              <a:rPr lang="en-GB" sz="2000" dirty="0" smtClean="0"/>
              <a:t> (OMS, </a:t>
            </a:r>
            <a:r>
              <a:rPr lang="en-GB" sz="2000" dirty="0" smtClean="0"/>
              <a:t>2012)</a:t>
            </a:r>
          </a:p>
          <a:p>
            <a:r>
              <a:rPr lang="en-GB" sz="2400" dirty="0" err="1" smtClean="0"/>
              <a:t>Construir</a:t>
            </a:r>
            <a:r>
              <a:rPr lang="en-GB" sz="2400" dirty="0" smtClean="0"/>
              <a:t> </a:t>
            </a:r>
            <a:r>
              <a:rPr lang="en-GB" sz="2400" dirty="0" err="1" smtClean="0"/>
              <a:t>nuevas</a:t>
            </a:r>
            <a:r>
              <a:rPr lang="en-GB" sz="2400" dirty="0" smtClean="0"/>
              <a:t> </a:t>
            </a:r>
            <a:r>
              <a:rPr lang="en-GB" sz="2400" dirty="0" err="1" smtClean="0"/>
              <a:t>iniciativas</a:t>
            </a:r>
            <a:r>
              <a:rPr lang="en-GB" sz="2400" dirty="0" smtClean="0"/>
              <a:t> </a:t>
            </a:r>
            <a:r>
              <a:rPr lang="en-GB" sz="2400" dirty="0" err="1" smtClean="0"/>
              <a:t>sobre</a:t>
            </a:r>
            <a:r>
              <a:rPr lang="en-GB" sz="2400" dirty="0" smtClean="0"/>
              <a:t> el </a:t>
            </a:r>
            <a:r>
              <a:rPr lang="en-GB" sz="2400" dirty="0" err="1" smtClean="0"/>
              <a:t>trabajo</a:t>
            </a:r>
            <a:r>
              <a:rPr lang="en-GB" sz="2400" dirty="0" smtClean="0"/>
              <a:t> y </a:t>
            </a:r>
            <a:r>
              <a:rPr lang="en-GB" sz="2400" dirty="0" err="1" smtClean="0"/>
              <a:t>resultados</a:t>
            </a:r>
            <a:r>
              <a:rPr lang="en-GB" sz="2400" dirty="0" smtClean="0"/>
              <a:t> </a:t>
            </a:r>
            <a:r>
              <a:rPr lang="en-GB" sz="2400" dirty="0" err="1" smtClean="0"/>
              <a:t>alcanzados</a:t>
            </a:r>
            <a:r>
              <a:rPr lang="en-GB" sz="2400" dirty="0" smtClean="0"/>
              <a:t> </a:t>
            </a:r>
            <a:r>
              <a:rPr lang="en-GB" sz="2400" dirty="0" err="1" smtClean="0"/>
              <a:t>previamente</a:t>
            </a:r>
            <a:r>
              <a:rPr lang="en-GB" sz="2400" dirty="0" smtClean="0"/>
              <a:t> </a:t>
            </a:r>
            <a:r>
              <a:rPr lang="en-GB" sz="2400" dirty="0" err="1" smtClean="0"/>
              <a:t>así</a:t>
            </a:r>
            <a:r>
              <a:rPr lang="en-GB" sz="2400" dirty="0" smtClean="0"/>
              <a:t> </a:t>
            </a:r>
            <a:r>
              <a:rPr lang="en-GB" sz="2400" dirty="0" err="1" smtClean="0"/>
              <a:t>como</a:t>
            </a:r>
            <a:r>
              <a:rPr lang="en-GB" sz="2400" dirty="0" smtClean="0"/>
              <a:t> la </a:t>
            </a:r>
            <a:r>
              <a:rPr lang="en-GB" sz="2400" dirty="0" err="1" smtClean="0"/>
              <a:t>evidencia</a:t>
            </a:r>
            <a:r>
              <a:rPr lang="en-GB" sz="2400" dirty="0" smtClean="0"/>
              <a:t> </a:t>
            </a:r>
            <a:r>
              <a:rPr lang="en-GB" sz="2400" dirty="0" err="1" smtClean="0"/>
              <a:t>existente</a:t>
            </a:r>
            <a:r>
              <a:rPr lang="en-GB" sz="2400" dirty="0" smtClean="0"/>
              <a:t> para </a:t>
            </a:r>
            <a:r>
              <a:rPr lang="en-GB" sz="2400" dirty="0" err="1" smtClean="0"/>
              <a:t>eliminar</a:t>
            </a:r>
            <a:r>
              <a:rPr lang="en-GB" sz="2400" dirty="0" smtClean="0"/>
              <a:t> malaria.</a:t>
            </a:r>
            <a:endParaRPr lang="en-GB" sz="2400" dirty="0" smtClean="0"/>
          </a:p>
          <a:p>
            <a:r>
              <a:rPr lang="en-GB" sz="2400" dirty="0" err="1" smtClean="0"/>
              <a:t>Consolidar</a:t>
            </a:r>
            <a:r>
              <a:rPr lang="en-GB" sz="2400" dirty="0" smtClean="0"/>
              <a:t> el </a:t>
            </a:r>
            <a:r>
              <a:rPr lang="en-GB" sz="2400" dirty="0" err="1" smtClean="0"/>
              <a:t>interés</a:t>
            </a:r>
            <a:r>
              <a:rPr lang="en-GB" sz="2400" dirty="0" smtClean="0"/>
              <a:t> </a:t>
            </a:r>
            <a:r>
              <a:rPr lang="en-GB" sz="2400" dirty="0" err="1" smtClean="0"/>
              <a:t>manifiesto</a:t>
            </a:r>
            <a:r>
              <a:rPr lang="en-GB" sz="2400" dirty="0" smtClean="0"/>
              <a:t> de </a:t>
            </a:r>
            <a:r>
              <a:rPr lang="en-GB" sz="2400" dirty="0" err="1" smtClean="0"/>
              <a:t>países</a:t>
            </a:r>
            <a:r>
              <a:rPr lang="en-GB" sz="2400" dirty="0" smtClean="0"/>
              <a:t> (</a:t>
            </a:r>
            <a:r>
              <a:rPr lang="en-GB" sz="2400" dirty="0" err="1" smtClean="0"/>
              <a:t>ej</a:t>
            </a:r>
            <a:r>
              <a:rPr lang="en-GB" sz="2400" dirty="0" smtClean="0"/>
              <a:t>. </a:t>
            </a:r>
            <a:r>
              <a:rPr lang="en-GB" sz="2400" dirty="0" err="1" smtClean="0"/>
              <a:t>Declaración</a:t>
            </a:r>
            <a:r>
              <a:rPr lang="en-GB" sz="2400" dirty="0" smtClean="0"/>
              <a:t> </a:t>
            </a:r>
            <a:r>
              <a:rPr lang="en-GB" sz="2400" dirty="0" err="1" smtClean="0"/>
              <a:t>política</a:t>
            </a:r>
            <a:r>
              <a:rPr lang="en-GB" sz="2400" dirty="0" smtClean="0"/>
              <a:t> para </a:t>
            </a:r>
            <a:r>
              <a:rPr lang="en-GB" sz="2400" dirty="0" err="1" smtClean="0"/>
              <a:t>eliminar</a:t>
            </a:r>
            <a:r>
              <a:rPr lang="en-GB" sz="2400" dirty="0" smtClean="0"/>
              <a:t> malaria en </a:t>
            </a:r>
            <a:r>
              <a:rPr lang="en-GB" sz="2400" dirty="0"/>
              <a:t>2020) </a:t>
            </a:r>
            <a:r>
              <a:rPr lang="en-GB" sz="2400" dirty="0" smtClean="0"/>
              <a:t>y </a:t>
            </a:r>
            <a:r>
              <a:rPr lang="en-GB" sz="2400" dirty="0" err="1" smtClean="0"/>
              <a:t>actores</a:t>
            </a:r>
            <a:r>
              <a:rPr lang="en-GB" sz="2400" dirty="0" smtClean="0"/>
              <a:t> </a:t>
            </a:r>
            <a:r>
              <a:rPr lang="en-GB" sz="2400" dirty="0" err="1" smtClean="0"/>
              <a:t>internacionales</a:t>
            </a:r>
            <a:r>
              <a:rPr lang="en-GB" sz="2400" dirty="0" smtClean="0"/>
              <a:t> (</a:t>
            </a:r>
            <a:r>
              <a:rPr lang="en-GB" sz="2400" dirty="0"/>
              <a:t>Gates, Carter, Clinton, CDC, </a:t>
            </a:r>
            <a:r>
              <a:rPr lang="en-GB" sz="2400" dirty="0" smtClean="0"/>
              <a:t>IDB, USAID, GIZ)</a:t>
            </a:r>
            <a:endParaRPr lang="en-GB" sz="2400" dirty="0"/>
          </a:p>
          <a:p>
            <a:r>
              <a:rPr lang="en-GB" sz="2400" dirty="0" err="1" smtClean="0"/>
              <a:t>Preparar</a:t>
            </a:r>
            <a:r>
              <a:rPr lang="en-GB" sz="2400" dirty="0" smtClean="0"/>
              <a:t> </a:t>
            </a:r>
            <a:r>
              <a:rPr lang="en-GB" sz="2400" dirty="0" err="1" smtClean="0"/>
              <a:t>nuevas</a:t>
            </a:r>
            <a:r>
              <a:rPr lang="en-GB" sz="2400" dirty="0" smtClean="0"/>
              <a:t> </a:t>
            </a:r>
            <a:r>
              <a:rPr lang="en-GB" sz="2400" dirty="0" err="1" smtClean="0"/>
              <a:t>iniciativas</a:t>
            </a:r>
            <a:r>
              <a:rPr lang="en-GB" sz="2400" dirty="0" smtClean="0"/>
              <a:t> </a:t>
            </a:r>
            <a:r>
              <a:rPr lang="en-GB" sz="2400" dirty="0" err="1" smtClean="0"/>
              <a:t>bajo</a:t>
            </a:r>
            <a:r>
              <a:rPr lang="en-GB" sz="2400" dirty="0" smtClean="0"/>
              <a:t> la </a:t>
            </a:r>
            <a:r>
              <a:rPr lang="en-GB" sz="2400" dirty="0" err="1" smtClean="0"/>
              <a:t>oportunidad</a:t>
            </a:r>
            <a:r>
              <a:rPr lang="en-GB" sz="2400" dirty="0" smtClean="0"/>
              <a:t> del NFM a fin de </a:t>
            </a:r>
            <a:r>
              <a:rPr lang="en-GB" sz="2400" b="1" dirty="0" err="1" smtClean="0"/>
              <a:t>acelerar</a:t>
            </a:r>
            <a:r>
              <a:rPr lang="en-GB" sz="2400" b="1" dirty="0" smtClean="0"/>
              <a:t> el </a:t>
            </a:r>
            <a:r>
              <a:rPr lang="en-GB" sz="2400" b="1" dirty="0" err="1" smtClean="0"/>
              <a:t>alcance</a:t>
            </a:r>
            <a:r>
              <a:rPr lang="en-GB" sz="2400" b="1" dirty="0" smtClean="0"/>
              <a:t> de </a:t>
            </a:r>
            <a:r>
              <a:rPr lang="en-GB" sz="2400" b="1" dirty="0" err="1" smtClean="0"/>
              <a:t>impacto</a:t>
            </a:r>
            <a:r>
              <a:rPr lang="en-GB" sz="2400" b="1" dirty="0" smtClean="0"/>
              <a:t>. </a:t>
            </a:r>
            <a:endParaRPr lang="en-GB" sz="2400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Day Month Year</a:t>
            </a:r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CH" smtClean="0"/>
              <a:t>Place</a:t>
            </a:r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43CBED-2BEC-4CFC-A1B0-F6ACC84F5B07}" type="slidenum">
              <a:rPr lang="fr-CH" smtClean="0"/>
              <a:pPr>
                <a:defRPr/>
              </a:pPr>
              <a:t>3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673523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Iniciativa</a:t>
            </a:r>
            <a:r>
              <a:rPr lang="en-US" dirty="0" smtClean="0"/>
              <a:t> Regional</a:t>
            </a:r>
            <a:endParaRPr lang="es-G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5427" y="1268760"/>
            <a:ext cx="8982471" cy="460851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s-ES" dirty="0"/>
              <a:t>2 subregiones </a:t>
            </a:r>
            <a:r>
              <a:rPr lang="es-ES" dirty="0" smtClean="0"/>
              <a:t>(Mesoamérica </a:t>
            </a:r>
            <a:r>
              <a:rPr lang="es-ES" dirty="0"/>
              <a:t>y </a:t>
            </a:r>
            <a:r>
              <a:rPr lang="es-ES" dirty="0" smtClean="0"/>
              <a:t>La Española)</a:t>
            </a:r>
          </a:p>
          <a:p>
            <a:pPr marL="0" indent="0">
              <a:buNone/>
            </a:pPr>
            <a:endParaRPr lang="es-ES" sz="1600" dirty="0"/>
          </a:p>
          <a:p>
            <a:r>
              <a:rPr lang="es-ES" dirty="0" smtClean="0"/>
              <a:t>No </a:t>
            </a:r>
            <a:r>
              <a:rPr lang="es-ES" dirty="0"/>
              <a:t>se puede conseguir </a:t>
            </a:r>
            <a:r>
              <a:rPr lang="es-ES" dirty="0" smtClean="0"/>
              <a:t>la eliminación fácilmente </a:t>
            </a:r>
            <a:r>
              <a:rPr lang="es-ES" dirty="0"/>
              <a:t>en el </a:t>
            </a:r>
            <a:r>
              <a:rPr lang="es-ES" dirty="0" smtClean="0"/>
              <a:t>aislamiento</a:t>
            </a:r>
          </a:p>
          <a:p>
            <a:pPr marL="0" indent="0">
              <a:buNone/>
            </a:pPr>
            <a:endParaRPr lang="es-ES" sz="1600" dirty="0"/>
          </a:p>
          <a:p>
            <a:r>
              <a:rPr lang="es-ES" dirty="0" smtClean="0"/>
              <a:t>Eficiencia </a:t>
            </a:r>
            <a:r>
              <a:rPr lang="es-ES" dirty="0"/>
              <a:t>en </a:t>
            </a:r>
            <a:r>
              <a:rPr lang="es-ES" dirty="0" smtClean="0"/>
              <a:t>financiamiento </a:t>
            </a:r>
            <a:r>
              <a:rPr lang="es-ES" dirty="0" smtClean="0"/>
              <a:t>– varios países </a:t>
            </a:r>
            <a:r>
              <a:rPr lang="es-ES" dirty="0"/>
              <a:t>con necesidad </a:t>
            </a:r>
            <a:r>
              <a:rPr lang="es-ES" dirty="0" smtClean="0"/>
              <a:t>individual relativamente baja</a:t>
            </a:r>
          </a:p>
          <a:p>
            <a:pPr marL="0" indent="0">
              <a:buNone/>
            </a:pPr>
            <a:endParaRPr lang="es-ES" sz="1600" dirty="0"/>
          </a:p>
          <a:p>
            <a:r>
              <a:rPr lang="es-ES" dirty="0"/>
              <a:t>Prestar apoyo a </a:t>
            </a:r>
            <a:r>
              <a:rPr lang="es-ES" dirty="0" smtClean="0"/>
              <a:t>plataformas </a:t>
            </a:r>
            <a:r>
              <a:rPr lang="es-ES" dirty="0"/>
              <a:t>y </a:t>
            </a:r>
            <a:r>
              <a:rPr lang="es-ES" dirty="0" smtClean="0"/>
              <a:t>mecanismos </a:t>
            </a:r>
            <a:r>
              <a:rPr lang="es-ES" dirty="0"/>
              <a:t>para mejorar la cooperación y las </a:t>
            </a:r>
            <a:r>
              <a:rPr lang="es-ES" dirty="0" smtClean="0"/>
              <a:t>sinergias</a:t>
            </a:r>
          </a:p>
          <a:p>
            <a:endParaRPr lang="es-G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Day Month Year</a:t>
            </a:r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CH" smtClean="0"/>
              <a:t>Place</a:t>
            </a:r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43CBED-2BEC-4CFC-A1B0-F6ACC84F5B07}" type="slidenum">
              <a:rPr lang="fr-CH" smtClean="0"/>
              <a:pPr>
                <a:defRPr/>
              </a:pPr>
              <a:t>4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382161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 </a:t>
            </a:r>
            <a:r>
              <a:rPr lang="en-US" dirty="0" err="1" smtClean="0"/>
              <a:t>tamaño</a:t>
            </a:r>
            <a:r>
              <a:rPr lang="en-US" dirty="0" smtClean="0"/>
              <a:t> del </a:t>
            </a:r>
            <a:r>
              <a:rPr lang="en-US" dirty="0" err="1" smtClean="0"/>
              <a:t>problema</a:t>
            </a:r>
            <a:endParaRPr lang="es-G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Day Month Year</a:t>
            </a:r>
            <a:endParaRPr lang="fr-C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CH" dirty="0" smtClean="0"/>
              <a:t>Place</a:t>
            </a:r>
            <a:endParaRPr lang="fr-CH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43CBED-2BEC-4CFC-A1B0-F6ACC84F5B07}" type="slidenum">
              <a:rPr lang="fr-CH" smtClean="0"/>
              <a:pPr>
                <a:defRPr/>
              </a:pPr>
              <a:t>5</a:t>
            </a:fld>
            <a:endParaRPr lang="fr-CH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6404122"/>
              </p:ext>
            </p:extLst>
          </p:nvPr>
        </p:nvGraphicFramePr>
        <p:xfrm>
          <a:off x="445427" y="1268760"/>
          <a:ext cx="9188093" cy="4464934"/>
        </p:xfrm>
        <a:graphic>
          <a:graphicData uri="http://schemas.openxmlformats.org/drawingml/2006/table">
            <a:tbl>
              <a:tblPr firstRow="1" firstCol="1" bandRow="1"/>
              <a:tblGrid>
                <a:gridCol w="1188462"/>
                <a:gridCol w="814317"/>
                <a:gridCol w="813359"/>
                <a:gridCol w="814317"/>
                <a:gridCol w="949239"/>
                <a:gridCol w="678438"/>
                <a:gridCol w="859290"/>
                <a:gridCol w="732980"/>
                <a:gridCol w="732980"/>
                <a:gridCol w="855464"/>
                <a:gridCol w="749247"/>
              </a:tblGrid>
              <a:tr h="50405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en-GB" sz="1800" dirty="0">
                        <a:effectLst/>
                        <a:latin typeface="Calibri"/>
                      </a:endParaRPr>
                    </a:p>
                  </a:txBody>
                  <a:tcPr marL="55419" marR="5541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10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16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Número de casos de malaria y metas 2015 (Honduras: 2014)</a:t>
                      </a:r>
                      <a:endParaRPr lang="en-GB" sz="18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G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G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G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G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G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G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G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G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GT"/>
                    </a:p>
                  </a:txBody>
                  <a:tcPr/>
                </a:tc>
              </a:tr>
              <a:tr h="2435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en-GB" sz="1800" dirty="0">
                        <a:effectLst/>
                        <a:latin typeface="Calibri"/>
                      </a:endParaRPr>
                    </a:p>
                  </a:txBody>
                  <a:tcPr marL="55419" marR="5541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i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P. Falciparum</a:t>
                      </a:r>
                      <a:endParaRPr lang="en-GB" sz="18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G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G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G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GT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i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P. </a:t>
                      </a:r>
                      <a:r>
                        <a:rPr lang="en-GB" sz="1600" i="1" dirty="0" err="1">
                          <a:effectLst/>
                          <a:latin typeface="Calibri"/>
                          <a:ea typeface="Times New Roman"/>
                          <a:cs typeface="Arial"/>
                        </a:rPr>
                        <a:t>vivax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G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G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G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GT"/>
                    </a:p>
                  </a:txBody>
                  <a:tcPr/>
                </a:tc>
              </a:tr>
              <a:tr h="52949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en-GB" sz="1800">
                        <a:effectLst/>
                        <a:latin typeface="Calibri"/>
                      </a:endParaRPr>
                    </a:p>
                  </a:txBody>
                  <a:tcPr marL="55419" marR="5541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2000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>
                      <a:noFill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2010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2011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Calibri"/>
                          <a:ea typeface="Times New Roman"/>
                          <a:cs typeface="Arial"/>
                        </a:rPr>
                        <a:t>% </a:t>
                      </a:r>
                      <a:r>
                        <a:rPr lang="en-GB" sz="16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2000-2011</a:t>
                      </a:r>
                      <a:endParaRPr lang="en-GB" sz="18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Meta</a:t>
                      </a:r>
                      <a:endParaRPr lang="en-GB" sz="18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2000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2010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2011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Calibri"/>
                          <a:ea typeface="Times New Roman"/>
                          <a:cs typeface="Arial"/>
                        </a:rPr>
                        <a:t>% </a:t>
                      </a:r>
                      <a:r>
                        <a:rPr lang="en-GB" sz="16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2000-2011</a:t>
                      </a:r>
                      <a:endParaRPr lang="en-GB" sz="18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Meta</a:t>
                      </a:r>
                      <a:endParaRPr lang="en-GB" sz="18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EE8"/>
                    </a:solidFill>
                  </a:tcPr>
                </a:tc>
              </a:tr>
              <a:tr h="22858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Belize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20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0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1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-95%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n/a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1,466</a:t>
                      </a:r>
                      <a:endParaRPr lang="en-GB" sz="18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149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78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-95%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n/a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22858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Costa Rica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12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2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4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-67%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n/a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1,867</a:t>
                      </a:r>
                      <a:endParaRPr lang="en-GB" sz="18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112</a:t>
                      </a:r>
                      <a:endParaRPr lang="en-GB" sz="18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13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-99%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n/a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58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Dominican Republic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1,226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2,480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1,614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+31%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n/a?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7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2</a:t>
                      </a:r>
                      <a:endParaRPr lang="en-GB" sz="18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2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-28%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n/a?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22858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El Salvador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9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2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3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-67%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n/a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744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22</a:t>
                      </a:r>
                      <a:endParaRPr lang="en-GB" sz="18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12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-98%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n/a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2858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Guatemala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1,474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30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64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-96%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0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50,171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7,163</a:t>
                      </a:r>
                      <a:endParaRPr lang="en-GB" sz="18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6,755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-87%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2,217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22858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Haiti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16,897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84,153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32,048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+89%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n/a?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0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0</a:t>
                      </a:r>
                      <a:endParaRPr lang="en-GB" sz="18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0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0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n/a?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58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Honduras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1,446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873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581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-60%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28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33,679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8,699</a:t>
                      </a:r>
                      <a:endParaRPr lang="en-GB" sz="18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7,010</a:t>
                      </a:r>
                      <a:endParaRPr lang="en-GB" sz="18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-79%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2,650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22858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Mexico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131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0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0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-100%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n/a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7,259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1,226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1,224</a:t>
                      </a:r>
                      <a:endParaRPr lang="en-GB" sz="18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-83%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n/a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58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Nicaragua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1,369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154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150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-89%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75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22,645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538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775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-97%</a:t>
                      </a:r>
                      <a:endParaRPr lang="en-GB" sz="18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350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25264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Panama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45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20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1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-98%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n/a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991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398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353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-64%</a:t>
                      </a:r>
                      <a:endParaRPr lang="en-GB" sz="1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n/a</a:t>
                      </a:r>
                      <a:endParaRPr lang="en-GB" sz="18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2794836"/>
              </p:ext>
            </p:extLst>
          </p:nvPr>
        </p:nvGraphicFramePr>
        <p:xfrm>
          <a:off x="350489" y="5877272"/>
          <a:ext cx="8982472" cy="287610"/>
        </p:xfrm>
        <a:graphic>
          <a:graphicData uri="http://schemas.openxmlformats.org/drawingml/2006/table">
            <a:tbl>
              <a:tblPr firstRow="1" firstCol="1" bandRow="1"/>
              <a:tblGrid>
                <a:gridCol w="1558350"/>
                <a:gridCol w="1067758"/>
                <a:gridCol w="1066504"/>
                <a:gridCol w="1067758"/>
                <a:gridCol w="1244673"/>
                <a:gridCol w="889590"/>
                <a:gridCol w="1126731"/>
                <a:gridCol w="961108"/>
              </a:tblGrid>
              <a:tr h="14380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Fuentes:</a:t>
                      </a:r>
                      <a:endParaRPr lang="en-GB" sz="80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en-GB" sz="800">
                        <a:effectLst/>
                        <a:latin typeface="Calibri"/>
                      </a:endParaRPr>
                    </a:p>
                  </a:txBody>
                  <a:tcPr marL="55419" marR="5541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en-GB" sz="800">
                        <a:effectLst/>
                        <a:latin typeface="Calibri"/>
                      </a:endParaRPr>
                    </a:p>
                  </a:txBody>
                  <a:tcPr marL="55419" marR="5541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en-GB" sz="800">
                        <a:effectLst/>
                        <a:latin typeface="Calibri"/>
                      </a:endParaRPr>
                    </a:p>
                  </a:txBody>
                  <a:tcPr marL="55419" marR="5541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en-GB" sz="800">
                        <a:effectLst/>
                        <a:latin typeface="Calibri"/>
                      </a:endParaRPr>
                    </a:p>
                  </a:txBody>
                  <a:tcPr marL="55419" marR="5541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en-GB" sz="800">
                        <a:effectLst/>
                        <a:latin typeface="Calibri"/>
                      </a:endParaRPr>
                    </a:p>
                  </a:txBody>
                  <a:tcPr marL="55419" marR="5541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en-GB" sz="800">
                        <a:effectLst/>
                        <a:latin typeface="Calibri"/>
                      </a:endParaRPr>
                    </a:p>
                  </a:txBody>
                  <a:tcPr marL="55419" marR="5541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en-GB" sz="800">
                        <a:effectLst/>
                        <a:latin typeface="Calibri"/>
                      </a:endParaRPr>
                    </a:p>
                  </a:txBody>
                  <a:tcPr marL="55419" marR="5541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3805">
                <a:tc gridSpan="8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8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Casos de Malaria: Informe OMS 2012</a:t>
                      </a:r>
                      <a:endParaRPr lang="en-GB" sz="800" dirty="0">
                        <a:effectLst/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55419" marR="55419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G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G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G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G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G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G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GT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2928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496" y="0"/>
            <a:ext cx="8980752" cy="1143000"/>
          </a:xfrm>
        </p:spPr>
        <p:txBody>
          <a:bodyPr/>
          <a:lstStyle/>
          <a:p>
            <a:pPr algn="ctr"/>
            <a:r>
              <a:rPr lang="en-US" sz="3200" dirty="0" err="1" smtClean="0"/>
              <a:t>Participación</a:t>
            </a:r>
            <a:r>
              <a:rPr lang="en-US" sz="3200" dirty="0" smtClean="0"/>
              <a:t> del Fondo Mundial-1</a:t>
            </a:r>
            <a:endParaRPr lang="es-EC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0512" y="1052736"/>
            <a:ext cx="8982471" cy="518457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sz="1800" dirty="0" err="1" smtClean="0"/>
              <a:t>Subvenciones</a:t>
            </a:r>
            <a:r>
              <a:rPr lang="en-US" sz="1800" dirty="0" smtClean="0"/>
              <a:t> en la </a:t>
            </a:r>
            <a:r>
              <a:rPr lang="en-US" sz="1800" dirty="0" err="1" smtClean="0"/>
              <a:t>región</a:t>
            </a:r>
            <a:r>
              <a:rPr lang="en-US" sz="1800" dirty="0" smtClean="0"/>
              <a:t> </a:t>
            </a:r>
            <a:r>
              <a:rPr lang="en-US" sz="1800" dirty="0" err="1" smtClean="0"/>
              <a:t>desde</a:t>
            </a:r>
            <a:r>
              <a:rPr lang="en-US" sz="1800" dirty="0" smtClean="0"/>
              <a:t> 2003. </a:t>
            </a:r>
            <a:r>
              <a:rPr lang="en-US" sz="1800" dirty="0" err="1" smtClean="0"/>
              <a:t>Caracter</a:t>
            </a:r>
            <a:r>
              <a:rPr lang="en-US" sz="1800" dirty="0" smtClean="0"/>
              <a:t> </a:t>
            </a:r>
            <a:r>
              <a:rPr lang="en-US" sz="1800" dirty="0" err="1" smtClean="0"/>
              <a:t>nacional</a:t>
            </a:r>
            <a:r>
              <a:rPr lang="en-US" sz="1800" dirty="0" smtClean="0"/>
              <a:t> y </a:t>
            </a:r>
            <a:r>
              <a:rPr lang="en-US" sz="1800" dirty="0" err="1" smtClean="0"/>
              <a:t>multipaís</a:t>
            </a:r>
            <a:r>
              <a:rPr lang="en-US" sz="1800" dirty="0" smtClean="0"/>
              <a:t>.</a:t>
            </a:r>
            <a:endParaRPr lang="en-GB" sz="1800" dirty="0"/>
          </a:p>
          <a:p>
            <a:pPr lvl="0"/>
            <a:r>
              <a:rPr lang="es-ES_tradnl" sz="1800" dirty="0" smtClean="0"/>
              <a:t>Consulta en 2011 </a:t>
            </a:r>
            <a:r>
              <a:rPr lang="es-ES_tradnl" sz="1800" dirty="0"/>
              <a:t>de la OPS en Costa Rica sobre la estrategia de malaria para las Américas 2011-2015. Resultados excepcionales para mucho países (MDG logrado) y posibilidad de eliminación en Meso y Cono Sur.</a:t>
            </a:r>
            <a:endParaRPr lang="en-GB" sz="1800" dirty="0"/>
          </a:p>
          <a:p>
            <a:pPr lvl="0"/>
            <a:r>
              <a:rPr lang="es-ES_tradnl" sz="1800" dirty="0"/>
              <a:t>2011-2012 – </a:t>
            </a:r>
            <a:r>
              <a:rPr lang="es-ES_tradnl" sz="1800" dirty="0" smtClean="0"/>
              <a:t>Involucramiento y contactos adicionales </a:t>
            </a:r>
            <a:r>
              <a:rPr lang="es-ES_tradnl" sz="1800" dirty="0"/>
              <a:t>con IS-Global, Gates, Slim, España y BID sobre un proyecto que quería demonstrar la eliminación en 4 municipalidades en la frontera Honduras-Nicaragua (</a:t>
            </a:r>
            <a:r>
              <a:rPr lang="es-ES_tradnl" sz="1800" dirty="0" smtClean="0"/>
              <a:t>más </a:t>
            </a:r>
            <a:r>
              <a:rPr lang="es-ES_tradnl" sz="1800" dirty="0"/>
              <a:t>alto índice en Mesoamérica) dentro el marco de SM2015 (Salud Meso…). </a:t>
            </a:r>
            <a:endParaRPr lang="es-ES_tradnl" sz="1800" dirty="0" smtClean="0"/>
          </a:p>
          <a:p>
            <a:pPr lvl="0"/>
            <a:r>
              <a:rPr lang="es-ES_tradnl" sz="1800" dirty="0" smtClean="0"/>
              <a:t>Se </a:t>
            </a:r>
            <a:r>
              <a:rPr lang="es-ES_tradnl" sz="1800" dirty="0"/>
              <a:t>coordinaron las acciones con lo financiado por el FM en los países, sin embargo el proyecto nunca empezó a causa del retiro de uno de los financiadores.</a:t>
            </a:r>
            <a:endParaRPr lang="en-GB" sz="1800" dirty="0"/>
          </a:p>
          <a:p>
            <a:pPr lvl="0"/>
            <a:r>
              <a:rPr lang="es-ES_tradnl" sz="1800" dirty="0"/>
              <a:t>Septiembre 2012 la Junta Directiva del FM aprueba un Nuevo Modelo de </a:t>
            </a:r>
            <a:r>
              <a:rPr lang="es-ES_tradnl" sz="1800" dirty="0" smtClean="0"/>
              <a:t>Financiamiento </a:t>
            </a:r>
            <a:r>
              <a:rPr lang="es-ES_tradnl" sz="1800" dirty="0"/>
              <a:t>que implica, entre otras, el involucramiento </a:t>
            </a:r>
            <a:r>
              <a:rPr lang="es-ES_tradnl" sz="1800" dirty="0" smtClean="0"/>
              <a:t>del Secretariado </a:t>
            </a:r>
            <a:r>
              <a:rPr lang="es-ES_tradnl" sz="1800" dirty="0"/>
              <a:t>desde el momento de la formulación de las </a:t>
            </a:r>
            <a:r>
              <a:rPr lang="es-ES_tradnl" sz="1800" dirty="0" smtClean="0"/>
              <a:t>propuestas y un nuevo sistema de aprobación.</a:t>
            </a:r>
            <a:endParaRPr lang="en-GB" sz="1800" dirty="0"/>
          </a:p>
          <a:p>
            <a:pPr lvl="0"/>
            <a:r>
              <a:rPr lang="es-ES_tradnl" sz="1800" dirty="0"/>
              <a:t>Oct-Diciembre 2012, </a:t>
            </a:r>
            <a:r>
              <a:rPr lang="es-ES_tradnl" sz="1800" dirty="0" smtClean="0"/>
              <a:t>se inician consultas </a:t>
            </a:r>
            <a:r>
              <a:rPr lang="es-ES_tradnl" sz="1800" dirty="0"/>
              <a:t>con gobierno de Costa Rica y otros socios sobre la posibilidad que se financie un incentivo a la eliminación en </a:t>
            </a:r>
            <a:r>
              <a:rPr lang="es-ES_tradnl" sz="1800" dirty="0" smtClean="0"/>
              <a:t>Mesoamérica</a:t>
            </a:r>
            <a:endParaRPr lang="en-GB" sz="1800" dirty="0"/>
          </a:p>
          <a:p>
            <a:pPr lvl="0"/>
            <a:endParaRPr lang="es-EC" sz="1600" dirty="0">
              <a:solidFill>
                <a:schemeClr val="accent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Day Month Year</a:t>
            </a:r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43CBED-2BEC-4CFC-A1B0-F6ACC84F5B07}" type="slidenum">
              <a:rPr lang="fr-CH" smtClean="0"/>
              <a:pPr>
                <a:defRPr/>
              </a:pPr>
              <a:t>6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550167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 err="1"/>
              <a:t>Participación</a:t>
            </a:r>
            <a:r>
              <a:rPr lang="en-US" sz="3200" dirty="0"/>
              <a:t> del Fondo </a:t>
            </a:r>
            <a:r>
              <a:rPr lang="en-US" sz="3200" dirty="0" smtClean="0"/>
              <a:t>Mundial-2</a:t>
            </a:r>
            <a:endParaRPr lang="es-EC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496" y="1052736"/>
            <a:ext cx="8982471" cy="5184576"/>
          </a:xfrm>
          <a:ln>
            <a:solidFill>
              <a:srgbClr val="C00000"/>
            </a:solidFill>
          </a:ln>
        </p:spPr>
        <p:txBody>
          <a:bodyPr/>
          <a:lstStyle/>
          <a:p>
            <a:pPr lvl="0"/>
            <a:r>
              <a:rPr lang="es-ES" sz="2000" dirty="0"/>
              <a:t>Enero 2013 se desarrollan con el Gobierno de Costa Rica </a:t>
            </a:r>
            <a:r>
              <a:rPr lang="es-ES" sz="2000" dirty="0" err="1"/>
              <a:t>TDRs</a:t>
            </a:r>
            <a:r>
              <a:rPr lang="es-ES" sz="2000" dirty="0"/>
              <a:t> para una reunión en Junio. </a:t>
            </a:r>
            <a:endParaRPr lang="es-ES_tradnl" sz="2000" dirty="0" smtClean="0"/>
          </a:p>
          <a:p>
            <a:pPr lvl="0"/>
            <a:r>
              <a:rPr lang="es-ES_tradnl" sz="2000" dirty="0" smtClean="0"/>
              <a:t>Febrero </a:t>
            </a:r>
            <a:r>
              <a:rPr lang="es-ES_tradnl" sz="2000" dirty="0"/>
              <a:t>2013, reunión entre el Jefe Regional de LAC y la Directora de OPS y su equipo de Malaria en Washington. Se </a:t>
            </a:r>
            <a:r>
              <a:rPr lang="es-ES_tradnl" sz="2000" dirty="0" smtClean="0"/>
              <a:t>discute </a:t>
            </a:r>
            <a:r>
              <a:rPr lang="es-ES_tradnl" sz="2000" dirty="0"/>
              <a:t>incluir la isla </a:t>
            </a:r>
            <a:r>
              <a:rPr lang="es-ES_tradnl" sz="2000" dirty="0" smtClean="0"/>
              <a:t>Española </a:t>
            </a:r>
            <a:r>
              <a:rPr lang="es-ES_tradnl" sz="2000" dirty="0"/>
              <a:t>por su oportunidad de lograr la eliminación en base a datos recientes.</a:t>
            </a:r>
            <a:endParaRPr lang="en-GB" sz="2000" dirty="0"/>
          </a:p>
          <a:p>
            <a:pPr lvl="0"/>
            <a:r>
              <a:rPr lang="es-ES_tradnl" sz="2000" dirty="0"/>
              <a:t>Febrero 2013, el tema se toca en la reunión extraordinaria de COMISCA de Febrero. La presidente, la Dra Corrales, ministra de Costa Rica, pide y recibe aceptación de sus colegas para incluir Haití en el proceso (Haiti no es miembro del COMISCA).</a:t>
            </a:r>
            <a:endParaRPr lang="en-GB" sz="2000" dirty="0"/>
          </a:p>
          <a:p>
            <a:pPr lvl="0"/>
            <a:r>
              <a:rPr lang="es-ES_tradnl" sz="2000" dirty="0"/>
              <a:t>Finales Febrero 2013 el FM anuncia que asigna 10m para una iniciativa que impulse la eliminación en la </a:t>
            </a:r>
            <a:r>
              <a:rPr lang="es-ES_tradnl" sz="2000" dirty="0" smtClean="0"/>
              <a:t>región (EARLY APPLICANT)</a:t>
            </a:r>
            <a:endParaRPr lang="en-GB" sz="2000" dirty="0"/>
          </a:p>
          <a:p>
            <a:pPr lvl="0"/>
            <a:r>
              <a:rPr lang="es-ES_tradnl" sz="2000" dirty="0"/>
              <a:t>Marzo 2013, el MCR, bajo la presidencia de </a:t>
            </a:r>
            <a:r>
              <a:rPr lang="es-ES_tradnl" sz="2000" dirty="0" smtClean="0"/>
              <a:t>El Salvador, </a:t>
            </a:r>
            <a:r>
              <a:rPr lang="es-ES_tradnl" sz="2000" dirty="0"/>
              <a:t>activa su </a:t>
            </a:r>
            <a:r>
              <a:rPr lang="es-ES_tradnl" sz="2000" dirty="0" smtClean="0"/>
              <a:t>coordinación </a:t>
            </a:r>
            <a:r>
              <a:rPr lang="es-ES_tradnl" sz="2000" dirty="0"/>
              <a:t>técnica </a:t>
            </a:r>
            <a:r>
              <a:rPr lang="es-ES_tradnl" sz="2000" dirty="0" smtClean="0"/>
              <a:t>vía el MCR solicitando </a:t>
            </a:r>
            <a:r>
              <a:rPr lang="es-ES_tradnl" sz="2000" dirty="0"/>
              <a:t>de expandir su mandato para incluir Malaria (hasta entonces era VIH) y representantes de Haiti.</a:t>
            </a:r>
            <a:endParaRPr lang="en-GB" sz="2000" dirty="0"/>
          </a:p>
          <a:p>
            <a:pPr lvl="0"/>
            <a:endParaRPr lang="en-GB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Day Month Year</a:t>
            </a:r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43CBED-2BEC-4CFC-A1B0-F6ACC84F5B07}" type="slidenum">
              <a:rPr lang="fr-CH" smtClean="0"/>
              <a:pPr>
                <a:defRPr/>
              </a:pPr>
              <a:t>7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550167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 err="1"/>
              <a:t>Participación</a:t>
            </a:r>
            <a:r>
              <a:rPr lang="en-US" sz="3200" dirty="0"/>
              <a:t> del Fondo </a:t>
            </a:r>
            <a:r>
              <a:rPr lang="en-US" sz="3200" dirty="0" smtClean="0"/>
              <a:t>Mundial-3</a:t>
            </a:r>
            <a:endParaRPr lang="es-EC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496" y="1052736"/>
            <a:ext cx="8982471" cy="4896544"/>
          </a:xfrm>
          <a:ln>
            <a:solidFill>
              <a:srgbClr val="C00000"/>
            </a:solidFill>
          </a:ln>
        </p:spPr>
        <p:txBody>
          <a:bodyPr/>
          <a:lstStyle/>
          <a:p>
            <a:pPr lvl="0"/>
            <a:r>
              <a:rPr lang="es-ES" sz="1800" dirty="0"/>
              <a:t>Abril 2013, reunión de OPS con jefes de programas en Lima en donde se presenta la idea</a:t>
            </a:r>
          </a:p>
          <a:p>
            <a:pPr lvl="0"/>
            <a:r>
              <a:rPr lang="es-ES" sz="1800" dirty="0"/>
              <a:t>Abril 2013, consulta en Washington sobre la eliminación en la Española. Participa el Jefe Regional de LAC.</a:t>
            </a:r>
          </a:p>
          <a:p>
            <a:pPr lvl="0"/>
            <a:r>
              <a:rPr lang="es-ES" sz="1800" dirty="0"/>
              <a:t>Mayo 2013, CHAI, bajo el financiamiento de BMGF, ayuda el FM a incluir un mecanismo innovador de Financiamiento basado en Resultados denominado Cash </a:t>
            </a:r>
            <a:r>
              <a:rPr lang="es-ES" sz="1800" dirty="0" err="1"/>
              <a:t>on</a:t>
            </a:r>
            <a:r>
              <a:rPr lang="es-ES" sz="1800" dirty="0"/>
              <a:t> </a:t>
            </a:r>
            <a:r>
              <a:rPr lang="es-ES" sz="1800" dirty="0" err="1"/>
              <a:t>Delivery</a:t>
            </a:r>
            <a:r>
              <a:rPr lang="es-ES" sz="1800" dirty="0"/>
              <a:t>.</a:t>
            </a:r>
            <a:endParaRPr lang="es-ES_tradnl" sz="1800" dirty="0" smtClean="0"/>
          </a:p>
          <a:p>
            <a:pPr lvl="0"/>
            <a:r>
              <a:rPr lang="es-ES_tradnl" sz="1800" dirty="0" smtClean="0"/>
              <a:t>En </a:t>
            </a:r>
            <a:r>
              <a:rPr lang="es-ES_tradnl" sz="1800" dirty="0"/>
              <a:t>Junio 2013, en San Jose, los ministros firman una declaración para eliminar la malaria antes del 2020 y piden el apoyo del FM (y varios otros socios), presente con sus Jefe Regional de LAC y los Gerente de Portafolios de los países </a:t>
            </a:r>
            <a:r>
              <a:rPr lang="es-ES_tradnl" sz="1800" dirty="0" smtClean="0"/>
              <a:t>involucrados.</a:t>
            </a:r>
            <a:endParaRPr lang="en-GB" sz="1800" dirty="0"/>
          </a:p>
          <a:p>
            <a:pPr lvl="0"/>
            <a:r>
              <a:rPr lang="es-ES_tradnl" sz="1800" dirty="0"/>
              <a:t>Junio-Agosto 2013, con el </a:t>
            </a:r>
            <a:r>
              <a:rPr lang="es-ES_tradnl" sz="1800" dirty="0" err="1"/>
              <a:t>co</a:t>
            </a:r>
            <a:r>
              <a:rPr lang="es-ES_tradnl" sz="1800" dirty="0"/>
              <a:t>-financiamiento de </a:t>
            </a:r>
            <a:r>
              <a:rPr lang="es-ES_tradnl" sz="1800" dirty="0" smtClean="0"/>
              <a:t>GIZ </a:t>
            </a:r>
            <a:r>
              <a:rPr lang="es-ES_tradnl" sz="1800" dirty="0"/>
              <a:t>y el apoyo </a:t>
            </a:r>
            <a:r>
              <a:rPr lang="es-ES_tradnl" sz="1800" dirty="0" err="1"/>
              <a:t>tecnico</a:t>
            </a:r>
            <a:r>
              <a:rPr lang="es-ES_tradnl" sz="1800" dirty="0"/>
              <a:t> de OPS y centro </a:t>
            </a:r>
            <a:r>
              <a:rPr lang="es-ES_tradnl" sz="1800" dirty="0" err="1"/>
              <a:t>Caucaseco</a:t>
            </a:r>
            <a:r>
              <a:rPr lang="es-ES_tradnl" sz="1800" dirty="0"/>
              <a:t>, los países se reúnen y desarrollan la nota conceptual presentada oficialmente por el MCR a principio de Septiembre. </a:t>
            </a:r>
            <a:endParaRPr lang="en-GB" sz="1800" dirty="0"/>
          </a:p>
          <a:p>
            <a:pPr lvl="0"/>
            <a:r>
              <a:rPr lang="es-ES_tradnl" sz="1800" dirty="0"/>
              <a:t>Octubre 2013, el panel de revisión técnica y el GAC del FM recomienda la </a:t>
            </a:r>
            <a:r>
              <a:rPr lang="es-ES_tradnl" sz="1800" dirty="0" err="1"/>
              <a:t>subvencion</a:t>
            </a:r>
            <a:r>
              <a:rPr lang="es-ES_tradnl" sz="1800" dirty="0"/>
              <a:t> para su aprobación. </a:t>
            </a:r>
            <a:endParaRPr lang="en-GB" sz="1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Day Month Year</a:t>
            </a:r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43CBED-2BEC-4CFC-A1B0-F6ACC84F5B07}" type="slidenum">
              <a:rPr lang="fr-CH" smtClean="0"/>
              <a:pPr>
                <a:defRPr/>
              </a:pPr>
              <a:t>8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550167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err="1"/>
              <a:t>Participación</a:t>
            </a:r>
            <a:r>
              <a:rPr lang="en-GB" sz="3200" dirty="0"/>
              <a:t> del Fondo Mundial-4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8504" y="1052736"/>
            <a:ext cx="8982471" cy="5400600"/>
          </a:xfrm>
          <a:ln w="38100">
            <a:solidFill>
              <a:schemeClr val="accent2"/>
            </a:solidFill>
          </a:ln>
        </p:spPr>
        <p:txBody>
          <a:bodyPr/>
          <a:lstStyle/>
          <a:p>
            <a:pPr lvl="0"/>
            <a:r>
              <a:rPr lang="es-ES_tradnl" sz="2000" dirty="0"/>
              <a:t>Octubre 2013, el CAF y el FM empiezan una colaboración para </a:t>
            </a:r>
            <a:r>
              <a:rPr lang="es-ES_tradnl" sz="2000" dirty="0" err="1"/>
              <a:t>co</a:t>
            </a:r>
            <a:r>
              <a:rPr lang="es-ES_tradnl" sz="2000" dirty="0"/>
              <a:t>-financiar el apoyo en Rep. Dom. Convenio casi listo para firma.</a:t>
            </a:r>
            <a:endParaRPr lang="en-GB" sz="2000" dirty="0"/>
          </a:p>
          <a:p>
            <a:pPr lvl="0"/>
            <a:r>
              <a:rPr lang="es-ES_tradnl" sz="2000" dirty="0"/>
              <a:t>Noviembre 2013, BMGF apoya </a:t>
            </a:r>
            <a:r>
              <a:rPr lang="es-ES_tradnl" sz="2000" dirty="0" err="1"/>
              <a:t>ISGlobal</a:t>
            </a:r>
            <a:r>
              <a:rPr lang="es-ES_tradnl" sz="2000" dirty="0"/>
              <a:t> para organizar un taller sobre la ciencia de la eliminación dentro el marco EMMIE, a organizarse en Febrero.</a:t>
            </a:r>
            <a:endParaRPr lang="en-GB" sz="2000" dirty="0"/>
          </a:p>
          <a:p>
            <a:pPr lvl="0"/>
            <a:r>
              <a:rPr lang="es-ES_tradnl" sz="2000" dirty="0"/>
              <a:t>Noviembre-Diciembre 2013, negociaciones con PSI para la firma de la subvención.</a:t>
            </a:r>
            <a:endParaRPr lang="en-GB" sz="2000" dirty="0"/>
          </a:p>
          <a:p>
            <a:pPr lvl="0"/>
            <a:r>
              <a:rPr lang="es-ES_tradnl" sz="2000" dirty="0"/>
              <a:t>Diciembre 2013, reunión en </a:t>
            </a:r>
            <a:r>
              <a:rPr lang="es-ES_tradnl" sz="2000" dirty="0" smtClean="0"/>
              <a:t>Panamá. </a:t>
            </a:r>
            <a:r>
              <a:rPr lang="es-ES_tradnl" sz="2000" dirty="0"/>
              <a:t>Se confirmar principales supuestos de la propuesta.</a:t>
            </a:r>
            <a:endParaRPr lang="en-GB" sz="2000" dirty="0"/>
          </a:p>
          <a:p>
            <a:pPr lvl="0"/>
            <a:r>
              <a:rPr lang="es-ES_tradnl" sz="2000" dirty="0"/>
              <a:t>Enero-Febrero 2014, se completan negociaciones de implementación con PSI</a:t>
            </a:r>
            <a:r>
              <a:rPr lang="es-ES_tradnl" sz="2000" dirty="0" smtClean="0"/>
              <a:t>. Reunión de socios en Ginebra.</a:t>
            </a:r>
            <a:endParaRPr lang="es-ES_tradnl" sz="2000" dirty="0"/>
          </a:p>
          <a:p>
            <a:pPr lvl="0"/>
            <a:r>
              <a:rPr lang="es-ES_tradnl" sz="2000" dirty="0"/>
              <a:t>Fin febrero 2014, se espera la aprobación final del FM por parte de la Junta </a:t>
            </a:r>
            <a:r>
              <a:rPr lang="es-ES_tradnl" sz="2000" dirty="0" smtClean="0"/>
              <a:t>directiva</a:t>
            </a:r>
          </a:p>
          <a:p>
            <a:pPr lvl="0"/>
            <a:r>
              <a:rPr lang="es-ES_tradnl" sz="2000" dirty="0" smtClean="0">
                <a:solidFill>
                  <a:srgbClr val="0070C0"/>
                </a:solidFill>
              </a:rPr>
              <a:t>Acuerdo CAF-FM-Rep. Dom. En proceso de firma.</a:t>
            </a:r>
            <a:endParaRPr lang="en-GB" sz="2000" dirty="0">
              <a:solidFill>
                <a:srgbClr val="0070C0"/>
              </a:solidFill>
            </a:endParaRPr>
          </a:p>
          <a:p>
            <a:r>
              <a:rPr lang="en-US" sz="2000" dirty="0">
                <a:solidFill>
                  <a:srgbClr val="0070C0"/>
                </a:solidFill>
              </a:rPr>
              <a:t>Firma en </a:t>
            </a:r>
            <a:r>
              <a:rPr lang="en-US" sz="2000" dirty="0" err="1">
                <a:solidFill>
                  <a:srgbClr val="0070C0"/>
                </a:solidFill>
              </a:rPr>
              <a:t>Marzo</a:t>
            </a:r>
            <a:r>
              <a:rPr lang="en-US" sz="2000" dirty="0">
                <a:solidFill>
                  <a:srgbClr val="0070C0"/>
                </a:solidFill>
              </a:rPr>
              <a:t> y </a:t>
            </a:r>
            <a:r>
              <a:rPr lang="en-US" sz="2000" dirty="0" err="1">
                <a:solidFill>
                  <a:srgbClr val="0070C0"/>
                </a:solidFill>
              </a:rPr>
              <a:t>preparación</a:t>
            </a:r>
            <a:r>
              <a:rPr lang="en-US" sz="2000" dirty="0">
                <a:solidFill>
                  <a:srgbClr val="0070C0"/>
                </a:solidFill>
              </a:rPr>
              <a:t> de </a:t>
            </a:r>
            <a:r>
              <a:rPr lang="en-US" sz="2000" dirty="0" err="1" smtClean="0">
                <a:solidFill>
                  <a:srgbClr val="0070C0"/>
                </a:solidFill>
              </a:rPr>
              <a:t>contratos</a:t>
            </a:r>
            <a:r>
              <a:rPr lang="en-US" sz="2000" dirty="0" smtClean="0">
                <a:solidFill>
                  <a:srgbClr val="0070C0"/>
                </a:solidFill>
              </a:rPr>
              <a:t> y </a:t>
            </a:r>
            <a:r>
              <a:rPr lang="en-US" sz="2000" dirty="0" err="1" smtClean="0">
                <a:solidFill>
                  <a:srgbClr val="0070C0"/>
                </a:solidFill>
              </a:rPr>
              <a:t>entrega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  <a:r>
              <a:rPr lang="en-US" sz="2000" dirty="0">
                <a:solidFill>
                  <a:srgbClr val="0070C0"/>
                </a:solidFill>
              </a:rPr>
              <a:t>de </a:t>
            </a:r>
            <a:r>
              <a:rPr lang="en-US" sz="2000" dirty="0" err="1">
                <a:solidFill>
                  <a:srgbClr val="0070C0"/>
                </a:solidFill>
              </a:rPr>
              <a:t>fondos</a:t>
            </a:r>
            <a:r>
              <a:rPr lang="en-US" sz="2000" dirty="0">
                <a:solidFill>
                  <a:srgbClr val="0070C0"/>
                </a:solidFill>
              </a:rPr>
              <a:t> de </a:t>
            </a:r>
            <a:r>
              <a:rPr lang="en-US" sz="2000" dirty="0" err="1">
                <a:solidFill>
                  <a:srgbClr val="0070C0"/>
                </a:solidFill>
              </a:rPr>
              <a:t>arranque</a:t>
            </a:r>
            <a:r>
              <a:rPr lang="en-US" sz="2000" dirty="0">
                <a:solidFill>
                  <a:srgbClr val="0070C0"/>
                </a:solidFill>
              </a:rPr>
              <a:t>.</a:t>
            </a:r>
            <a:endParaRPr lang="es-EC" sz="2000" dirty="0">
              <a:solidFill>
                <a:srgbClr val="0070C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Day Month Year</a:t>
            </a:r>
            <a:endParaRPr lang="fr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CH" smtClean="0"/>
              <a:t>Place</a:t>
            </a:r>
            <a:endParaRPr lang="fr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43CBED-2BEC-4CFC-A1B0-F6ACC84F5B07}" type="slidenum">
              <a:rPr lang="fr-CH" smtClean="0"/>
              <a:pPr>
                <a:defRPr/>
              </a:pPr>
              <a:t>9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150218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F_Template_2013">
  <a:themeElements>
    <a:clrScheme name="TGF">
      <a:dk1>
        <a:srgbClr val="1E1E1E"/>
      </a:dk1>
      <a:lt1>
        <a:sysClr val="window" lastClr="FFFFFF"/>
      </a:lt1>
      <a:dk2>
        <a:srgbClr val="666666"/>
      </a:dk2>
      <a:lt2>
        <a:srgbClr val="EEECE1"/>
      </a:lt2>
      <a:accent1>
        <a:srgbClr val="0055AA"/>
      </a:accent1>
      <a:accent2>
        <a:srgbClr val="CD202C"/>
      </a:accent2>
      <a:accent3>
        <a:srgbClr val="FFAA22"/>
      </a:accent3>
      <a:accent4>
        <a:srgbClr val="2A6EBB"/>
      </a:accent4>
      <a:accent5>
        <a:srgbClr val="FF5555"/>
      </a:accent5>
      <a:accent6>
        <a:srgbClr val="FFCC55"/>
      </a:accent6>
      <a:hlink>
        <a:srgbClr val="77AAEE"/>
      </a:hlink>
      <a:folHlink>
        <a:srgbClr val="FF8888"/>
      </a:folHlink>
    </a:clrScheme>
    <a:fontScheme name="TGF">
      <a:majorFont>
        <a:latin typeface="Arial"/>
        <a:ea typeface="SimHei"/>
        <a:cs typeface=""/>
      </a:majorFont>
      <a:minorFont>
        <a:latin typeface="Arial"/>
        <a:ea typeface="Sim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TemplateUrl xmlns="http://schemas.microsoft.com/sharepoint/v3" xsi:nil="true"/>
    <SubtType xmlns="1eaefc63-d69c-4f51-988e-1b456dd93559" xsi:nil="true"/>
    <gfGrant xmlns="1eaefc63-d69c-4f51-988e-1b456dd93559" xsi:nil="true"/>
    <_SourceUrl xmlns="http://schemas.microsoft.com/sharepoint/v3" xsi:nil="true"/>
    <GrantDocType xmlns="1eaefc63-d69c-4f51-988e-1b456dd93559" xsi:nil="true"/>
    <xd_ProgID xmlns="http://schemas.microsoft.com/sharepoint/v3" xsi:nil="true"/>
    <Order xmlns="http://schemas.microsoft.com/sharepoint/v3" xsi:nil="true"/>
    <_SharedFileIndex xmlns="http://schemas.microsoft.com/sharepoint/v3" xsi:nil="true"/>
    <MetaInfo xmlns="http://schemas.microsoft.com/sharepoint/v3" xsi:nil="true"/>
    <IsFinal xmlns="43c43ac3-53f7-435c-9ca8-201b654f1047">NO</IsFinal>
    <Country xmlns="43C43AC3-53F7-435C-9CA8-201B654F1047" xsi:nil="true"/>
    <Document_x0020_Language xmlns="43C43AC3-53F7-435C-9CA8-201B654F1047" xsi:nil="true"/>
    <Grant_x0020_ID xmlns="43C43AC3-53F7-435C-9CA8-201B654F1047" xsi:nil="true"/>
    <Round xmlns="43C43AC3-53F7-435C-9CA8-201B654F104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33AC443F7535C439CA8201B654F1047" ma:contentTypeVersion="6" ma:contentTypeDescription="Create a new document." ma:contentTypeScope="" ma:versionID="8db796b263b3430c15b4bebe8aa10af3">
  <xsd:schema xmlns:xsd="http://www.w3.org/2001/XMLSchema" xmlns:p="http://schemas.microsoft.com/office/2006/metadata/properties" xmlns:ns1="http://schemas.microsoft.com/sharepoint/v3" xmlns:ns2="1eaefc63-d69c-4f51-988e-1b456dd93559" xmlns:ns3="43c43ac3-53f7-435c-9ca8-201b654f1047" xmlns:ns4="43C43AC3-53F7-435C-9CA8-201B654F1047" targetNamespace="http://schemas.microsoft.com/office/2006/metadata/properties" ma:root="true" ma:fieldsID="fd5fb12286eb913f09041ae736f20be1" ns1:_="" ns2:_="" ns3:_="" ns4:_="">
    <xsd:import namespace="http://schemas.microsoft.com/sharepoint/v3"/>
    <xsd:import namespace="1eaefc63-d69c-4f51-988e-1b456dd93559"/>
    <xsd:import namespace="43c43ac3-53f7-435c-9ca8-201b654f1047"/>
    <xsd:import namespace="43C43AC3-53F7-435C-9CA8-201B654F1047"/>
    <xsd:element name="properties">
      <xsd:complexType>
        <xsd:sequence>
          <xsd:element name="documentManagement">
            <xsd:complexType>
              <xsd:all>
                <xsd:element ref="ns2:gfGrant" minOccurs="0"/>
                <xsd:element ref="ns2:GrantDocType" minOccurs="0"/>
                <xsd:element ref="ns2:SubtType" minOccurs="0"/>
                <xsd:element ref="ns3:IsFinal" minOccurs="0"/>
                <xsd:element ref="ns1:_ModerationComments" minOccurs="0"/>
                <xsd:element ref="ns1:File_x0020_Type" minOccurs="0"/>
                <xsd:element ref="ns1:HTML_x0020_File_x0020_Type" minOccurs="0"/>
                <xsd:element ref="ns1:_SourceUrl" minOccurs="0"/>
                <xsd:element ref="ns1:_SharedFileIndex" minOccurs="0"/>
                <xsd:element ref="ns1:ContentTypeId" minOccurs="0"/>
                <xsd:element ref="ns1:TemplateUrl" minOccurs="0"/>
                <xsd:element ref="ns1:xd_ProgID" minOccurs="0"/>
                <xsd:element ref="ns1:xd_Signature" minOccurs="0"/>
                <xsd:element ref="ns1:ID" minOccurs="0"/>
                <xsd:element ref="ns1:Author" minOccurs="0"/>
                <xsd:element ref="ns1:Editor" minOccurs="0"/>
                <xsd:element ref="ns1:_HasCopyDestinations" minOccurs="0"/>
                <xsd:element ref="ns1:_CopySource" minOccurs="0"/>
                <xsd:element ref="ns1:_ModerationStatus" minOccurs="0"/>
                <xsd:element ref="ns1:FileRef" minOccurs="0"/>
                <xsd:element ref="ns1:FileDirRef" minOccurs="0"/>
                <xsd:element ref="ns1:Last_x0020_Modified" minOccurs="0"/>
                <xsd:element ref="ns1:Created_x0020_Date" minOccurs="0"/>
                <xsd:element ref="ns1:File_x0020_Size" minOccurs="0"/>
                <xsd:element ref="ns1:FSObjType" minOccurs="0"/>
                <xsd:element ref="ns1:CheckedOutUserId" minOccurs="0"/>
                <xsd:element ref="ns1:IsCheckedoutToLocal" minOccurs="0"/>
                <xsd:element ref="ns1:CheckoutUser" minOccurs="0"/>
                <xsd:element ref="ns1:UniqueId" minOccurs="0"/>
                <xsd:element ref="ns1:ProgId" minOccurs="0"/>
                <xsd:element ref="ns1:ScopeId" minOccurs="0"/>
                <xsd:element ref="ns1:VirusStatus" minOccurs="0"/>
                <xsd:element ref="ns1:CheckedOutTitle" minOccurs="0"/>
                <xsd:element ref="ns1:_CheckinComment" minOccurs="0"/>
                <xsd:element ref="ns1:MetaInfo" minOccurs="0"/>
                <xsd:element ref="ns1:_Level" minOccurs="0"/>
                <xsd:element ref="ns1:_IsCurrentVersion" minOccurs="0"/>
                <xsd:element ref="ns1:owshiddenversion" minOccurs="0"/>
                <xsd:element ref="ns1:_UIVersion" minOccurs="0"/>
                <xsd:element ref="ns1:_UIVersionString" minOccurs="0"/>
                <xsd:element ref="ns1:InstanceID" minOccurs="0"/>
                <xsd:element ref="ns1:Order" minOccurs="0"/>
                <xsd:element ref="ns1:GUID" minOccurs="0"/>
                <xsd:element ref="ns1:WorkflowVersion" minOccurs="0"/>
                <xsd:element ref="ns1:WorkflowInstanceID" minOccurs="0"/>
                <xsd:element ref="ns1:ParentVersionString" minOccurs="0"/>
                <xsd:element ref="ns1:ParentLeafName" minOccurs="0"/>
                <xsd:element ref="ns4:Grant_x0020_ID" minOccurs="0"/>
                <xsd:element ref="ns4:Country" minOccurs="0"/>
                <xsd:element ref="ns4:Document_x0020_Language" minOccurs="0"/>
                <xsd:element ref="ns4:Round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http://schemas.microsoft.com/sharepoint/v3" elementFormDefault="qualified">
    <xsd:import namespace="http://schemas.microsoft.com/office/2006/documentManagement/types"/>
    <xsd:element name="_ModerationComments" ma:index="6" nillable="true" ma:displayName="Approver Comments" ma:hidden="true" ma:internalName="_ModerationComments" ma:readOnly="true">
      <xsd:simpleType>
        <xsd:restriction base="dms:Note"/>
      </xsd:simpleType>
    </xsd:element>
    <xsd:element name="File_x0020_Type" ma:index="9" nillable="true" ma:displayName="File Type" ma:hidden="true" ma:internalName="File_x0020_Type" ma:readOnly="true">
      <xsd:simpleType>
        <xsd:restriction base="dms:Text"/>
      </xsd:simpleType>
    </xsd:element>
    <xsd:element name="HTML_x0020_File_x0020_Type" ma:index="10" nillable="true" ma:displayName="HTML File Type" ma:hidden="true" ma:internalName="HTML_x0020_File_x0020_Type" ma:readOnly="true">
      <xsd:simpleType>
        <xsd:restriction base="dms:Text"/>
      </xsd:simpleType>
    </xsd:element>
    <xsd:element name="_SourceUrl" ma:index="11" nillable="true" ma:displayName="Source Url" ma:hidden="true" ma:internalName="_SourceUrl">
      <xsd:simpleType>
        <xsd:restriction base="dms:Text"/>
      </xsd:simpleType>
    </xsd:element>
    <xsd:element name="_SharedFileIndex" ma:index="12" nillable="true" ma:displayName="Shared File Index" ma:hidden="true" ma:internalName="_SharedFileIndex">
      <xsd:simpleType>
        <xsd:restriction base="dms:Text"/>
      </xsd:simpleType>
    </xsd:element>
    <xsd:element name="ContentTypeId" ma:index="13" nillable="true" ma:displayName="Content Type ID" ma:hidden="true" ma:internalName="ContentTypeId" ma:readOnly="true">
      <xsd:simpleType>
        <xsd:restriction base="dms:Unknown"/>
      </xsd:simpleType>
    </xsd:element>
    <xsd:element name="TemplateUrl" ma:index="14" nillable="true" ma:displayName="Template Link" ma:hidden="true" ma:internalName="TemplateUrl">
      <xsd:simpleType>
        <xsd:restriction base="dms:Text"/>
      </xsd:simpleType>
    </xsd:element>
    <xsd:element name="xd_ProgID" ma:index="15" nillable="true" ma:displayName="Html File Link" ma:hidden="true" ma:internalName="xd_ProgID">
      <xsd:simpleType>
        <xsd:restriction base="dms:Text"/>
      </xsd:simpleType>
    </xsd:element>
    <xsd:element name="xd_Signature" ma:index="16" nillable="true" ma:displayName="Is Signed" ma:hidden="true" ma:internalName="xd_Signature" ma:readOnly="true">
      <xsd:simpleType>
        <xsd:restriction base="dms:Boolean"/>
      </xsd:simpleType>
    </xsd:element>
    <xsd:element name="ID" ma:index="17" nillable="true" ma:displayName="ID" ma:internalName="ID" ma:readOnly="true">
      <xsd:simpleType>
        <xsd:restriction base="dms:Unknown"/>
      </xsd:simpleType>
    </xsd:element>
    <xsd:element name="Author" ma:index="20" nillable="true" ma:displayName="Created By" ma:list="UserInfo" ma:internalName="Author" ma:readOnly="tru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" ma:index="22" nillable="true" ma:displayName="Modified By" ma:list="UserInfo" ma:internalName="Editor" ma:readOnly="tru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_HasCopyDestinations" ma:index="23" nillable="true" ma:displayName="Has Copy Destinations" ma:hidden="true" ma:internalName="_HasCopyDestinations" ma:readOnly="true">
      <xsd:simpleType>
        <xsd:restriction base="dms:Boolean"/>
      </xsd:simpleType>
    </xsd:element>
    <xsd:element name="_CopySource" ma:index="24" nillable="true" ma:displayName="Copy Source" ma:internalName="_CopySource" ma:readOnly="true">
      <xsd:simpleType>
        <xsd:restriction base="dms:Text"/>
      </xsd:simpleType>
    </xsd:element>
    <xsd:element name="_ModerationStatus" ma:index="25" nillable="true" ma:displayName="Approval Status" ma:default="0" ma:hidden="true" ma:internalName="_ModerationStatus" ma:readOnly="true">
      <xsd:simpleType>
        <xsd:restriction base="dms:Unknown"/>
      </xsd:simpleType>
    </xsd:element>
    <xsd:element name="FileRef" ma:index="26" nillable="true" ma:displayName="URL Path" ma:hidden="true" ma:list="Docs" ma:internalName="FileRef" ma:readOnly="true" ma:showField="FullUrl">
      <xsd:simpleType>
        <xsd:restriction base="dms:Lookup"/>
      </xsd:simpleType>
    </xsd:element>
    <xsd:element name="FileDirRef" ma:index="27" nillable="true" ma:displayName="Path" ma:hidden="true" ma:list="Docs" ma:internalName="FileDirRef" ma:readOnly="true" ma:showField="DirName">
      <xsd:simpleType>
        <xsd:restriction base="dms:Lookup"/>
      </xsd:simpleType>
    </xsd:element>
    <xsd:element name="Last_x0020_Modified" ma:index="28" nillable="true" ma:displayName="Modified" ma:format="TRUE" ma:hidden="true" ma:list="Docs" ma:internalName="Last_x0020_Modified" ma:readOnly="true" ma:showField="TimeLastModified">
      <xsd:simpleType>
        <xsd:restriction base="dms:Lookup"/>
      </xsd:simpleType>
    </xsd:element>
    <xsd:element name="Created_x0020_Date" ma:index="29" nillable="true" ma:displayName="Created" ma:format="TRUE" ma:hidden="true" ma:list="Docs" ma:internalName="Created_x0020_Date" ma:readOnly="true" ma:showField="TimeCreated">
      <xsd:simpleType>
        <xsd:restriction base="dms:Lookup"/>
      </xsd:simpleType>
    </xsd:element>
    <xsd:element name="File_x0020_Size" ma:index="30" nillable="true" ma:displayName="File Size" ma:format="TRUE" ma:hidden="true" ma:list="Docs" ma:internalName="File_x0020_Size" ma:readOnly="true" ma:showField="SizeInKB">
      <xsd:simpleType>
        <xsd:restriction base="dms:Lookup"/>
      </xsd:simpleType>
    </xsd:element>
    <xsd:element name="FSObjType" ma:index="31" nillable="true" ma:displayName="Item Type" ma:hidden="true" ma:list="Docs" ma:internalName="FSObjType" ma:readOnly="true" ma:showField="FSType">
      <xsd:simpleType>
        <xsd:restriction base="dms:Lookup"/>
      </xsd:simpleType>
    </xsd:element>
    <xsd:element name="CheckedOutUserId" ma:index="33" nillable="true" ma:displayName="ID of the User who has the item Checked Out" ma:hidden="true" ma:list="Docs" ma:internalName="CheckedOutUserId" ma:readOnly="true" ma:showField="CheckoutUserId">
      <xsd:simpleType>
        <xsd:restriction base="dms:Lookup"/>
      </xsd:simpleType>
    </xsd:element>
    <xsd:element name="IsCheckedoutToLocal" ma:index="34" nillable="true" ma:displayName="Is Checked out to local" ma:hidden="true" ma:list="Docs" ma:internalName="IsCheckedoutToLocal" ma:readOnly="true" ma:showField="IsCheckoutToLocal">
      <xsd:simpleType>
        <xsd:restriction base="dms:Lookup"/>
      </xsd:simpleType>
    </xsd:element>
    <xsd:element name="CheckoutUser" ma:index="35" nillable="true" ma:displayName="Checked Out To" ma:list="UserInfo" ma:internalName="CheckoutUser" ma:readOnly="tru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UniqueId" ma:index="36" nillable="true" ma:displayName="Unique Id" ma:hidden="true" ma:list="Docs" ma:internalName="UniqueId" ma:readOnly="true" ma:showField="UniqueId">
      <xsd:simpleType>
        <xsd:restriction base="dms:Lookup"/>
      </xsd:simpleType>
    </xsd:element>
    <xsd:element name="ProgId" ma:index="37" nillable="true" ma:displayName="ProgId" ma:hidden="true" ma:list="Docs" ma:internalName="ProgId" ma:readOnly="true" ma:showField="ProgId">
      <xsd:simpleType>
        <xsd:restriction base="dms:Lookup"/>
      </xsd:simpleType>
    </xsd:element>
    <xsd:element name="ScopeId" ma:index="38" nillable="true" ma:displayName="ScopeId" ma:hidden="true" ma:list="Docs" ma:internalName="ScopeId" ma:readOnly="true" ma:showField="ScopeId">
      <xsd:simpleType>
        <xsd:restriction base="dms:Lookup"/>
      </xsd:simpleType>
    </xsd:element>
    <xsd:element name="VirusStatus" ma:index="39" nillable="true" ma:displayName="Virus Status" ma:format="TRUE" ma:hidden="true" ma:list="Docs" ma:internalName="VirusStatus" ma:readOnly="true" ma:showField="Size">
      <xsd:simpleType>
        <xsd:restriction base="dms:Lookup"/>
      </xsd:simpleType>
    </xsd:element>
    <xsd:element name="CheckedOutTitle" ma:index="40" nillable="true" ma:displayName="Checked Out To" ma:format="TRUE" ma:hidden="true" ma:list="Docs" ma:internalName="CheckedOutTitle" ma:readOnly="true" ma:showField="CheckedOutTitle">
      <xsd:simpleType>
        <xsd:restriction base="dms:Lookup"/>
      </xsd:simpleType>
    </xsd:element>
    <xsd:element name="_CheckinComment" ma:index="41" nillable="true" ma:displayName="Check In Comment" ma:format="TRUE" ma:list="Docs" ma:internalName="_CheckinComment" ma:readOnly="true" ma:showField="CheckinComment">
      <xsd:simpleType>
        <xsd:restriction base="dms:Lookup"/>
      </xsd:simpleType>
    </xsd:element>
    <xsd:element name="MetaInfo" ma:index="52" nillable="true" ma:displayName="Property Bag" ma:hidden="true" ma:list="Docs" ma:internalName="MetaInfo" ma:showField="MetaInfo">
      <xsd:simpleType>
        <xsd:restriction base="dms:Lookup"/>
      </xsd:simpleType>
    </xsd:element>
    <xsd:element name="_Level" ma:index="53" nillable="true" ma:displayName="Level" ma:hidden="true" ma:internalName="_Level" ma:readOnly="true">
      <xsd:simpleType>
        <xsd:restriction base="dms:Unknown"/>
      </xsd:simpleType>
    </xsd:element>
    <xsd:element name="_IsCurrentVersion" ma:index="54" nillable="true" ma:displayName="Is Current Version" ma:hidden="true" ma:internalName="_IsCurrentVersion" ma:readOnly="true">
      <xsd:simpleType>
        <xsd:restriction base="dms:Boolean"/>
      </xsd:simpleType>
    </xsd:element>
    <xsd:element name="owshiddenversion" ma:index="58" nillable="true" ma:displayName="owshiddenversion" ma:hidden="true" ma:internalName="owshiddenversion" ma:readOnly="true">
      <xsd:simpleType>
        <xsd:restriction base="dms:Unknown"/>
      </xsd:simpleType>
    </xsd:element>
    <xsd:element name="_UIVersion" ma:index="59" nillable="true" ma:displayName="UI Version" ma:hidden="true" ma:internalName="_UIVersion" ma:readOnly="true">
      <xsd:simpleType>
        <xsd:restriction base="dms:Unknown"/>
      </xsd:simpleType>
    </xsd:element>
    <xsd:element name="_UIVersionString" ma:index="60" nillable="true" ma:displayName="Version" ma:internalName="_UIVersionString" ma:readOnly="true">
      <xsd:simpleType>
        <xsd:restriction base="dms:Text"/>
      </xsd:simpleType>
    </xsd:element>
    <xsd:element name="InstanceID" ma:index="61" nillable="true" ma:displayName="Instance ID" ma:hidden="true" ma:internalName="InstanceID" ma:readOnly="true">
      <xsd:simpleType>
        <xsd:restriction base="dms:Unknown"/>
      </xsd:simpleType>
    </xsd:element>
    <xsd:element name="Order" ma:index="62" nillable="true" ma:displayName="Order" ma:hidden="true" ma:internalName="Order">
      <xsd:simpleType>
        <xsd:restriction base="dms:Number"/>
      </xsd:simpleType>
    </xsd:element>
    <xsd:element name="GUID" ma:index="63" nillable="true" ma:displayName="GUID" ma:hidden="true" ma:internalName="GUID" ma:readOnly="true">
      <xsd:simpleType>
        <xsd:restriction base="dms:Unknown"/>
      </xsd:simpleType>
    </xsd:element>
    <xsd:element name="WorkflowVersion" ma:index="64" nillable="true" ma:displayName="Workflow Version" ma:hidden="true" ma:internalName="WorkflowVersion" ma:readOnly="true">
      <xsd:simpleType>
        <xsd:restriction base="dms:Unknown"/>
      </xsd:simpleType>
    </xsd:element>
    <xsd:element name="WorkflowInstanceID" ma:index="65" nillable="true" ma:displayName="Workflow Instance ID" ma:hidden="true" ma:internalName="WorkflowInstanceID" ma:readOnly="true">
      <xsd:simpleType>
        <xsd:restriction base="dms:Unknown"/>
      </xsd:simpleType>
    </xsd:element>
    <xsd:element name="ParentVersionString" ma:index="66" nillable="true" ma:displayName="Source Version (Converted Document)" ma:hidden="true" ma:list="Docs" ma:internalName="ParentVersionString" ma:readOnly="true" ma:showField="ParentVersionString">
      <xsd:simpleType>
        <xsd:restriction base="dms:Lookup"/>
      </xsd:simpleType>
    </xsd:element>
    <xsd:element name="ParentLeafName" ma:index="67" nillable="true" ma:displayName="Source Name (Converted Document)" ma:hidden="true" ma:list="Docs" ma:internalName="ParentLeafName" ma:readOnly="true" ma:showField="ParentLeafName">
      <xsd:simpleType>
        <xsd:restriction base="dms:Lookup"/>
      </xsd:simpleType>
    </xsd:element>
  </xsd:schema>
  <xsd:schema xmlns:xsd="http://www.w3.org/2001/XMLSchema" xmlns:dms="http://schemas.microsoft.com/office/2006/documentManagement/types" targetNamespace="1eaefc63-d69c-4f51-988e-1b456dd93559" elementFormDefault="qualified">
    <xsd:import namespace="http://schemas.microsoft.com/office/2006/documentManagement/types"/>
    <xsd:element name="gfGrant" ma:index="2" nillable="true" ma:displayName="Grant" ma:list="{1149e032-0cc0-4c62-bd02-6853776f06e5}" ma:internalName="gfGrant" ma:showField="Title" ma:web="1eaefc63-d69c-4f51-988e-1b456dd93559">
      <xsd:simpleType>
        <xsd:restriction base="dms:Lookup"/>
      </xsd:simpleType>
    </xsd:element>
    <xsd:element name="GrantDocType" ma:index="3" nillable="true" ma:displayName="Document type" ma:description="Please select Grant Document Type" ma:list="{cf59afc2-f10b-4b65-8ef6-9a8ce10b0870}" ma:internalName="GrantDocType" ma:showField="Title" ma:web="1eaefc63-d69c-4f51-988e-1b456dd93559">
      <xsd:simpleType>
        <xsd:restriction base="dms:Lookup"/>
      </xsd:simpleType>
    </xsd:element>
    <xsd:element name="SubtType" ma:index="4" nillable="true" ma:displayName="Sub Type" ma:description="Subtype description, Maximum of 255 characters, e.g. IL1 , IL2" ma:internalName="SubtType">
      <xsd:simpleType>
        <xsd:restriction base="dms:Text">
          <xsd:maxLength value="255"/>
        </xsd:restriction>
      </xsd:simpleType>
    </xsd:element>
  </xsd:schema>
  <xsd:schema xmlns:xsd="http://www.w3.org/2001/XMLSchema" xmlns:dms="http://schemas.microsoft.com/office/2006/documentManagement/types" targetNamespace="43c43ac3-53f7-435c-9ca8-201b654f1047" elementFormDefault="qualified">
    <xsd:import namespace="http://schemas.microsoft.com/office/2006/documentManagement/types"/>
    <xsd:element name="IsFinal" ma:index="5" nillable="true" ma:displayName="IsFinal" ma:default="NO" ma:description="Please specify if this is the final version of the document" ma:format="RadioButtons" ma:internalName="IsFinal">
      <xsd:simpleType>
        <xsd:restriction base="dms:Choice">
          <xsd:enumeration value="NO"/>
          <xsd:enumeration value="YES"/>
        </xsd:restriction>
      </xsd:simpleType>
    </xsd:element>
  </xsd:schema>
  <xsd:schema xmlns:xsd="http://www.w3.org/2001/XMLSchema" xmlns:dms="http://schemas.microsoft.com/office/2006/documentManagement/types" targetNamespace="43C43AC3-53F7-435C-9CA8-201B654F1047" elementFormDefault="qualified">
    <xsd:import namespace="http://schemas.microsoft.com/office/2006/documentManagement/types"/>
    <xsd:element name="Grant_x0020_ID" ma:index="70" nillable="true" ma:displayName="Grant ID" ma:description="The Grant ID this document is associated with" ma:list="{B29416F5-D5D4-4892-9551-26FE2F87D9F2}" ma:internalName="Grant_x0020_ID" ma:showField="Grant_x0020_ID">
      <xsd:simpleType>
        <xsd:restriction base="dms:Lookup"/>
      </xsd:simpleType>
    </xsd:element>
    <xsd:element name="Country" ma:index="71" nillable="true" ma:displayName="Country" ma:list="{D32FF7C2-C471-49F8-BAB6-2AB25B5F8E21}" ma:internalName="Country" ma:showField="Title">
      <xsd:simpleType>
        <xsd:restriction base="dms:Lookup"/>
      </xsd:simpleType>
    </xsd:element>
    <xsd:element name="Document_x0020_Language" ma:index="72" nillable="true" ma:displayName="Document Language" ma:description="Language the document is written in" ma:list="{7F1950B1-F49F-44DF-B1A5-DED5434E4C12}" ma:internalName="Document_x0020_Language" ma:showField="Title">
      <xsd:simpleType>
        <xsd:restriction base="dms:Lookup"/>
      </xsd:simpleType>
    </xsd:element>
    <xsd:element name="Round" ma:index="73" nillable="true" ma:displayName="Round" ma:description="The round this document is associated with (1,2,3,4,5)" ma:list="{039E16A8-A571-419E-9A45-E589BBBB03C5}" ma:internalName="Round" ma:showField="Title">
      <xsd:simpleType>
        <xsd:restriction base="dms:Lookup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8" ma:displayName="Content Type" ma:readOnly="tru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EB019326-FE73-4345-B9ED-69B254679FED}">
  <ds:schemaRefs>
    <ds:schemaRef ds:uri="http://schemas.openxmlformats.org/package/2006/metadata/core-properties"/>
    <ds:schemaRef ds:uri="http://schemas.microsoft.com/office/2006/documentManagement/types"/>
    <ds:schemaRef ds:uri="43C43AC3-53F7-435C-9CA8-201B654F1047"/>
    <ds:schemaRef ds:uri="http://purl.org/dc/elements/1.1/"/>
    <ds:schemaRef ds:uri="http://purl.org/dc/terms/"/>
    <ds:schemaRef ds:uri="http://schemas.microsoft.com/sharepoint/v3"/>
    <ds:schemaRef ds:uri="43c43ac3-53f7-435c-9ca8-201b654f1047"/>
    <ds:schemaRef ds:uri="http://purl.org/dc/dcmitype/"/>
    <ds:schemaRef ds:uri="1eaefc63-d69c-4f51-988e-1b456dd93559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B533C4F-43B6-4065-8330-4260F4F87C6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FED7E73-1DED-4A1D-AFEB-07D395921A2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1eaefc63-d69c-4f51-988e-1b456dd93559"/>
    <ds:schemaRef ds:uri="43c43ac3-53f7-435c-9ca8-201b654f1047"/>
    <ds:schemaRef ds:uri="43C43AC3-53F7-435C-9CA8-201B654F1047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GF_Template_2013</Template>
  <TotalTime>5334</TotalTime>
  <Words>2560</Words>
  <Application>Microsoft Office PowerPoint</Application>
  <PresentationFormat>A4 Paper (210x297 mm)</PresentationFormat>
  <Paragraphs>429</Paragraphs>
  <Slides>26</Slides>
  <Notes>8</Notes>
  <HiddenSlides>2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GF_Template_2013</vt:lpstr>
      <vt:lpstr>Colaboración internacional para la eliminación de la malaria</vt:lpstr>
      <vt:lpstr>Colaboración internacional para la eliminación de la malaria</vt:lpstr>
      <vt:lpstr>Oportunidades</vt:lpstr>
      <vt:lpstr>Iniciativa Regional</vt:lpstr>
      <vt:lpstr>El tamaño del problema</vt:lpstr>
      <vt:lpstr>Participación del Fondo Mundial-1</vt:lpstr>
      <vt:lpstr>Participación del Fondo Mundial-2</vt:lpstr>
      <vt:lpstr>Participación del Fondo Mundial-3</vt:lpstr>
      <vt:lpstr>Participación del Fondo Mundial-4</vt:lpstr>
      <vt:lpstr>Subvención puede comenzar en 2014</vt:lpstr>
      <vt:lpstr>En resumen</vt:lpstr>
      <vt:lpstr>Factores favorables</vt:lpstr>
      <vt:lpstr>Coordinación y dialogo</vt:lpstr>
      <vt:lpstr>Elementos de éxito</vt:lpstr>
      <vt:lpstr>Elementos de éxito</vt:lpstr>
      <vt:lpstr>Qué se espera de EMMIE</vt:lpstr>
      <vt:lpstr>Acting as a catalyst</vt:lpstr>
      <vt:lpstr>Acelerando la tendencia</vt:lpstr>
      <vt:lpstr>PowerPoint Presentation</vt:lpstr>
      <vt:lpstr>Malaria grants in this region</vt:lpstr>
      <vt:lpstr>PowerPoint Presentation</vt:lpstr>
      <vt:lpstr>  Budget</vt:lpstr>
      <vt:lpstr>Metas</vt:lpstr>
      <vt:lpstr>Riesgos</vt:lpstr>
      <vt:lpstr>Gobernanza y coordinación </vt:lpstr>
      <vt:lpstr>Muchas gracias  Thank you very much  Merci beaucoup</vt:lpstr>
    </vt:vector>
  </TitlesOfParts>
  <Company>The Global Fund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here – Arial Bold 32-40 pt</dc:title>
  <dc:creator>A2F</dc:creator>
  <cp:lastModifiedBy>Jose Castillo</cp:lastModifiedBy>
  <cp:revision>145</cp:revision>
  <cp:lastPrinted>2011-06-22T12:45:28Z</cp:lastPrinted>
  <dcterms:created xsi:type="dcterms:W3CDTF">2013-05-10T09:27:54Z</dcterms:created>
  <dcterms:modified xsi:type="dcterms:W3CDTF">2014-02-21T14:16:53Z</dcterms:modified>
</cp:coreProperties>
</file>