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5" r:id="rId2"/>
    <p:sldId id="282" r:id="rId3"/>
    <p:sldId id="274" r:id="rId4"/>
    <p:sldId id="281" r:id="rId5"/>
    <p:sldId id="280" r:id="rId6"/>
    <p:sldId id="279" r:id="rId7"/>
    <p:sldId id="278" r:id="rId8"/>
    <p:sldId id="27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086"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B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F150AA-9A17-4D71-A711-EF446C45D2BC}" type="datetimeFigureOut">
              <a:rPr lang="en-BZ" smtClean="0"/>
              <a:pPr/>
              <a:t>20/02/2014</a:t>
            </a:fld>
            <a:endParaRPr lang="en-B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B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B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97FE44-8F6E-4D04-84D1-B901E94B1860}" type="slidenum">
              <a:rPr lang="en-BZ" smtClean="0"/>
              <a:pPr/>
              <a:t>‹#›</a:t>
            </a:fld>
            <a:endParaRPr lang="en-BZ"/>
          </a:p>
        </p:txBody>
      </p:sp>
    </p:spTree>
    <p:extLst>
      <p:ext uri="{BB962C8B-B14F-4D97-AF65-F5344CB8AC3E}">
        <p14:creationId xmlns:p14="http://schemas.microsoft.com/office/powerpoint/2010/main" val="1398943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B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BZ"/>
          </a:p>
        </p:txBody>
      </p:sp>
      <p:sp>
        <p:nvSpPr>
          <p:cNvPr id="4" name="Date Placeholder 3"/>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1956420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B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4" name="Date Placeholder 3"/>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3945202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B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4" name="Date Placeholder 3"/>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28357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B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4" name="Date Placeholder 3"/>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1491563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B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3962878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B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5" name="Date Placeholder 4"/>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6" name="Footer Placeholder 5"/>
          <p:cNvSpPr>
            <a:spLocks noGrp="1"/>
          </p:cNvSpPr>
          <p:nvPr>
            <p:ph type="ftr" sz="quarter" idx="11"/>
          </p:nvPr>
        </p:nvSpPr>
        <p:spPr/>
        <p:txBody>
          <a:bodyPr/>
          <a:lstStyle/>
          <a:p>
            <a:endParaRPr lang="en-BZ"/>
          </a:p>
        </p:txBody>
      </p:sp>
      <p:sp>
        <p:nvSpPr>
          <p:cNvPr id="7" name="Slide Number Placeholder 6"/>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3189478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B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7" name="Date Placeholder 6"/>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8" name="Footer Placeholder 7"/>
          <p:cNvSpPr>
            <a:spLocks noGrp="1"/>
          </p:cNvSpPr>
          <p:nvPr>
            <p:ph type="ftr" sz="quarter" idx="11"/>
          </p:nvPr>
        </p:nvSpPr>
        <p:spPr/>
        <p:txBody>
          <a:bodyPr/>
          <a:lstStyle/>
          <a:p>
            <a:endParaRPr lang="en-BZ"/>
          </a:p>
        </p:txBody>
      </p:sp>
      <p:sp>
        <p:nvSpPr>
          <p:cNvPr id="9" name="Slide Number Placeholder 8"/>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2351428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BZ"/>
          </a:p>
        </p:txBody>
      </p:sp>
      <p:sp>
        <p:nvSpPr>
          <p:cNvPr id="3" name="Date Placeholder 2"/>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4" name="Footer Placeholder 3"/>
          <p:cNvSpPr>
            <a:spLocks noGrp="1"/>
          </p:cNvSpPr>
          <p:nvPr>
            <p:ph type="ftr" sz="quarter" idx="11"/>
          </p:nvPr>
        </p:nvSpPr>
        <p:spPr/>
        <p:txBody>
          <a:bodyPr/>
          <a:lstStyle/>
          <a:p>
            <a:endParaRPr lang="en-BZ"/>
          </a:p>
        </p:txBody>
      </p:sp>
      <p:sp>
        <p:nvSpPr>
          <p:cNvPr id="5" name="Slide Number Placeholder 4"/>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844790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3" name="Footer Placeholder 2"/>
          <p:cNvSpPr>
            <a:spLocks noGrp="1"/>
          </p:cNvSpPr>
          <p:nvPr>
            <p:ph type="ftr" sz="quarter" idx="11"/>
          </p:nvPr>
        </p:nvSpPr>
        <p:spPr/>
        <p:txBody>
          <a:bodyPr/>
          <a:lstStyle/>
          <a:p>
            <a:endParaRPr lang="en-BZ"/>
          </a:p>
        </p:txBody>
      </p:sp>
      <p:sp>
        <p:nvSpPr>
          <p:cNvPr id="4" name="Slide Number Placeholder 3"/>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1061033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B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6" name="Footer Placeholder 5"/>
          <p:cNvSpPr>
            <a:spLocks noGrp="1"/>
          </p:cNvSpPr>
          <p:nvPr>
            <p:ph type="ftr" sz="quarter" idx="11"/>
          </p:nvPr>
        </p:nvSpPr>
        <p:spPr/>
        <p:txBody>
          <a:bodyPr/>
          <a:lstStyle/>
          <a:p>
            <a:endParaRPr lang="en-BZ"/>
          </a:p>
        </p:txBody>
      </p:sp>
      <p:sp>
        <p:nvSpPr>
          <p:cNvPr id="7" name="Slide Number Placeholder 6"/>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1294584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B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8A0F61-7310-4C08-997F-3E3A68563A1B}" type="datetimeFigureOut">
              <a:rPr lang="en-BZ" smtClean="0"/>
              <a:pPr/>
              <a:t>20/02/2014</a:t>
            </a:fld>
            <a:endParaRPr lang="en-BZ"/>
          </a:p>
        </p:txBody>
      </p:sp>
      <p:sp>
        <p:nvSpPr>
          <p:cNvPr id="6" name="Footer Placeholder 5"/>
          <p:cNvSpPr>
            <a:spLocks noGrp="1"/>
          </p:cNvSpPr>
          <p:nvPr>
            <p:ph type="ftr" sz="quarter" idx="11"/>
          </p:nvPr>
        </p:nvSpPr>
        <p:spPr/>
        <p:txBody>
          <a:bodyPr/>
          <a:lstStyle/>
          <a:p>
            <a:endParaRPr lang="en-BZ"/>
          </a:p>
        </p:txBody>
      </p:sp>
      <p:sp>
        <p:nvSpPr>
          <p:cNvPr id="7" name="Slide Number Placeholder 6"/>
          <p:cNvSpPr>
            <a:spLocks noGrp="1"/>
          </p:cNvSpPr>
          <p:nvPr>
            <p:ph type="sldNum" sz="quarter" idx="12"/>
          </p:nvPr>
        </p:nvSpPr>
        <p:spPr/>
        <p:txBody>
          <a:bodyPr/>
          <a:lstStyle/>
          <a:p>
            <a:fld id="{666358E1-13C1-479B-ADBD-A78F7056C96C}" type="slidenum">
              <a:rPr lang="en-BZ" smtClean="0"/>
              <a:pPr/>
              <a:t>‹#›</a:t>
            </a:fld>
            <a:endParaRPr lang="en-BZ"/>
          </a:p>
        </p:txBody>
      </p:sp>
    </p:spTree>
    <p:extLst>
      <p:ext uri="{BB962C8B-B14F-4D97-AF65-F5344CB8AC3E}">
        <p14:creationId xmlns:p14="http://schemas.microsoft.com/office/powerpoint/2010/main" val="110872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B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B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A0F61-7310-4C08-997F-3E3A68563A1B}" type="datetimeFigureOut">
              <a:rPr lang="en-BZ" smtClean="0"/>
              <a:pPr/>
              <a:t>20/02/2014</a:t>
            </a:fld>
            <a:endParaRPr lang="en-B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6358E1-13C1-479B-ADBD-A78F7056C96C}" type="slidenum">
              <a:rPr lang="en-BZ" smtClean="0"/>
              <a:pPr/>
              <a:t>‹#›</a:t>
            </a:fld>
            <a:endParaRPr lang="en-BZ"/>
          </a:p>
        </p:txBody>
      </p:sp>
    </p:spTree>
    <p:extLst>
      <p:ext uri="{BB962C8B-B14F-4D97-AF65-F5344CB8AC3E}">
        <p14:creationId xmlns:p14="http://schemas.microsoft.com/office/powerpoint/2010/main" val="2318715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85852" y="4929198"/>
            <a:ext cx="6400800" cy="1138230"/>
          </a:xfrm>
        </p:spPr>
        <p:txBody>
          <a:bodyPr>
            <a:normAutofit fontScale="77500" lnSpcReduction="20000"/>
          </a:bodyPr>
          <a:lstStyle/>
          <a:p>
            <a:endParaRPr lang="en-US" dirty="0" smtClean="0">
              <a:solidFill>
                <a:schemeClr val="tx1"/>
              </a:solidFill>
              <a:latin typeface="Book Antiqua" pitchFamily="18" charset="0"/>
            </a:endParaRPr>
          </a:p>
          <a:p>
            <a:r>
              <a:rPr lang="en-US" sz="2000" dirty="0" smtClean="0">
                <a:solidFill>
                  <a:schemeClr val="tx1"/>
                </a:solidFill>
                <a:latin typeface="Book Antiqua" pitchFamily="18" charset="0"/>
              </a:rPr>
              <a:t>Dr. Jorge </a:t>
            </a:r>
            <a:r>
              <a:rPr lang="en-US" sz="2000" dirty="0" err="1" smtClean="0">
                <a:solidFill>
                  <a:schemeClr val="tx1"/>
                </a:solidFill>
                <a:latin typeface="Book Antiqua" pitchFamily="18" charset="0"/>
              </a:rPr>
              <a:t>Polanco</a:t>
            </a:r>
            <a:endParaRPr lang="en-US" sz="2000" dirty="0" smtClean="0">
              <a:solidFill>
                <a:schemeClr val="tx1"/>
              </a:solidFill>
              <a:latin typeface="Book Antiqua" pitchFamily="18" charset="0"/>
            </a:endParaRPr>
          </a:p>
          <a:p>
            <a:r>
              <a:rPr lang="en-US" sz="2000" dirty="0" smtClean="0">
                <a:solidFill>
                  <a:schemeClr val="tx1"/>
                </a:solidFill>
                <a:latin typeface="Book Antiqua" pitchFamily="18" charset="0"/>
              </a:rPr>
              <a:t>Kim Bautista</a:t>
            </a:r>
          </a:p>
          <a:p>
            <a:r>
              <a:rPr lang="en-US" sz="2000" dirty="0" smtClean="0">
                <a:solidFill>
                  <a:schemeClr val="tx1"/>
                </a:solidFill>
                <a:latin typeface="Book Antiqua" pitchFamily="18" charset="0"/>
              </a:rPr>
              <a:t>Orlando Chan</a:t>
            </a:r>
          </a:p>
          <a:p>
            <a:endParaRPr lang="en-US" sz="2100" dirty="0">
              <a:solidFill>
                <a:schemeClr val="tx1"/>
              </a:solidFill>
              <a:latin typeface="Book Antiqua" pitchFamily="18" charset="0"/>
            </a:endParaRPr>
          </a:p>
        </p:txBody>
      </p:sp>
      <p:sp>
        <p:nvSpPr>
          <p:cNvPr id="4" name="TextBox 3"/>
          <p:cNvSpPr txBox="1"/>
          <p:nvPr/>
        </p:nvSpPr>
        <p:spPr>
          <a:xfrm>
            <a:off x="577456" y="2133600"/>
            <a:ext cx="8136904" cy="1077218"/>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ctr">
              <a:defRPr/>
            </a:pPr>
            <a: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KEY FACTORS FOR SUCCESS IN THE ELIMINATION OF MALARIA</a:t>
            </a:r>
          </a:p>
        </p:txBody>
      </p:sp>
    </p:spTree>
    <p:extLst>
      <p:ext uri="{BB962C8B-B14F-4D97-AF65-F5344CB8AC3E}">
        <p14:creationId xmlns:p14="http://schemas.microsoft.com/office/powerpoint/2010/main" val="3439612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525963"/>
          </a:xfrm>
        </p:spPr>
        <p:txBody>
          <a:bodyPr>
            <a:normAutofit/>
          </a:bodyPr>
          <a:lstStyle/>
          <a:p>
            <a:pPr lvl="0">
              <a:buFont typeface="+mj-lt"/>
              <a:buAutoNum type="arabicPeriod"/>
            </a:pPr>
            <a:endParaRPr lang="en-US" sz="2400" dirty="0"/>
          </a:p>
          <a:p>
            <a:pPr marL="0" indent="0">
              <a:buNone/>
            </a:pPr>
            <a:r>
              <a:rPr lang="en-US" sz="2400" dirty="0"/>
              <a:t>Program assessment conducted following PAHO -  </a:t>
            </a:r>
            <a:r>
              <a:rPr lang="en-US" sz="2400" b="1" dirty="0"/>
              <a:t>GUIDE FOR THE REORIENTATION OF MALARIA CONTROL PROGRAMS WITH A VIEW TOWARD ELIMINATION OF THE DISEASE </a:t>
            </a:r>
            <a:endParaRPr lang="en-US" sz="2400" dirty="0"/>
          </a:p>
          <a:p>
            <a:endParaRPr lang="en-US" sz="2400" dirty="0"/>
          </a:p>
        </p:txBody>
      </p:sp>
    </p:spTree>
    <p:extLst>
      <p:ext uri="{BB962C8B-B14F-4D97-AF65-F5344CB8AC3E}">
        <p14:creationId xmlns:p14="http://schemas.microsoft.com/office/powerpoint/2010/main" val="2560145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7186" y="332656"/>
            <a:ext cx="7239000" cy="52322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ctr">
              <a:defRPr/>
            </a:pP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Policy</a:t>
            </a: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Rectangle 4"/>
          <p:cNvSpPr/>
          <p:nvPr/>
        </p:nvSpPr>
        <p:spPr>
          <a:xfrm>
            <a:off x="533400" y="1295400"/>
            <a:ext cx="8077200" cy="4339650"/>
          </a:xfrm>
          <a:prstGeom prst="rect">
            <a:avLst/>
          </a:prstGeom>
        </p:spPr>
        <p:txBody>
          <a:bodyPr wrap="square">
            <a:spAutoFit/>
          </a:bodyPr>
          <a:lstStyle/>
          <a:p>
            <a:pPr marL="342900" lvl="0" indent="-342900">
              <a:buFont typeface="+mj-lt"/>
              <a:buAutoNum type="arabicPeriod"/>
            </a:pPr>
            <a:endParaRPr lang="en-US" sz="2000" dirty="0" smtClean="0"/>
          </a:p>
          <a:p>
            <a:pPr marL="342900" lvl="0" indent="-342900">
              <a:buFont typeface="+mj-lt"/>
              <a:buAutoNum type="arabicPeriod"/>
            </a:pPr>
            <a:r>
              <a:rPr lang="en-US" sz="2000" dirty="0" smtClean="0"/>
              <a:t>Re-orientation </a:t>
            </a:r>
            <a:r>
              <a:rPr lang="en-US" sz="2000" dirty="0" smtClean="0"/>
              <a:t>of staff and relevant stakeholders towards elimination</a:t>
            </a:r>
          </a:p>
          <a:p>
            <a:pPr marL="342900" lvl="0" indent="-342900">
              <a:buFont typeface="+mj-lt"/>
              <a:buAutoNum type="arabicPeriod"/>
            </a:pPr>
            <a:endParaRPr lang="en-US" sz="2000" dirty="0"/>
          </a:p>
          <a:p>
            <a:pPr marL="342900" indent="-342900">
              <a:buFont typeface="+mj-lt"/>
              <a:buAutoNum type="arabicPeriod"/>
            </a:pPr>
            <a:r>
              <a:rPr lang="en-US" sz="2000" dirty="0" smtClean="0"/>
              <a:t>Update/develop operational guidelines/S.O.P’s – surveillance, diagnosis and vector control</a:t>
            </a:r>
            <a:endParaRPr lang="en-US" sz="2000" dirty="0"/>
          </a:p>
          <a:p>
            <a:pPr marL="342900" lvl="0" indent="-342900">
              <a:buFont typeface="+mj-lt"/>
              <a:buAutoNum type="arabicPeriod"/>
            </a:pPr>
            <a:endParaRPr lang="en-US" sz="2000" dirty="0" smtClean="0"/>
          </a:p>
          <a:p>
            <a:pPr marL="342900" lvl="0" indent="-342900">
              <a:buFont typeface="+mj-lt"/>
              <a:buAutoNum type="arabicPeriod"/>
            </a:pPr>
            <a:r>
              <a:rPr lang="en-US" sz="2000" dirty="0" smtClean="0"/>
              <a:t>Strengthen the coordination between the Ministry of Health and local government (municipalities) – inter-sectorial </a:t>
            </a:r>
            <a:r>
              <a:rPr lang="en-US" sz="2000" dirty="0" smtClean="0"/>
              <a:t>collaboration</a:t>
            </a:r>
          </a:p>
          <a:p>
            <a:pPr marL="342900" lvl="0" indent="-342900">
              <a:buFont typeface="+mj-lt"/>
              <a:buAutoNum type="arabicPeriod"/>
            </a:pPr>
            <a:endParaRPr lang="en-US" sz="2000" dirty="0"/>
          </a:p>
          <a:p>
            <a:pPr lvl="0"/>
            <a:endParaRPr lang="en-US" sz="2000" dirty="0" smtClean="0"/>
          </a:p>
          <a:p>
            <a:pPr marL="342900" indent="-342900">
              <a:buFont typeface="+mj-lt"/>
              <a:buAutoNum type="arabicPeriod"/>
            </a:pPr>
            <a:endParaRPr lang="en-US" sz="2000" dirty="0" smtClean="0"/>
          </a:p>
          <a:p>
            <a:pPr marL="342900" lvl="0" indent="-342900">
              <a:buFont typeface="+mj-lt"/>
              <a:buAutoNum type="arabicPeriod"/>
            </a:pPr>
            <a:endParaRPr lang="en-US" sz="2000" dirty="0" smtClean="0"/>
          </a:p>
          <a:p>
            <a:pPr lvl="0"/>
            <a:endParaRPr lang="en-US" dirty="0"/>
          </a:p>
          <a:p>
            <a:pPr lvl="0"/>
            <a:endParaRPr lang="en-US" dirty="0"/>
          </a:p>
        </p:txBody>
      </p:sp>
    </p:spTree>
    <p:extLst>
      <p:ext uri="{BB962C8B-B14F-4D97-AF65-F5344CB8AC3E}">
        <p14:creationId xmlns:p14="http://schemas.microsoft.com/office/powerpoint/2010/main" val="4253980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7186" y="332656"/>
            <a:ext cx="7239000" cy="52322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ctr">
              <a:defRPr/>
            </a:pP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Integration</a:t>
            </a: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TextBox 1"/>
          <p:cNvSpPr txBox="1"/>
          <p:nvPr/>
        </p:nvSpPr>
        <p:spPr>
          <a:xfrm>
            <a:off x="533400" y="1246525"/>
            <a:ext cx="7809614" cy="3477875"/>
          </a:xfrm>
          <a:prstGeom prst="rect">
            <a:avLst/>
          </a:prstGeom>
          <a:noFill/>
        </p:spPr>
        <p:txBody>
          <a:bodyPr wrap="square" rtlCol="0">
            <a:spAutoFit/>
          </a:bodyPr>
          <a:lstStyle/>
          <a:p>
            <a:pPr marL="457200" lvl="0" indent="-457200" algn="just">
              <a:buFont typeface="+mj-lt"/>
              <a:buAutoNum type="arabicPeriod"/>
            </a:pPr>
            <a:r>
              <a:rPr lang="en-US" sz="2000" dirty="0"/>
              <a:t>Improve epidemiological surveillance - Increase Active Case Detection in communities that have produced malaria in the past 3 years. </a:t>
            </a:r>
          </a:p>
          <a:p>
            <a:pPr marL="457200" lvl="0" indent="-457200" algn="just">
              <a:buFont typeface="+mj-lt"/>
              <a:buAutoNum type="arabicPeriod"/>
            </a:pPr>
            <a:endParaRPr lang="en-US" sz="2000" dirty="0"/>
          </a:p>
          <a:p>
            <a:pPr marL="914400" lvl="1" indent="-457200" algn="just">
              <a:buFont typeface="Wingdings" pitchFamily="2" charset="2"/>
              <a:buChar char="q"/>
            </a:pPr>
            <a:r>
              <a:rPr lang="en-US" sz="2000" dirty="0"/>
              <a:t> Over 90% of cases detected through passive case detection (mostly community health workers and volunteers)</a:t>
            </a:r>
          </a:p>
          <a:p>
            <a:pPr marL="457200" lvl="0" indent="-457200">
              <a:buFont typeface="+mj-lt"/>
              <a:buAutoNum type="arabicPeriod"/>
            </a:pPr>
            <a:endParaRPr lang="en-BZ" sz="2000" dirty="0" smtClean="0"/>
          </a:p>
          <a:p>
            <a:pPr marL="457200" lvl="0" indent="-457200">
              <a:buFont typeface="+mj-lt"/>
              <a:buAutoNum type="arabicPeriod"/>
            </a:pPr>
            <a:r>
              <a:rPr lang="en-BZ" sz="2000" dirty="0" smtClean="0"/>
              <a:t>Improved </a:t>
            </a:r>
            <a:r>
              <a:rPr lang="en-BZ" sz="2000" dirty="0"/>
              <a:t>vector surveillance and integrated vector </a:t>
            </a:r>
            <a:r>
              <a:rPr lang="en-BZ" sz="2000" dirty="0" smtClean="0"/>
              <a:t>management</a:t>
            </a:r>
          </a:p>
          <a:p>
            <a:pPr marL="457200" lvl="0" indent="-457200">
              <a:buFont typeface="+mj-lt"/>
              <a:buAutoNum type="arabicPeriod"/>
            </a:pPr>
            <a:endParaRPr lang="en-BZ" sz="2000" dirty="0"/>
          </a:p>
          <a:p>
            <a:pPr marL="457200" lvl="0" indent="-457200">
              <a:buFont typeface="+mj-lt"/>
              <a:buAutoNum type="arabicPeriod"/>
            </a:pPr>
            <a:r>
              <a:rPr lang="en-BZ" sz="2000" dirty="0" smtClean="0"/>
              <a:t>Improved networking with neighbouring countries </a:t>
            </a:r>
            <a:endParaRPr lang="en-US" sz="2000" dirty="0"/>
          </a:p>
          <a:p>
            <a:pPr marL="457200" indent="-457200">
              <a:buFont typeface="+mj-lt"/>
              <a:buAutoNum type="arabicPeriod"/>
            </a:pPr>
            <a:endParaRPr lang="en-US" sz="2000" dirty="0"/>
          </a:p>
        </p:txBody>
      </p:sp>
    </p:spTree>
    <p:extLst>
      <p:ext uri="{BB962C8B-B14F-4D97-AF65-F5344CB8AC3E}">
        <p14:creationId xmlns:p14="http://schemas.microsoft.com/office/powerpoint/2010/main" val="3281814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7186" y="332656"/>
            <a:ext cx="7239000" cy="52322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ctr">
              <a:defRPr/>
            </a:pP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Service Delivery</a:t>
            </a: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Rectangle 1"/>
          <p:cNvSpPr/>
          <p:nvPr/>
        </p:nvSpPr>
        <p:spPr>
          <a:xfrm>
            <a:off x="191386" y="1371600"/>
            <a:ext cx="7924800" cy="3477875"/>
          </a:xfrm>
          <a:prstGeom prst="rect">
            <a:avLst/>
          </a:prstGeom>
        </p:spPr>
        <p:txBody>
          <a:bodyPr wrap="square">
            <a:spAutoFit/>
          </a:bodyPr>
          <a:lstStyle/>
          <a:p>
            <a:pPr marL="342900" lvl="0" indent="-342900">
              <a:buFont typeface="+mj-lt"/>
              <a:buAutoNum type="arabicPeriod"/>
            </a:pPr>
            <a:r>
              <a:rPr lang="en-US" sz="2000" dirty="0"/>
              <a:t>Improved supervision of </a:t>
            </a:r>
            <a:r>
              <a:rPr lang="en-US" sz="2000" dirty="0" smtClean="0"/>
              <a:t>treatment (treatment compliance)</a:t>
            </a:r>
            <a:endParaRPr lang="en-US" sz="2000" dirty="0" smtClean="0"/>
          </a:p>
          <a:p>
            <a:pPr marL="342900" indent="-342900">
              <a:buFont typeface="+mj-lt"/>
              <a:buAutoNum type="arabicPeriod"/>
            </a:pPr>
            <a:endParaRPr lang="en-US" sz="2000" dirty="0" smtClean="0"/>
          </a:p>
          <a:p>
            <a:pPr marL="342900" indent="-342900">
              <a:buFont typeface="+mj-lt"/>
              <a:buAutoNum type="arabicPeriod"/>
            </a:pPr>
            <a:r>
              <a:rPr lang="en-US" sz="2000" dirty="0" smtClean="0"/>
              <a:t> </a:t>
            </a:r>
            <a:r>
              <a:rPr lang="en-BZ" sz="2000" dirty="0"/>
              <a:t>Improve access to the network for malaria diagnosis, particularly in areas with high </a:t>
            </a:r>
            <a:r>
              <a:rPr lang="en-BZ" sz="2000" dirty="0" smtClean="0"/>
              <a:t>API and border areas </a:t>
            </a:r>
            <a:r>
              <a:rPr lang="en-BZ" sz="2000" b="1" dirty="0" smtClean="0"/>
              <a:t>(quality diagnosis)</a:t>
            </a:r>
          </a:p>
          <a:p>
            <a:pPr marL="342900" indent="-342900">
              <a:buFont typeface="+mj-lt"/>
              <a:buAutoNum type="arabicPeriod"/>
            </a:pPr>
            <a:endParaRPr lang="en-BZ" sz="2000" b="1" dirty="0"/>
          </a:p>
          <a:p>
            <a:pPr marL="342900" lvl="0" indent="-342900">
              <a:buFont typeface="+mj-lt"/>
              <a:buAutoNum type="arabicPeriod"/>
            </a:pPr>
            <a:r>
              <a:rPr lang="en-BZ" sz="2000" dirty="0"/>
              <a:t>Strengthen microscopic diagnosis  and maintain high standards in districts with no current </a:t>
            </a:r>
            <a:r>
              <a:rPr lang="en-BZ" sz="2000" dirty="0" smtClean="0"/>
              <a:t>transmission</a:t>
            </a:r>
          </a:p>
          <a:p>
            <a:pPr marL="342900" lvl="0" indent="-342900">
              <a:buFont typeface="+mj-lt"/>
              <a:buAutoNum type="arabicPeriod"/>
            </a:pPr>
            <a:endParaRPr lang="en-BZ" sz="2000" b="1" dirty="0" smtClean="0"/>
          </a:p>
          <a:p>
            <a:pPr marL="342900" indent="-342900">
              <a:buFont typeface="+mj-lt"/>
              <a:buAutoNum type="arabicPeriod"/>
            </a:pPr>
            <a:r>
              <a:rPr lang="en-BZ" sz="2000" dirty="0" smtClean="0"/>
              <a:t>Reduce turn around time from taking of blood smear to diagnosis and treatment (need for improved staffing)</a:t>
            </a:r>
            <a:endParaRPr lang="en-US" sz="2000" dirty="0"/>
          </a:p>
          <a:p>
            <a:pPr marL="342900" lvl="0" indent="-342900">
              <a:buFont typeface="+mj-lt"/>
              <a:buAutoNum type="arabicPeriod"/>
            </a:pPr>
            <a:endParaRPr lang="en-US" sz="2000" dirty="0"/>
          </a:p>
        </p:txBody>
      </p:sp>
    </p:spTree>
    <p:extLst>
      <p:ext uri="{BB962C8B-B14F-4D97-AF65-F5344CB8AC3E}">
        <p14:creationId xmlns:p14="http://schemas.microsoft.com/office/powerpoint/2010/main" val="42157699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7186" y="332656"/>
            <a:ext cx="7239000" cy="52322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ctr">
              <a:defRPr/>
            </a:pP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Sustainability</a:t>
            </a: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Rectangle 1"/>
          <p:cNvSpPr/>
          <p:nvPr/>
        </p:nvSpPr>
        <p:spPr>
          <a:xfrm>
            <a:off x="381000" y="914400"/>
            <a:ext cx="8305800" cy="4401205"/>
          </a:xfrm>
          <a:prstGeom prst="rect">
            <a:avLst/>
          </a:prstGeom>
        </p:spPr>
        <p:txBody>
          <a:bodyPr wrap="square">
            <a:spAutoFit/>
          </a:bodyPr>
          <a:lstStyle/>
          <a:p>
            <a:pPr lvl="0" algn="just"/>
            <a:endParaRPr lang="en-BZ" sz="2000" dirty="0" smtClean="0"/>
          </a:p>
          <a:p>
            <a:pPr marL="457200" indent="-457200">
              <a:buFont typeface="+mj-lt"/>
              <a:buAutoNum type="arabicPeriod"/>
            </a:pPr>
            <a:r>
              <a:rPr lang="en-BZ" sz="2000" dirty="0"/>
              <a:t>Strengthen human resources in all aspects of vector control - </a:t>
            </a:r>
            <a:r>
              <a:rPr lang="en-BZ" sz="2000" dirty="0" smtClean="0"/>
              <a:t> </a:t>
            </a:r>
            <a:r>
              <a:rPr lang="en-BZ" sz="2000" b="1" dirty="0" smtClean="0"/>
              <a:t>succession planning</a:t>
            </a:r>
            <a:endParaRPr lang="en-BZ" sz="2000" b="1" dirty="0"/>
          </a:p>
          <a:p>
            <a:pPr marL="457200" indent="-457200">
              <a:buFont typeface="+mj-lt"/>
              <a:buAutoNum type="arabicPeriod"/>
            </a:pPr>
            <a:endParaRPr lang="en-US" sz="2000" dirty="0"/>
          </a:p>
          <a:p>
            <a:pPr marL="457200" indent="-457200">
              <a:buFont typeface="+mj-lt"/>
              <a:buAutoNum type="arabicPeriod"/>
            </a:pPr>
            <a:r>
              <a:rPr lang="en-US" sz="2000" dirty="0"/>
              <a:t>Increase staffing </a:t>
            </a:r>
            <a:r>
              <a:rPr lang="en-US" sz="2000" dirty="0" smtClean="0"/>
              <a:t>situation – currently 52 full time employees for Malaria, Dengue and </a:t>
            </a:r>
            <a:r>
              <a:rPr lang="en-US" sz="2000" dirty="0" err="1" smtClean="0"/>
              <a:t>Chagas</a:t>
            </a:r>
            <a:r>
              <a:rPr lang="en-US" sz="2000" dirty="0" smtClean="0"/>
              <a:t> </a:t>
            </a:r>
            <a:r>
              <a:rPr lang="en-US" sz="2000" dirty="0" smtClean="0"/>
              <a:t>diseases  </a:t>
            </a:r>
          </a:p>
          <a:p>
            <a:pPr marL="914400" lvl="1" indent="-457200">
              <a:buFont typeface="Wingdings" pitchFamily="2" charset="2"/>
              <a:buChar char="q"/>
            </a:pPr>
            <a:endParaRPr lang="en-US" sz="2000" dirty="0" smtClean="0"/>
          </a:p>
          <a:p>
            <a:pPr marL="914400" lvl="1" indent="-457200">
              <a:buFont typeface="Wingdings" pitchFamily="2" charset="2"/>
              <a:buChar char="q"/>
            </a:pPr>
            <a:r>
              <a:rPr lang="en-US" sz="2000" dirty="0" err="1" smtClean="0"/>
              <a:t>chikungunya</a:t>
            </a:r>
            <a:r>
              <a:rPr lang="en-US" sz="2000" dirty="0" smtClean="0"/>
              <a:t>?</a:t>
            </a:r>
          </a:p>
          <a:p>
            <a:pPr marL="914400" lvl="1" indent="-457200">
              <a:buFont typeface="Wingdings" pitchFamily="2" charset="2"/>
              <a:buChar char="q"/>
            </a:pPr>
            <a:r>
              <a:rPr lang="en-US" sz="2000" dirty="0" smtClean="0"/>
              <a:t>How do we divide the work???</a:t>
            </a:r>
            <a:endParaRPr lang="en-US" sz="2000" dirty="0" smtClean="0"/>
          </a:p>
          <a:p>
            <a:pPr marL="457200" indent="-457200">
              <a:buFont typeface="+mj-lt"/>
              <a:buAutoNum type="arabicPeriod"/>
            </a:pPr>
            <a:endParaRPr lang="en-US" sz="2000" dirty="0"/>
          </a:p>
          <a:p>
            <a:pPr marL="457200" indent="-457200">
              <a:buFont typeface="+mj-lt"/>
              <a:buAutoNum type="arabicPeriod"/>
            </a:pPr>
            <a:r>
              <a:rPr lang="en-BZ" sz="2000" dirty="0" smtClean="0"/>
              <a:t>Build </a:t>
            </a:r>
            <a:r>
              <a:rPr lang="en-BZ" sz="2000" dirty="0"/>
              <a:t>capacity for the network of community health workers and voluntary collaborators (378 persons countrywide) in the core competencies of vector control and their role in malaria elimination. For Dengue we are looking at implementing a COMBI program.</a:t>
            </a:r>
            <a:endParaRPr lang="en-US" sz="2000" dirty="0"/>
          </a:p>
        </p:txBody>
      </p:sp>
    </p:spTree>
    <p:extLst>
      <p:ext uri="{BB962C8B-B14F-4D97-AF65-F5344CB8AC3E}">
        <p14:creationId xmlns:p14="http://schemas.microsoft.com/office/powerpoint/2010/main" val="28754054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7186" y="332656"/>
            <a:ext cx="7239000" cy="52322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ctr">
              <a:defRPr/>
            </a:pP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Monitoring &amp; Evaluation</a:t>
            </a: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TextBox 1"/>
          <p:cNvSpPr txBox="1"/>
          <p:nvPr/>
        </p:nvSpPr>
        <p:spPr>
          <a:xfrm>
            <a:off x="457200" y="1447800"/>
            <a:ext cx="8153400" cy="707886"/>
          </a:xfrm>
          <a:prstGeom prst="rect">
            <a:avLst/>
          </a:prstGeom>
          <a:noFill/>
        </p:spPr>
        <p:txBody>
          <a:bodyPr wrap="square" rtlCol="0">
            <a:spAutoFit/>
          </a:bodyPr>
          <a:lstStyle/>
          <a:p>
            <a:pPr marL="457200" indent="-457200" algn="just">
              <a:buFont typeface="+mj-lt"/>
              <a:buAutoNum type="arabicPeriod"/>
            </a:pPr>
            <a:endParaRPr lang="en-US" sz="2000" dirty="0"/>
          </a:p>
          <a:p>
            <a:pPr marL="457200" indent="-457200">
              <a:buFont typeface="+mj-lt"/>
              <a:buAutoNum type="arabicPeriod"/>
            </a:pPr>
            <a:endParaRPr lang="en-US" sz="2000" dirty="0"/>
          </a:p>
        </p:txBody>
      </p:sp>
      <p:sp>
        <p:nvSpPr>
          <p:cNvPr id="3" name="Rectangle 2"/>
          <p:cNvSpPr/>
          <p:nvPr/>
        </p:nvSpPr>
        <p:spPr>
          <a:xfrm>
            <a:off x="781492" y="1478577"/>
            <a:ext cx="7829107" cy="3447098"/>
          </a:xfrm>
          <a:prstGeom prst="rect">
            <a:avLst/>
          </a:prstGeom>
        </p:spPr>
        <p:txBody>
          <a:bodyPr wrap="square">
            <a:spAutoFit/>
          </a:bodyPr>
          <a:lstStyle/>
          <a:p>
            <a:pPr marL="342900" indent="-342900">
              <a:buFont typeface="+mj-lt"/>
              <a:buAutoNum type="arabicPeriod"/>
            </a:pPr>
            <a:r>
              <a:rPr lang="en-US" sz="2000" dirty="0"/>
              <a:t>Improve Reporting - Provide feedback to supervisory and operational level with regards to the impact of </a:t>
            </a:r>
            <a:r>
              <a:rPr lang="en-US" sz="2000" dirty="0" smtClean="0"/>
              <a:t>interventions</a:t>
            </a:r>
          </a:p>
          <a:p>
            <a:pPr marL="342900" indent="-342900">
              <a:buFont typeface="+mj-lt"/>
              <a:buAutoNum type="arabicPeriod"/>
            </a:pPr>
            <a:endParaRPr lang="en-US" sz="2000" dirty="0" smtClean="0"/>
          </a:p>
          <a:p>
            <a:pPr marL="800100" lvl="1" indent="-342900">
              <a:buFont typeface="Wingdings" pitchFamily="2" charset="2"/>
              <a:buChar char="q"/>
            </a:pPr>
            <a:r>
              <a:rPr lang="en-US" sz="2000" dirty="0" smtClean="0"/>
              <a:t>Evaluating interventions</a:t>
            </a:r>
            <a:endParaRPr lang="en-US" sz="2000" dirty="0" smtClean="0"/>
          </a:p>
          <a:p>
            <a:pPr marL="342900" indent="-342900">
              <a:buFont typeface="+mj-lt"/>
              <a:buAutoNum type="arabicPeriod"/>
            </a:pPr>
            <a:endParaRPr lang="en-US" sz="2000" dirty="0"/>
          </a:p>
          <a:p>
            <a:pPr marL="342900" lvl="0" indent="-342900">
              <a:buFont typeface="+mj-lt"/>
              <a:buAutoNum type="arabicPeriod"/>
            </a:pPr>
            <a:r>
              <a:rPr lang="en-US" sz="2000" dirty="0"/>
              <a:t>Development of a malaria information system for management and analysis </a:t>
            </a:r>
            <a:endParaRPr lang="en-US" sz="2000" dirty="0" smtClean="0"/>
          </a:p>
          <a:p>
            <a:pPr marL="342900" lvl="0" indent="-342900">
              <a:buFont typeface="+mj-lt"/>
              <a:buAutoNum type="arabicPeriod"/>
            </a:pPr>
            <a:endParaRPr lang="en-US" sz="2000" dirty="0" smtClean="0"/>
          </a:p>
          <a:p>
            <a:pPr marL="800100" lvl="1" indent="-342900">
              <a:buFont typeface="Wingdings" pitchFamily="2" charset="2"/>
              <a:buChar char="q"/>
            </a:pPr>
            <a:r>
              <a:rPr lang="en-US" sz="2000" dirty="0" smtClean="0"/>
              <a:t>Module to be integrated into existing national health information system (BHIS)</a:t>
            </a:r>
            <a:endParaRPr lang="en-US" sz="2000" dirty="0"/>
          </a:p>
          <a:p>
            <a:pPr marL="342900" indent="-342900">
              <a:buFont typeface="+mj-lt"/>
              <a:buAutoNum type="arabicPeriod"/>
            </a:pPr>
            <a:endParaRPr lang="en-US" dirty="0"/>
          </a:p>
        </p:txBody>
      </p:sp>
    </p:spTree>
    <p:extLst>
      <p:ext uri="{BB962C8B-B14F-4D97-AF65-F5344CB8AC3E}">
        <p14:creationId xmlns:p14="http://schemas.microsoft.com/office/powerpoint/2010/main" val="3932165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2971800"/>
            <a:ext cx="7239000" cy="52322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ctr">
              <a:defRPr/>
            </a:pP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Thank You!</a:t>
            </a: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16436456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TotalTime>
  <Words>320</Words>
  <Application>Microsoft Office PowerPoint</Application>
  <PresentationFormat>On-screen Show (4:3)</PresentationFormat>
  <Paragraphs>53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dc:creator>
  <cp:lastModifiedBy>BHIS</cp:lastModifiedBy>
  <cp:revision>49</cp:revision>
  <dcterms:created xsi:type="dcterms:W3CDTF">2014-02-08T21:13:16Z</dcterms:created>
  <dcterms:modified xsi:type="dcterms:W3CDTF">2014-02-20T17:18:30Z</dcterms:modified>
</cp:coreProperties>
</file>