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1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2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3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14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5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6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1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19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20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theme/theme21.xml" ContentType="application/vnd.openxmlformats-officedocument.theme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theme/theme22.xml" ContentType="application/vnd.openxmlformats-officedocument.theme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23.xml" ContentType="application/vnd.openxmlformats-officedocument.theme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theme/theme24.xml" ContentType="application/vnd.openxmlformats-officedocument.theme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theme/theme25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theme/theme26.xml" ContentType="application/vnd.openxmlformats-officedocument.theme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theme/theme27.xml" ContentType="application/vnd.openxmlformats-officedocument.theme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theme/theme28.xml" ContentType="application/vnd.openxmlformats-officedocument.theme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29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theme/theme30.xml" ContentType="application/vnd.openxmlformats-officedocument.theme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theme/theme31.xml" ContentType="application/vnd.openxmlformats-officedocument.theme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  <p:sldMasterId id="2147483677" r:id="rId3"/>
    <p:sldMasterId id="2147483690" r:id="rId4"/>
    <p:sldMasterId id="2147483703" r:id="rId5"/>
    <p:sldMasterId id="2147483716" r:id="rId6"/>
    <p:sldMasterId id="2147483729" r:id="rId7"/>
    <p:sldMasterId id="2147483742" r:id="rId8"/>
    <p:sldMasterId id="2147483767" r:id="rId9"/>
    <p:sldMasterId id="2147483794" r:id="rId10"/>
    <p:sldMasterId id="2147483818" r:id="rId11"/>
    <p:sldMasterId id="2147483830" r:id="rId12"/>
    <p:sldMasterId id="2147483845" r:id="rId13"/>
    <p:sldMasterId id="2147483857" r:id="rId14"/>
    <p:sldMasterId id="2147483872" r:id="rId15"/>
    <p:sldMasterId id="2147483885" r:id="rId16"/>
    <p:sldMasterId id="2147483898" r:id="rId17"/>
    <p:sldMasterId id="2147483911" r:id="rId18"/>
    <p:sldMasterId id="2147483924" r:id="rId19"/>
    <p:sldMasterId id="2147483937" r:id="rId20"/>
    <p:sldMasterId id="2147483950" r:id="rId21"/>
    <p:sldMasterId id="2147483976" r:id="rId22"/>
    <p:sldMasterId id="2147483989" r:id="rId23"/>
    <p:sldMasterId id="2147484002" r:id="rId24"/>
    <p:sldMasterId id="2147484015" r:id="rId25"/>
    <p:sldMasterId id="2147484027" r:id="rId26"/>
    <p:sldMasterId id="2147484039" r:id="rId27"/>
    <p:sldMasterId id="2147484052" r:id="rId28"/>
    <p:sldMasterId id="2147484067" r:id="rId29"/>
    <p:sldMasterId id="2147484082" r:id="rId30"/>
    <p:sldMasterId id="2147484097" r:id="rId31"/>
    <p:sldMasterId id="2147484112" r:id="rId32"/>
  </p:sldMasterIdLst>
  <p:notesMasterIdLst>
    <p:notesMasterId r:id="rId107"/>
  </p:notesMasterIdLst>
  <p:handoutMasterIdLst>
    <p:handoutMasterId r:id="rId108"/>
  </p:handoutMasterIdLst>
  <p:sldIdLst>
    <p:sldId id="302" r:id="rId33"/>
    <p:sldId id="662" r:id="rId34"/>
    <p:sldId id="664" r:id="rId35"/>
    <p:sldId id="663" r:id="rId36"/>
    <p:sldId id="555" r:id="rId37"/>
    <p:sldId id="498" r:id="rId38"/>
    <p:sldId id="673" r:id="rId39"/>
    <p:sldId id="667" r:id="rId40"/>
    <p:sldId id="556" r:id="rId41"/>
    <p:sldId id="605" r:id="rId42"/>
    <p:sldId id="393" r:id="rId43"/>
    <p:sldId id="606" r:id="rId44"/>
    <p:sldId id="611" r:id="rId45"/>
    <p:sldId id="609" r:id="rId46"/>
    <p:sldId id="607" r:id="rId47"/>
    <p:sldId id="672" r:id="rId48"/>
    <p:sldId id="628" r:id="rId49"/>
    <p:sldId id="631" r:id="rId50"/>
    <p:sldId id="602" r:id="rId51"/>
    <p:sldId id="613" r:id="rId52"/>
    <p:sldId id="674" r:id="rId53"/>
    <p:sldId id="596" r:id="rId54"/>
    <p:sldId id="597" r:id="rId55"/>
    <p:sldId id="612" r:id="rId56"/>
    <p:sldId id="615" r:id="rId57"/>
    <p:sldId id="670" r:id="rId58"/>
    <p:sldId id="632" r:id="rId59"/>
    <p:sldId id="633" r:id="rId60"/>
    <p:sldId id="634" r:id="rId61"/>
    <p:sldId id="635" r:id="rId62"/>
    <p:sldId id="636" r:id="rId63"/>
    <p:sldId id="669" r:id="rId64"/>
    <p:sldId id="637" r:id="rId65"/>
    <p:sldId id="638" r:id="rId66"/>
    <p:sldId id="639" r:id="rId67"/>
    <p:sldId id="630" r:id="rId68"/>
    <p:sldId id="668" r:id="rId69"/>
    <p:sldId id="643" r:id="rId70"/>
    <p:sldId id="644" r:id="rId71"/>
    <p:sldId id="645" r:id="rId72"/>
    <p:sldId id="603" r:id="rId73"/>
    <p:sldId id="620" r:id="rId74"/>
    <p:sldId id="653" r:id="rId75"/>
    <p:sldId id="654" r:id="rId76"/>
    <p:sldId id="600" r:id="rId77"/>
    <p:sldId id="650" r:id="rId78"/>
    <p:sldId id="655" r:id="rId79"/>
    <p:sldId id="640" r:id="rId80"/>
    <p:sldId id="657" r:id="rId81"/>
    <p:sldId id="656" r:id="rId82"/>
    <p:sldId id="660" r:id="rId83"/>
    <p:sldId id="642" r:id="rId84"/>
    <p:sldId id="629" r:id="rId85"/>
    <p:sldId id="671" r:id="rId86"/>
    <p:sldId id="398" r:id="rId87"/>
    <p:sldId id="683" r:id="rId88"/>
    <p:sldId id="686" r:id="rId89"/>
    <p:sldId id="684" r:id="rId90"/>
    <p:sldId id="682" r:id="rId91"/>
    <p:sldId id="687" r:id="rId92"/>
    <p:sldId id="624" r:id="rId93"/>
    <p:sldId id="622" r:id="rId94"/>
    <p:sldId id="621" r:id="rId95"/>
    <p:sldId id="623" r:id="rId96"/>
    <p:sldId id="625" r:id="rId97"/>
    <p:sldId id="681" r:id="rId98"/>
    <p:sldId id="679" r:id="rId99"/>
    <p:sldId id="680" r:id="rId100"/>
    <p:sldId id="685" r:id="rId101"/>
    <p:sldId id="675" r:id="rId102"/>
    <p:sldId id="676" r:id="rId103"/>
    <p:sldId id="688" r:id="rId104"/>
    <p:sldId id="618" r:id="rId105"/>
    <p:sldId id="661" r:id="rId106"/>
  </p:sldIdLst>
  <p:sldSz cx="9144000" cy="6858000" type="screen4x3"/>
  <p:notesSz cx="6858000" cy="9144000"/>
  <p:defaultTextStyle>
    <a:defPPr>
      <a:defRPr lang="es-ES"/>
    </a:defPPr>
    <a:lvl1pPr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011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021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032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041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052" algn="l" defTabSz="914021" rtl="0" eaLnBrk="1" latinLnBrk="0" hangingPunct="1"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2062" algn="l" defTabSz="914021" rtl="0" eaLnBrk="1" latinLnBrk="0" hangingPunct="1"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199072" algn="l" defTabSz="914021" rtl="0" eaLnBrk="1" latinLnBrk="0" hangingPunct="1"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6083" algn="l" defTabSz="914021" rtl="0" eaLnBrk="1" latinLnBrk="0" hangingPunct="1"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Socrates Herrera" initials="SH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5562D9"/>
    <a:srgbClr val="33CC33"/>
    <a:srgbClr val="A50021"/>
    <a:srgbClr val="FFFF66"/>
    <a:srgbClr val="FF3399"/>
    <a:srgbClr val="FF9900"/>
    <a:srgbClr val="FFCC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843" autoAdjust="0"/>
    <p:restoredTop sz="94660" autoAdjust="0"/>
  </p:normalViewPr>
  <p:slideViewPr>
    <p:cSldViewPr>
      <p:cViewPr>
        <p:scale>
          <a:sx n="70" d="100"/>
          <a:sy n="70" d="100"/>
        </p:scale>
        <p:origin x="-129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1230"/>
    </p:cViewPr>
  </p:sorterViewPr>
  <p:notesViewPr>
    <p:cSldViewPr>
      <p:cViewPr varScale="1">
        <p:scale>
          <a:sx n="58" d="100"/>
          <a:sy n="58" d="100"/>
        </p:scale>
        <p:origin x="-1674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0.xml"/><Relationship Id="rId47" Type="http://schemas.openxmlformats.org/officeDocument/2006/relationships/slide" Target="slides/slide15.xml"/><Relationship Id="rId63" Type="http://schemas.openxmlformats.org/officeDocument/2006/relationships/slide" Target="slides/slide31.xml"/><Relationship Id="rId68" Type="http://schemas.openxmlformats.org/officeDocument/2006/relationships/slide" Target="slides/slide36.xml"/><Relationship Id="rId84" Type="http://schemas.openxmlformats.org/officeDocument/2006/relationships/slide" Target="slides/slide52.xml"/><Relationship Id="rId89" Type="http://schemas.openxmlformats.org/officeDocument/2006/relationships/slide" Target="slides/slide57.xml"/><Relationship Id="rId1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07" Type="http://schemas.openxmlformats.org/officeDocument/2006/relationships/notesMaster" Target="notesMasters/notesMaster1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5.xml"/><Relationship Id="rId40" Type="http://schemas.openxmlformats.org/officeDocument/2006/relationships/slide" Target="slides/slide8.xml"/><Relationship Id="rId45" Type="http://schemas.openxmlformats.org/officeDocument/2006/relationships/slide" Target="slides/slide13.xml"/><Relationship Id="rId53" Type="http://schemas.openxmlformats.org/officeDocument/2006/relationships/slide" Target="slides/slide21.xml"/><Relationship Id="rId58" Type="http://schemas.openxmlformats.org/officeDocument/2006/relationships/slide" Target="slides/slide26.xml"/><Relationship Id="rId66" Type="http://schemas.openxmlformats.org/officeDocument/2006/relationships/slide" Target="slides/slide34.xml"/><Relationship Id="rId74" Type="http://schemas.openxmlformats.org/officeDocument/2006/relationships/slide" Target="slides/slide42.xml"/><Relationship Id="rId79" Type="http://schemas.openxmlformats.org/officeDocument/2006/relationships/slide" Target="slides/slide47.xml"/><Relationship Id="rId87" Type="http://schemas.openxmlformats.org/officeDocument/2006/relationships/slide" Target="slides/slide55.xml"/><Relationship Id="rId102" Type="http://schemas.openxmlformats.org/officeDocument/2006/relationships/slide" Target="slides/slide70.xml"/><Relationship Id="rId11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29.xml"/><Relationship Id="rId82" Type="http://schemas.openxmlformats.org/officeDocument/2006/relationships/slide" Target="slides/slide50.xml"/><Relationship Id="rId90" Type="http://schemas.openxmlformats.org/officeDocument/2006/relationships/slide" Target="slides/slide58.xml"/><Relationship Id="rId95" Type="http://schemas.openxmlformats.org/officeDocument/2006/relationships/slide" Target="slides/slide63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3.xml"/><Relationship Id="rId43" Type="http://schemas.openxmlformats.org/officeDocument/2006/relationships/slide" Target="slides/slide11.xml"/><Relationship Id="rId48" Type="http://schemas.openxmlformats.org/officeDocument/2006/relationships/slide" Target="slides/slide16.xml"/><Relationship Id="rId56" Type="http://schemas.openxmlformats.org/officeDocument/2006/relationships/slide" Target="slides/slide24.xml"/><Relationship Id="rId64" Type="http://schemas.openxmlformats.org/officeDocument/2006/relationships/slide" Target="slides/slide32.xml"/><Relationship Id="rId69" Type="http://schemas.openxmlformats.org/officeDocument/2006/relationships/slide" Target="slides/slide37.xml"/><Relationship Id="rId77" Type="http://schemas.openxmlformats.org/officeDocument/2006/relationships/slide" Target="slides/slide45.xml"/><Relationship Id="rId100" Type="http://schemas.openxmlformats.org/officeDocument/2006/relationships/slide" Target="slides/slide68.xml"/><Relationship Id="rId105" Type="http://schemas.openxmlformats.org/officeDocument/2006/relationships/slide" Target="slides/slide73.xml"/><Relationship Id="rId11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9.xml"/><Relationship Id="rId72" Type="http://schemas.openxmlformats.org/officeDocument/2006/relationships/slide" Target="slides/slide40.xml"/><Relationship Id="rId80" Type="http://schemas.openxmlformats.org/officeDocument/2006/relationships/slide" Target="slides/slide48.xml"/><Relationship Id="rId85" Type="http://schemas.openxmlformats.org/officeDocument/2006/relationships/slide" Target="slides/slide53.xml"/><Relationship Id="rId93" Type="http://schemas.openxmlformats.org/officeDocument/2006/relationships/slide" Target="slides/slide61.xml"/><Relationship Id="rId98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1.xml"/><Relationship Id="rId38" Type="http://schemas.openxmlformats.org/officeDocument/2006/relationships/slide" Target="slides/slide6.xml"/><Relationship Id="rId46" Type="http://schemas.openxmlformats.org/officeDocument/2006/relationships/slide" Target="slides/slide14.xml"/><Relationship Id="rId59" Type="http://schemas.openxmlformats.org/officeDocument/2006/relationships/slide" Target="slides/slide27.xml"/><Relationship Id="rId67" Type="http://schemas.openxmlformats.org/officeDocument/2006/relationships/slide" Target="slides/slide35.xml"/><Relationship Id="rId103" Type="http://schemas.openxmlformats.org/officeDocument/2006/relationships/slide" Target="slides/slide71.xml"/><Relationship Id="rId108" Type="http://schemas.openxmlformats.org/officeDocument/2006/relationships/handoutMaster" Target="handoutMasters/handoutMaster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9.xml"/><Relationship Id="rId54" Type="http://schemas.openxmlformats.org/officeDocument/2006/relationships/slide" Target="slides/slide22.xml"/><Relationship Id="rId62" Type="http://schemas.openxmlformats.org/officeDocument/2006/relationships/slide" Target="slides/slide30.xml"/><Relationship Id="rId70" Type="http://schemas.openxmlformats.org/officeDocument/2006/relationships/slide" Target="slides/slide38.xml"/><Relationship Id="rId75" Type="http://schemas.openxmlformats.org/officeDocument/2006/relationships/slide" Target="slides/slide43.xml"/><Relationship Id="rId83" Type="http://schemas.openxmlformats.org/officeDocument/2006/relationships/slide" Target="slides/slide51.xml"/><Relationship Id="rId88" Type="http://schemas.openxmlformats.org/officeDocument/2006/relationships/slide" Target="slides/slide56.xml"/><Relationship Id="rId91" Type="http://schemas.openxmlformats.org/officeDocument/2006/relationships/slide" Target="slides/slide59.xml"/><Relationship Id="rId96" Type="http://schemas.openxmlformats.org/officeDocument/2006/relationships/slide" Target="slides/slide64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4.xml"/><Relationship Id="rId49" Type="http://schemas.openxmlformats.org/officeDocument/2006/relationships/slide" Target="slides/slide17.xml"/><Relationship Id="rId57" Type="http://schemas.openxmlformats.org/officeDocument/2006/relationships/slide" Target="slides/slide25.xml"/><Relationship Id="rId106" Type="http://schemas.openxmlformats.org/officeDocument/2006/relationships/slide" Target="slides/slide74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2.xml"/><Relationship Id="rId52" Type="http://schemas.openxmlformats.org/officeDocument/2006/relationships/slide" Target="slides/slide20.xml"/><Relationship Id="rId60" Type="http://schemas.openxmlformats.org/officeDocument/2006/relationships/slide" Target="slides/slide28.xml"/><Relationship Id="rId65" Type="http://schemas.openxmlformats.org/officeDocument/2006/relationships/slide" Target="slides/slide33.xml"/><Relationship Id="rId73" Type="http://schemas.openxmlformats.org/officeDocument/2006/relationships/slide" Target="slides/slide41.xml"/><Relationship Id="rId78" Type="http://schemas.openxmlformats.org/officeDocument/2006/relationships/slide" Target="slides/slide46.xml"/><Relationship Id="rId81" Type="http://schemas.openxmlformats.org/officeDocument/2006/relationships/slide" Target="slides/slide49.xml"/><Relationship Id="rId86" Type="http://schemas.openxmlformats.org/officeDocument/2006/relationships/slide" Target="slides/slide54.xml"/><Relationship Id="rId94" Type="http://schemas.openxmlformats.org/officeDocument/2006/relationships/slide" Target="slides/slide62.xml"/><Relationship Id="rId99" Type="http://schemas.openxmlformats.org/officeDocument/2006/relationships/slide" Target="slides/slide67.xml"/><Relationship Id="rId101" Type="http://schemas.openxmlformats.org/officeDocument/2006/relationships/slide" Target="slides/slide6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7.xml"/><Relationship Id="rId109" Type="http://schemas.openxmlformats.org/officeDocument/2006/relationships/commentAuthors" Target="commentAuthors.xml"/><Relationship Id="rId34" Type="http://schemas.openxmlformats.org/officeDocument/2006/relationships/slide" Target="slides/slide2.xml"/><Relationship Id="rId50" Type="http://schemas.openxmlformats.org/officeDocument/2006/relationships/slide" Target="slides/slide18.xml"/><Relationship Id="rId55" Type="http://schemas.openxmlformats.org/officeDocument/2006/relationships/slide" Target="slides/slide23.xml"/><Relationship Id="rId76" Type="http://schemas.openxmlformats.org/officeDocument/2006/relationships/slide" Target="slides/slide44.xml"/><Relationship Id="rId97" Type="http://schemas.openxmlformats.org/officeDocument/2006/relationships/slide" Target="slides/slide65.xml"/><Relationship Id="rId104" Type="http://schemas.openxmlformats.org/officeDocument/2006/relationships/slide" Target="slides/slide72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9.xml"/><Relationship Id="rId92" Type="http://schemas.openxmlformats.org/officeDocument/2006/relationships/slide" Target="slides/slide60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rthaquinones:Documents:BD%20Hora%20de%20dormir%20y%20levantarse12juni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rthaquinones:Documents:BD%20Hora%20de%20dormir%20y%20levantarse12juni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rthaquinones:Documents:BD%20Hora%20de%20dormir%20y%20levantarse12juni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en-US" sz="1200"/>
            </a:pPr>
            <a:r>
              <a:rPr lang="en-US" sz="1200"/>
              <a:t>Human contact P.Soldado, Valle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3728938533846111"/>
          <c:y val="0.13796259842519706"/>
          <c:w val="0.79652713178294254"/>
          <c:h val="0.6146784776902946"/>
        </c:manualLayout>
      </c:layout>
      <c:areaChart>
        <c:grouping val="standard"/>
        <c:varyColors val="0"/>
        <c:ser>
          <c:idx val="0"/>
          <c:order val="0"/>
          <c:tx>
            <c:v>% Exposed people</c:v>
          </c:tx>
          <c:cat>
            <c:strRef>
              <c:f>Cordoba!$F$3:$F$18</c:f>
              <c:strCache>
                <c:ptCount val="16"/>
                <c:pt idx="0">
                  <c:v>18 - 19</c:v>
                </c:pt>
                <c:pt idx="1">
                  <c:v>19 - 20</c:v>
                </c:pt>
                <c:pt idx="2">
                  <c:v>20 - 21</c:v>
                </c:pt>
                <c:pt idx="3">
                  <c:v>21 - 22</c:v>
                </c:pt>
                <c:pt idx="4">
                  <c:v>22 - 23</c:v>
                </c:pt>
                <c:pt idx="5">
                  <c:v>23 - 24</c:v>
                </c:pt>
                <c:pt idx="6">
                  <c:v>24 - 1</c:v>
                </c:pt>
                <c:pt idx="7">
                  <c:v>1 - 2</c:v>
                </c:pt>
                <c:pt idx="8">
                  <c:v>2 - 3</c:v>
                </c:pt>
                <c:pt idx="9">
                  <c:v>3 - 4</c:v>
                </c:pt>
                <c:pt idx="10">
                  <c:v>4 - 5</c:v>
                </c:pt>
                <c:pt idx="11">
                  <c:v>5 - 6</c:v>
                </c:pt>
                <c:pt idx="12">
                  <c:v>6 - 7</c:v>
                </c:pt>
                <c:pt idx="13">
                  <c:v>7 - 8</c:v>
                </c:pt>
                <c:pt idx="14">
                  <c:v>8 - 9</c:v>
                </c:pt>
                <c:pt idx="15">
                  <c:v>9 - 10</c:v>
                </c:pt>
              </c:strCache>
            </c:strRef>
          </c:cat>
          <c:val>
            <c:numRef>
              <c:f>Valle!$U$3:$U$18</c:f>
              <c:numCache>
                <c:formatCode>0.00</c:formatCode>
                <c:ptCount val="16"/>
                <c:pt idx="0">
                  <c:v>97.368421052631277</c:v>
                </c:pt>
                <c:pt idx="1">
                  <c:v>86.842105263157904</c:v>
                </c:pt>
                <c:pt idx="2">
                  <c:v>64.473684210526187</c:v>
                </c:pt>
                <c:pt idx="3">
                  <c:v>38.157894736841982</c:v>
                </c:pt>
                <c:pt idx="4">
                  <c:v>9.2105263157894868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7.8947368421052371</c:v>
                </c:pt>
                <c:pt idx="11">
                  <c:v>19.736842105263126</c:v>
                </c:pt>
                <c:pt idx="12">
                  <c:v>76.315789473683935</c:v>
                </c:pt>
                <c:pt idx="13">
                  <c:v>92.105263157894555</c:v>
                </c:pt>
                <c:pt idx="14">
                  <c:v>96.052631578947356</c:v>
                </c:pt>
                <c:pt idx="15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252608"/>
        <c:axId val="67254144"/>
      </c:areaChart>
      <c:barChart>
        <c:barDir val="col"/>
        <c:grouping val="clustered"/>
        <c:varyColors val="0"/>
        <c:ser>
          <c:idx val="1"/>
          <c:order val="1"/>
          <c:tx>
            <c:v>ABM bites/person</c:v>
          </c:tx>
          <c:invertIfNegative val="0"/>
          <c:cat>
            <c:strRef>
              <c:f>Cordoba!$T$3:$T$18</c:f>
              <c:strCache>
                <c:ptCount val="16"/>
                <c:pt idx="0">
                  <c:v>18 - 19</c:v>
                </c:pt>
                <c:pt idx="1">
                  <c:v>19 - 20</c:v>
                </c:pt>
                <c:pt idx="2">
                  <c:v>20 - 21</c:v>
                </c:pt>
                <c:pt idx="3">
                  <c:v>21 - 22</c:v>
                </c:pt>
                <c:pt idx="4">
                  <c:v>22 - 23</c:v>
                </c:pt>
                <c:pt idx="5">
                  <c:v>23 - 24</c:v>
                </c:pt>
                <c:pt idx="6">
                  <c:v>24 - 1</c:v>
                </c:pt>
                <c:pt idx="7">
                  <c:v>1 - 2</c:v>
                </c:pt>
                <c:pt idx="8">
                  <c:v>2 - 3</c:v>
                </c:pt>
                <c:pt idx="9">
                  <c:v>3 - 4</c:v>
                </c:pt>
                <c:pt idx="10">
                  <c:v>4 - 5</c:v>
                </c:pt>
                <c:pt idx="11">
                  <c:v>5 - 6</c:v>
                </c:pt>
                <c:pt idx="12">
                  <c:v>6 - 7</c:v>
                </c:pt>
                <c:pt idx="13">
                  <c:v>7 - 8</c:v>
                </c:pt>
                <c:pt idx="14">
                  <c:v>8 - 9</c:v>
                </c:pt>
                <c:pt idx="15">
                  <c:v>9 - 10</c:v>
                </c:pt>
              </c:strCache>
            </c:strRef>
          </c:cat>
          <c:val>
            <c:numRef>
              <c:f>Valle!$V$3:$V$14</c:f>
              <c:numCache>
                <c:formatCode>0.0</c:formatCode>
                <c:ptCount val="12"/>
                <c:pt idx="0">
                  <c:v>2.625</c:v>
                </c:pt>
                <c:pt idx="1">
                  <c:v>2.5</c:v>
                </c:pt>
                <c:pt idx="2">
                  <c:v>2.3749999999999987</c:v>
                </c:pt>
                <c:pt idx="3">
                  <c:v>5.1249999999999858</c:v>
                </c:pt>
                <c:pt idx="4">
                  <c:v>5</c:v>
                </c:pt>
                <c:pt idx="5">
                  <c:v>5.375</c:v>
                </c:pt>
                <c:pt idx="6">
                  <c:v>5.6249999999999849</c:v>
                </c:pt>
                <c:pt idx="7">
                  <c:v>2.8749999999999987</c:v>
                </c:pt>
                <c:pt idx="8">
                  <c:v>1.75</c:v>
                </c:pt>
                <c:pt idx="9">
                  <c:v>1.125</c:v>
                </c:pt>
                <c:pt idx="10">
                  <c:v>0.75000000000000122</c:v>
                </c:pt>
                <c:pt idx="11">
                  <c:v>1.25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257472"/>
        <c:axId val="67255680"/>
      </c:barChart>
      <c:catAx>
        <c:axId val="67252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lang="en-US" sz="800"/>
            </a:pPr>
            <a:endParaRPr lang="es-MX"/>
          </a:p>
        </c:txPr>
        <c:crossAx val="67254144"/>
        <c:crosses val="autoZero"/>
        <c:auto val="1"/>
        <c:lblAlgn val="ctr"/>
        <c:lblOffset val="100"/>
        <c:noMultiLvlLbl val="0"/>
      </c:catAx>
      <c:valAx>
        <c:axId val="67254144"/>
        <c:scaling>
          <c:orientation val="minMax"/>
          <c:max val="100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lang="en-US"/>
            </a:pPr>
            <a:endParaRPr lang="es-MX"/>
          </a:p>
        </c:txPr>
        <c:crossAx val="67252608"/>
        <c:crosses val="autoZero"/>
        <c:crossBetween val="between"/>
      </c:valAx>
      <c:valAx>
        <c:axId val="67255680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s-MX"/>
          </a:p>
        </c:txPr>
        <c:crossAx val="67257472"/>
        <c:crosses val="max"/>
        <c:crossBetween val="between"/>
      </c:valAx>
      <c:catAx>
        <c:axId val="67257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7255680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lang="en-US"/>
          </a:pPr>
          <a:endParaRPr lang="es-MX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en-US" sz="1200"/>
            </a:pPr>
            <a:r>
              <a:rPr lang="en-US" sz="1200"/>
              <a:t>Human vector contact Robles, Nariño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3728938533846111"/>
          <c:y val="0.13796259842519706"/>
          <c:w val="0.79652713178294254"/>
          <c:h val="0.6146784776902946"/>
        </c:manualLayout>
      </c:layout>
      <c:areaChart>
        <c:grouping val="standard"/>
        <c:varyColors val="0"/>
        <c:ser>
          <c:idx val="0"/>
          <c:order val="0"/>
          <c:tx>
            <c:v>% Exposed people</c:v>
          </c:tx>
          <c:cat>
            <c:strRef>
              <c:f>Cordoba!$F$3:$F$17</c:f>
              <c:strCache>
                <c:ptCount val="15"/>
                <c:pt idx="0">
                  <c:v>18 - 19</c:v>
                </c:pt>
                <c:pt idx="1">
                  <c:v>19 - 20</c:v>
                </c:pt>
                <c:pt idx="2">
                  <c:v>20 - 21</c:v>
                </c:pt>
                <c:pt idx="3">
                  <c:v>21 - 22</c:v>
                </c:pt>
                <c:pt idx="4">
                  <c:v>22 - 23</c:v>
                </c:pt>
                <c:pt idx="5">
                  <c:v>23 - 24</c:v>
                </c:pt>
                <c:pt idx="6">
                  <c:v>24 - 1</c:v>
                </c:pt>
                <c:pt idx="7">
                  <c:v>1 - 2</c:v>
                </c:pt>
                <c:pt idx="8">
                  <c:v>2 - 3</c:v>
                </c:pt>
                <c:pt idx="9">
                  <c:v>3 - 4</c:v>
                </c:pt>
                <c:pt idx="10">
                  <c:v>4 - 5</c:v>
                </c:pt>
                <c:pt idx="11">
                  <c:v>5 - 6</c:v>
                </c:pt>
                <c:pt idx="12">
                  <c:v>6 - 7</c:v>
                </c:pt>
                <c:pt idx="13">
                  <c:v>7 - 8</c:v>
                </c:pt>
                <c:pt idx="14">
                  <c:v>8 - 9</c:v>
                </c:pt>
              </c:strCache>
            </c:strRef>
          </c:cat>
          <c:val>
            <c:numRef>
              <c:f>Nariño!$W$3:$W$17</c:f>
              <c:numCache>
                <c:formatCode>0.00</c:formatCode>
                <c:ptCount val="15"/>
                <c:pt idx="0">
                  <c:v>100</c:v>
                </c:pt>
                <c:pt idx="1">
                  <c:v>96.560846560846556</c:v>
                </c:pt>
                <c:pt idx="2">
                  <c:v>76.190476190475906</c:v>
                </c:pt>
                <c:pt idx="3">
                  <c:v>42.063492063491992</c:v>
                </c:pt>
                <c:pt idx="4">
                  <c:v>11.640211640211612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0.53050397877984778</c:v>
                </c:pt>
                <c:pt idx="10">
                  <c:v>2.6525198938992047</c:v>
                </c:pt>
                <c:pt idx="11">
                  <c:v>18.567639257294427</c:v>
                </c:pt>
                <c:pt idx="12">
                  <c:v>88.328912466843448</c:v>
                </c:pt>
                <c:pt idx="13">
                  <c:v>96.8169761273208</c:v>
                </c:pt>
                <c:pt idx="14">
                  <c:v>99.204244031830385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390464"/>
        <c:axId val="67392256"/>
      </c:areaChart>
      <c:barChart>
        <c:barDir val="col"/>
        <c:grouping val="clustered"/>
        <c:varyColors val="0"/>
        <c:ser>
          <c:idx val="1"/>
          <c:order val="1"/>
          <c:tx>
            <c:v>ABM bites/person</c:v>
          </c:tx>
          <c:invertIfNegative val="0"/>
          <c:cat>
            <c:strRef>
              <c:f>Cordoba!$T$3:$T$17</c:f>
              <c:strCache>
                <c:ptCount val="15"/>
                <c:pt idx="0">
                  <c:v>18 - 19</c:v>
                </c:pt>
                <c:pt idx="1">
                  <c:v>19 - 20</c:v>
                </c:pt>
                <c:pt idx="2">
                  <c:v>20 - 21</c:v>
                </c:pt>
                <c:pt idx="3">
                  <c:v>21 - 22</c:v>
                </c:pt>
                <c:pt idx="4">
                  <c:v>22 - 23</c:v>
                </c:pt>
                <c:pt idx="5">
                  <c:v>23 - 24</c:v>
                </c:pt>
                <c:pt idx="6">
                  <c:v>24 - 1</c:v>
                </c:pt>
                <c:pt idx="7">
                  <c:v>1 - 2</c:v>
                </c:pt>
                <c:pt idx="8">
                  <c:v>2 - 3</c:v>
                </c:pt>
                <c:pt idx="9">
                  <c:v>3 - 4</c:v>
                </c:pt>
                <c:pt idx="10">
                  <c:v>4 - 5</c:v>
                </c:pt>
                <c:pt idx="11">
                  <c:v>5 - 6</c:v>
                </c:pt>
                <c:pt idx="12">
                  <c:v>6 - 7</c:v>
                </c:pt>
                <c:pt idx="13">
                  <c:v>7 - 8</c:v>
                </c:pt>
                <c:pt idx="14">
                  <c:v>8 - 9</c:v>
                </c:pt>
              </c:strCache>
            </c:strRef>
          </c:cat>
          <c:val>
            <c:numRef>
              <c:f>Nariño!$X$3:$X$14</c:f>
              <c:numCache>
                <c:formatCode>General</c:formatCode>
                <c:ptCount val="12"/>
                <c:pt idx="0">
                  <c:v>4.375</c:v>
                </c:pt>
                <c:pt idx="1">
                  <c:v>4.1249999999999858</c:v>
                </c:pt>
                <c:pt idx="2">
                  <c:v>3.3749999999999987</c:v>
                </c:pt>
                <c:pt idx="3">
                  <c:v>4.1249999999999858</c:v>
                </c:pt>
                <c:pt idx="4">
                  <c:v>3.8749999999999987</c:v>
                </c:pt>
                <c:pt idx="5">
                  <c:v>3.25</c:v>
                </c:pt>
                <c:pt idx="6">
                  <c:v>3.75</c:v>
                </c:pt>
                <c:pt idx="7">
                  <c:v>3.3749999999999987</c:v>
                </c:pt>
                <c:pt idx="8">
                  <c:v>2.8749999999999987</c:v>
                </c:pt>
                <c:pt idx="9">
                  <c:v>2.75</c:v>
                </c:pt>
                <c:pt idx="10">
                  <c:v>2.5</c:v>
                </c:pt>
                <c:pt idx="11">
                  <c:v>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20160"/>
        <c:axId val="67393792"/>
      </c:barChart>
      <c:catAx>
        <c:axId val="673904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lang="en-US" sz="800"/>
            </a:pPr>
            <a:endParaRPr lang="es-MX"/>
          </a:p>
        </c:txPr>
        <c:crossAx val="67392256"/>
        <c:crosses val="autoZero"/>
        <c:auto val="1"/>
        <c:lblAlgn val="ctr"/>
        <c:lblOffset val="100"/>
        <c:noMultiLvlLbl val="0"/>
      </c:catAx>
      <c:valAx>
        <c:axId val="67392256"/>
        <c:scaling>
          <c:orientation val="minMax"/>
          <c:max val="100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lang="en-US"/>
            </a:pPr>
            <a:endParaRPr lang="es-MX"/>
          </a:p>
        </c:txPr>
        <c:crossAx val="67390464"/>
        <c:crosses val="autoZero"/>
        <c:crossBetween val="between"/>
      </c:valAx>
      <c:valAx>
        <c:axId val="673937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s-MX"/>
          </a:p>
        </c:txPr>
        <c:crossAx val="67420160"/>
        <c:crosses val="max"/>
        <c:crossBetween val="between"/>
      </c:valAx>
      <c:catAx>
        <c:axId val="67420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7393792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lang="en-US"/>
          </a:pPr>
          <a:endParaRPr lang="es-MX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en-US" sz="1200"/>
            </a:pPr>
            <a:r>
              <a:rPr lang="en-US" sz="1200"/>
              <a:t>Human vector contact Boca de Prieta</a:t>
            </a:r>
            <a:r>
              <a:rPr lang="en-US" sz="1200" baseline="0"/>
              <a:t>, Nariño</a:t>
            </a:r>
            <a:endParaRPr lang="en-US" sz="12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3728938533846111"/>
          <c:y val="0.13796259842519706"/>
          <c:w val="0.79652713178294254"/>
          <c:h val="0.6146784776902936"/>
        </c:manualLayout>
      </c:layout>
      <c:areaChart>
        <c:grouping val="standard"/>
        <c:varyColors val="0"/>
        <c:ser>
          <c:idx val="0"/>
          <c:order val="0"/>
          <c:tx>
            <c:v>% Exposed people</c:v>
          </c:tx>
          <c:cat>
            <c:strRef>
              <c:f>Cordoba!$F$3:$F$16</c:f>
              <c:strCache>
                <c:ptCount val="14"/>
                <c:pt idx="0">
                  <c:v>18 - 19</c:v>
                </c:pt>
                <c:pt idx="1">
                  <c:v>19 - 20</c:v>
                </c:pt>
                <c:pt idx="2">
                  <c:v>20 - 21</c:v>
                </c:pt>
                <c:pt idx="3">
                  <c:v>21 - 22</c:v>
                </c:pt>
                <c:pt idx="4">
                  <c:v>22 - 23</c:v>
                </c:pt>
                <c:pt idx="5">
                  <c:v>23 - 24</c:v>
                </c:pt>
                <c:pt idx="6">
                  <c:v>24 - 1</c:v>
                </c:pt>
                <c:pt idx="7">
                  <c:v>1 - 2</c:v>
                </c:pt>
                <c:pt idx="8">
                  <c:v>2 - 3</c:v>
                </c:pt>
                <c:pt idx="9">
                  <c:v>3 - 4</c:v>
                </c:pt>
                <c:pt idx="10">
                  <c:v>4 - 5</c:v>
                </c:pt>
                <c:pt idx="11">
                  <c:v>5 - 6</c:v>
                </c:pt>
                <c:pt idx="12">
                  <c:v>6 - 7</c:v>
                </c:pt>
                <c:pt idx="13">
                  <c:v>7 - 8</c:v>
                </c:pt>
              </c:strCache>
            </c:strRef>
          </c:cat>
          <c:val>
            <c:numRef>
              <c:f>Nariño!$T$3:$T$16</c:f>
              <c:numCache>
                <c:formatCode>0.00</c:formatCode>
                <c:ptCount val="14"/>
                <c:pt idx="0">
                  <c:v>100</c:v>
                </c:pt>
                <c:pt idx="1">
                  <c:v>94.117647058823508</c:v>
                </c:pt>
                <c:pt idx="2">
                  <c:v>64.705882352940904</c:v>
                </c:pt>
                <c:pt idx="3">
                  <c:v>14.70588235294117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9.0909090909091006</c:v>
                </c:pt>
                <c:pt idx="12">
                  <c:v>51.515151515151523</c:v>
                </c:pt>
                <c:pt idx="13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007808"/>
        <c:axId val="68009344"/>
      </c:areaChart>
      <c:barChart>
        <c:barDir val="col"/>
        <c:grouping val="clustered"/>
        <c:varyColors val="0"/>
        <c:ser>
          <c:idx val="1"/>
          <c:order val="1"/>
          <c:tx>
            <c:v>CAL bites/person</c:v>
          </c:tx>
          <c:invertIfNegative val="0"/>
          <c:cat>
            <c:strRef>
              <c:f>Cordoba!$T$3:$T$7</c:f>
              <c:strCache>
                <c:ptCount val="5"/>
                <c:pt idx="0">
                  <c:v>18 - 19</c:v>
                </c:pt>
                <c:pt idx="1">
                  <c:v>19 - 20</c:v>
                </c:pt>
                <c:pt idx="2">
                  <c:v>20 - 21</c:v>
                </c:pt>
                <c:pt idx="3">
                  <c:v>21 - 22</c:v>
                </c:pt>
                <c:pt idx="4">
                  <c:v>22 - 23</c:v>
                </c:pt>
              </c:strCache>
            </c:strRef>
          </c:cat>
          <c:val>
            <c:numRef>
              <c:f>Nariño!$U$3:$U$15</c:f>
              <c:numCache>
                <c:formatCode>General</c:formatCode>
                <c:ptCount val="13"/>
                <c:pt idx="0">
                  <c:v>0.5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0.75000000000000122</c:v>
                </c:pt>
                <c:pt idx="5">
                  <c:v>0.25</c:v>
                </c:pt>
                <c:pt idx="6">
                  <c:v>0.25</c:v>
                </c:pt>
                <c:pt idx="7">
                  <c:v>0</c:v>
                </c:pt>
                <c:pt idx="8">
                  <c:v>0</c:v>
                </c:pt>
                <c:pt idx="9">
                  <c:v>0.5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704384"/>
        <c:axId val="76702848"/>
      </c:barChart>
      <c:catAx>
        <c:axId val="680078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lang="en-US" sz="800"/>
            </a:pPr>
            <a:endParaRPr lang="es-MX"/>
          </a:p>
        </c:txPr>
        <c:crossAx val="68009344"/>
        <c:crosses val="autoZero"/>
        <c:auto val="1"/>
        <c:lblAlgn val="ctr"/>
        <c:lblOffset val="100"/>
        <c:noMultiLvlLbl val="0"/>
      </c:catAx>
      <c:valAx>
        <c:axId val="68009344"/>
        <c:scaling>
          <c:orientation val="minMax"/>
          <c:max val="100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lang="en-US"/>
            </a:pPr>
            <a:endParaRPr lang="es-MX"/>
          </a:p>
        </c:txPr>
        <c:crossAx val="68007808"/>
        <c:crosses val="autoZero"/>
        <c:crossBetween val="between"/>
      </c:valAx>
      <c:valAx>
        <c:axId val="767028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s-MX"/>
          </a:p>
        </c:txPr>
        <c:crossAx val="76704384"/>
        <c:crosses val="max"/>
        <c:crossBetween val="between"/>
      </c:valAx>
      <c:catAx>
        <c:axId val="76704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6702848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lang="en-US"/>
          </a:pPr>
          <a:endParaRPr lang="es-MX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s-E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s-ES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s-E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03AD8C30-B1A9-4C98-9022-CD49F99E276D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6687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s-ES_tradnl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s-ES_tradnl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s-ES_tradnl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30103AF7-C903-47B7-806B-4C27893D9C78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35809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01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02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032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04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052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62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72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83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" altLang="es-MX" smtClean="0"/>
              <a:t>The clinical outcome </a:t>
            </a:r>
            <a:r>
              <a:rPr lang="en-US" altLang="es-MX" smtClean="0"/>
              <a:t>of malarial infection in an African child depends on many </a:t>
            </a:r>
            <a:r>
              <a:rPr lang="es-ES" altLang="es-MX" smtClean="0"/>
              <a:t>parasite, host, geographic and social factors. These converge </a:t>
            </a:r>
            <a:r>
              <a:rPr lang="en-US" altLang="es-MX" smtClean="0"/>
              <a:t>in the child to result in a range </a:t>
            </a:r>
            <a:r>
              <a:rPr lang="es-ES" altLang="es-MX" smtClean="0"/>
              <a:t>of outcomes, from an asymptomatic infection to severe disease and death.</a:t>
            </a:r>
          </a:p>
        </p:txBody>
      </p:sp>
      <p:sp>
        <p:nvSpPr>
          <p:cNvPr id="471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C5F8A361-97A1-4EBF-A553-44F0BC4C6168}" type="slidenum">
              <a:rPr lang="es-MX" altLang="es-MX">
                <a:solidFill>
                  <a:prstClr val="black"/>
                </a:solidFill>
                <a:latin typeface="Times New Roman" pitchFamily="18" charset="0"/>
                <a:cs typeface="Arial" pitchFamily="34" charset="0"/>
              </a:rPr>
              <a:pPr eaLnBrk="1" hangingPunct="1"/>
              <a:t>10</a:t>
            </a:fld>
            <a:endParaRPr lang="es-MX" altLang="es-MX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CDCF41E-9315-447C-8E75-BAFB1350F65A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46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B09A1E9-1D17-4FC4-843D-E6330EE81A8E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48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BB3576A-3498-4B05-98B6-57ACA1D6EFA2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49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F1CE3D2-3EF6-4E3B-97C4-7225CD70F0B5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50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99B2490-F4D8-4DA6-A8B3-6A2E775090E5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51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BB28433-0B0E-4B3E-A686-E283CB7ABA92}" type="slidenum">
              <a:rPr lang="es-ES_tradnl" altLang="es-MX" sz="1200" b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58</a:t>
            </a:fld>
            <a:endParaRPr lang="es-ES_tradnl" altLang="es-MX" sz="1200" b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C5D7BD0-90B9-4FAC-8F35-C51E60D12616}" type="slidenum">
              <a:rPr lang="es-ES_tradnl" altLang="es-MX" sz="1200" b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59</a:t>
            </a:fld>
            <a:endParaRPr lang="es-ES_tradnl" altLang="es-MX" sz="1200" b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s-MX" altLang="es-MX" smtClean="0"/>
              <a:t>The N and C peptides  covered the total amino and carboxy flanking regions, while the R peptide corresponded to a trimer of the first repeat (p11) linked to an universalT-cell epitope –ptt-30- derived from the tetanus toxin. All three peptides contain several B,Th and CTL epitopes.</a:t>
            </a:r>
            <a:endParaRPr lang="en-US" altLang="es-MX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8" rIns="91417" bIns="45708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CC822B2E-95EB-48FF-997B-DDD390D22E8F}" type="slidenum">
              <a:rPr lang="en-GB" b="0">
                <a:solidFill>
                  <a:prstClr val="black"/>
                </a:solidFill>
                <a:cs typeface="Arial" charset="0"/>
              </a:rPr>
              <a:pPr algn="r"/>
              <a:t>63</a:t>
            </a:fld>
            <a:endParaRPr lang="en-GB" b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7500" y="-12700"/>
            <a:ext cx="6226175" cy="4668838"/>
          </a:xfrm>
          <a:solidFill>
            <a:srgbClr val="FFFFFF"/>
          </a:solidFill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4881563"/>
            <a:ext cx="6430962" cy="3768725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8855" tIns="44430" rIns="88855" bIns="44430"/>
          <a:lstStyle/>
          <a:p>
            <a:endParaRPr lang="en-GB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8689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0AE0C284-81C4-4D85-8781-07D373B73E1A}" type="slidenum">
              <a:rPr lang="en-US">
                <a:solidFill>
                  <a:prstClr val="black"/>
                </a:solidFill>
              </a:rPr>
              <a:pPr eaLnBrk="1" hangingPunct="1"/>
              <a:t>73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986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C29EC2-DC1C-4A89-B6B4-8F12F8684E05}" type="slidenum">
              <a:rPr lang="es-CO" altLang="es-MX">
                <a:solidFill>
                  <a:prstClr val="white"/>
                </a:solidFill>
              </a:rPr>
              <a:pPr/>
              <a:t>18</a:t>
            </a:fld>
            <a:endParaRPr lang="es-CO" altLang="es-MX">
              <a:solidFill>
                <a:prstClr val="white"/>
              </a:solidFill>
            </a:endParaRPr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s-MX"/>
              <a:t>Full description of sporogonic cycle</a:t>
            </a:r>
          </a:p>
          <a:p>
            <a:endParaRPr lang="en-US" alt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1172760-C6B6-49C8-96F9-0DACD5C65DEA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24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23950" y="4343635"/>
            <a:ext cx="4610100" cy="4115269"/>
          </a:xfrm>
          <a:noFill/>
        </p:spPr>
        <p:txBody>
          <a:bodyPr/>
          <a:lstStyle/>
          <a:p>
            <a:pPr eaLnBrk="1" hangingPunct="1"/>
            <a:endParaRPr lang="es-CO" altLang="es-MX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algn="just">
              <a:buFont typeface="Arial"/>
              <a:buNone/>
            </a:pPr>
            <a:r>
              <a:rPr lang="en-US" sz="1100" dirty="0" err="1" smtClean="0"/>
              <a:t>Monocyte</a:t>
            </a:r>
            <a:r>
              <a:rPr lang="en-US" sz="1100" dirty="0" smtClean="0"/>
              <a:t> subpopulations display distinct phenotypes and functions: classical, pro-inflammatory and anti-inflammatory. </a:t>
            </a:r>
          </a:p>
          <a:p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role and the functional significance of </a:t>
            </a:r>
            <a:r>
              <a:rPr lang="en-US" sz="20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monocytes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innate immunity in different presentations of clinical malaria are unclear:</a:t>
            </a:r>
            <a:r>
              <a:rPr lang="en-US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-MO/macrophage functions are impaired </a:t>
            </a:r>
            <a:r>
              <a:rPr lang="en-US" sz="20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vitro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the malaria parasite or by products derived from infection, </a:t>
            </a:r>
            <a:r>
              <a:rPr lang="en-US" sz="20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hemozoin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(malarial pigment)</a:t>
            </a:r>
          </a:p>
          <a:p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-distinct </a:t>
            </a:r>
            <a:r>
              <a:rPr lang="en-US" sz="20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monocyte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subpopulations are induced during uncomplicated </a:t>
            </a:r>
            <a:r>
              <a:rPr lang="en-US" sz="20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P. falciparum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malaria infection,</a:t>
            </a:r>
            <a:r>
              <a:rPr lang="en-US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 were associated with parasite inhibitory activity</a:t>
            </a:r>
          </a:p>
          <a:p>
            <a:pPr lvl="1" algn="just">
              <a:buFont typeface="Arial"/>
              <a:buNone/>
            </a:pPr>
            <a:endParaRPr lang="en-US" sz="1100" dirty="0" smtClean="0"/>
          </a:p>
          <a:p>
            <a:pPr marL="0" marR="0" lvl="1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 smtClean="0"/>
              <a:t>Cytokines that activate macrophages to destroy the parasite </a:t>
            </a:r>
          </a:p>
          <a:p>
            <a:pPr algn="just"/>
            <a:endParaRPr lang="en-US" sz="1500" dirty="0" smtClean="0"/>
          </a:p>
          <a:p>
            <a:pPr algn="just"/>
            <a:endParaRPr lang="en-US" sz="1500" dirty="0" smtClean="0"/>
          </a:p>
          <a:p>
            <a:pPr algn="just"/>
            <a:r>
              <a:rPr lang="en-US" sz="1500" dirty="0" smtClean="0"/>
              <a:t>Antibodies: block the parasite invasion to host cells and destroy infected </a:t>
            </a:r>
            <a:r>
              <a:rPr lang="en-US" sz="1500" dirty="0" err="1" smtClean="0"/>
              <a:t>RBCs</a:t>
            </a:r>
            <a:r>
              <a:rPr lang="en-US" sz="1500" dirty="0" smtClean="0"/>
              <a:t> by antibody-dependent cell-mediated inhibition (ADCI) </a:t>
            </a:r>
          </a:p>
          <a:p>
            <a:pPr lvl="1" algn="just"/>
            <a:r>
              <a:rPr lang="en-US" sz="1100" dirty="0" smtClean="0"/>
              <a:t>IgG1 and IgG3 </a:t>
            </a:r>
            <a:r>
              <a:rPr lang="en-US" sz="1100" dirty="0" err="1" smtClean="0"/>
              <a:t>isotypes</a:t>
            </a:r>
            <a:r>
              <a:rPr lang="en-US" sz="1100" dirty="0" smtClean="0"/>
              <a:t> levels are associated with low </a:t>
            </a:r>
            <a:r>
              <a:rPr lang="en-US" sz="1100" dirty="0" err="1" smtClean="0"/>
              <a:t>parasitemia</a:t>
            </a:r>
            <a:r>
              <a:rPr lang="en-US" sz="1100" dirty="0" smtClean="0"/>
              <a:t> levels.</a:t>
            </a:r>
            <a:endParaRPr lang="en-US" sz="20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dirty="0" smtClean="0"/>
              <a:t>ADCI: by enabling the activation of complement and antibody-dependent </a:t>
            </a:r>
            <a:r>
              <a:rPr lang="en-US" sz="2000" dirty="0" err="1" smtClean="0"/>
              <a:t>phagocytosis</a:t>
            </a:r>
            <a:r>
              <a:rPr lang="en-US" sz="2000" dirty="0" smtClean="0"/>
              <a:t> and consequently parasite clearance</a:t>
            </a:r>
          </a:p>
          <a:p>
            <a:endParaRPr lang="en-US" sz="2000" dirty="0" smtClean="0"/>
          </a:p>
          <a:p>
            <a:pPr lvl="1" algn="just"/>
            <a:endParaRPr lang="en-US" sz="1100" dirty="0" smtClean="0"/>
          </a:p>
          <a:p>
            <a:pPr lvl="1" algn="just">
              <a:buFont typeface="Arial"/>
              <a:buNone/>
            </a:pPr>
            <a:endParaRPr lang="en-US" sz="1100" dirty="0" smtClean="0"/>
          </a:p>
          <a:p>
            <a:r>
              <a:rPr lang="en-US" sz="2000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26932-0A5E-2945-A500-50F0F62F3CC1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5EC1EA2-EB8D-4C23-A728-FAFC24A01080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38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300BED8-5A5A-42D0-9839-679DF4DD8D71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39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C6D7947-DB0A-4B6B-9478-49D910F0D606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40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00A5E26-DF69-44A5-8348-8BAB874578C4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43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E46FEC5-9E1B-4654-95B3-1F441FD25424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44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11" indent="0" algn="ctr">
              <a:buNone/>
              <a:defRPr/>
            </a:lvl2pPr>
            <a:lvl3pPr marL="914021" indent="0" algn="ctr">
              <a:buNone/>
              <a:defRPr/>
            </a:lvl3pPr>
            <a:lvl4pPr marL="1371032" indent="0" algn="ctr">
              <a:buNone/>
              <a:defRPr/>
            </a:lvl4pPr>
            <a:lvl5pPr marL="1828041" indent="0" algn="ctr">
              <a:buNone/>
              <a:defRPr/>
            </a:lvl5pPr>
            <a:lvl6pPr marL="2285052" indent="0" algn="ctr">
              <a:buNone/>
              <a:defRPr/>
            </a:lvl6pPr>
            <a:lvl7pPr marL="2742062" indent="0" algn="ctr">
              <a:buNone/>
              <a:defRPr/>
            </a:lvl7pPr>
            <a:lvl8pPr marL="3199072" indent="0" algn="ctr">
              <a:buNone/>
              <a:defRPr/>
            </a:lvl8pPr>
            <a:lvl9pPr marL="3656083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76092-84C0-4CEC-BA32-D518F7F295A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F0E09-984F-4037-9BC0-D2E289E7341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11" indent="0" algn="ctr">
              <a:buNone/>
              <a:defRPr/>
            </a:lvl2pPr>
            <a:lvl3pPr marL="914021" indent="0" algn="ctr">
              <a:buNone/>
              <a:defRPr/>
            </a:lvl3pPr>
            <a:lvl4pPr marL="1371032" indent="0" algn="ctr">
              <a:buNone/>
              <a:defRPr/>
            </a:lvl4pPr>
            <a:lvl5pPr marL="1828041" indent="0" algn="ctr">
              <a:buNone/>
              <a:defRPr/>
            </a:lvl5pPr>
            <a:lvl6pPr marL="2285052" indent="0" algn="ctr">
              <a:buNone/>
              <a:defRPr/>
            </a:lvl6pPr>
            <a:lvl7pPr marL="2742062" indent="0" algn="ctr">
              <a:buNone/>
              <a:defRPr/>
            </a:lvl7pPr>
            <a:lvl8pPr marL="3199072" indent="0" algn="ctr">
              <a:buNone/>
              <a:defRPr/>
            </a:lvl8pPr>
            <a:lvl9pPr marL="3656083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78FDC-1909-4F82-9DBA-A120073DE09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70151"/>
      </p:ext>
    </p:extLst>
  </p:cSld>
  <p:clrMapOvr>
    <a:masterClrMapping/>
  </p:clrMapOvr>
  <p:transition spd="med" advClick="0" advTm="5000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BE55A-20D2-401D-887E-68FC6FC2C71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750534"/>
      </p:ext>
    </p:extLst>
  </p:cSld>
  <p:clrMapOvr>
    <a:masterClrMapping/>
  </p:clrMapOvr>
  <p:transition spd="med" advClick="0" advTm="5000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80287-7555-47FB-BF1C-D3A160950E4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609331"/>
      </p:ext>
    </p:extLst>
  </p:cSld>
  <p:clrMapOvr>
    <a:masterClrMapping/>
  </p:clrMapOvr>
  <p:transition spd="med" advClick="0" advTm="5000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5A51A-3AEE-47DB-8969-07A4B63C12C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27334"/>
      </p:ext>
    </p:extLst>
  </p:cSld>
  <p:clrMapOvr>
    <a:masterClrMapping/>
  </p:clrMapOvr>
  <p:transition spd="med" advClick="0" advTm="5000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CBDFF-DAF6-4182-86F9-2D848825ED9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604347"/>
      </p:ext>
    </p:extLst>
  </p:cSld>
  <p:clrMapOvr>
    <a:masterClrMapping/>
  </p:clrMapOvr>
  <p:transition spd="med" advClick="0" advTm="5000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7BEA0-F545-490A-9AB9-ED277051C56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042116"/>
      </p:ext>
    </p:extLst>
  </p:cSld>
  <p:clrMapOvr>
    <a:masterClrMapping/>
  </p:clrMapOvr>
  <p:transition spd="med" advClick="0" advTm="5000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F25B3-C630-40CE-9FD1-EEA992FAD6F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204867"/>
      </p:ext>
    </p:extLst>
  </p:cSld>
  <p:clrMapOvr>
    <a:masterClrMapping/>
  </p:clrMapOvr>
  <p:transition spd="med" advClick="0" advTm="5000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DB200-03E7-4BA4-90F3-02D5293C618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9633"/>
      </p:ext>
    </p:extLst>
  </p:cSld>
  <p:clrMapOvr>
    <a:masterClrMapping/>
  </p:clrMapOvr>
  <p:transition spd="med" advClick="0" advTm="5000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0DDB1-8D52-425A-8A23-6FDF5EE7FAC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4755"/>
      </p:ext>
    </p:extLst>
  </p:cSld>
  <p:clrMapOvr>
    <a:masterClrMapping/>
  </p:clrMapOvr>
  <p:transition spd="med" advClick="0" advTm="5000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96F06-8A0A-4287-A306-012F44ABA23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99777"/>
      </p:ext>
    </p:extLst>
  </p:cSld>
  <p:clrMapOvr>
    <a:masterClrMapping/>
  </p:clrMapOvr>
  <p:transition spd="med" advClick="0" advTm="5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092E7-9C80-442D-9140-F32C28EF3E8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089DB-5108-40DF-892E-1E167E4BB4F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480379"/>
      </p:ext>
    </p:extLst>
  </p:cSld>
  <p:clrMapOvr>
    <a:masterClrMapping/>
  </p:clrMapOvr>
  <p:transition spd="med" advClick="0" advTm="5000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92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6BCA4-52FA-406B-9505-041642D42F7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06260"/>
      </p:ext>
    </p:extLst>
  </p:cSld>
  <p:clrMapOvr>
    <a:masterClrMapping/>
  </p:clrMapOvr>
  <p:transition spd="med" advClick="0" advTm="5000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42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73D62-D882-48EF-944C-2FE5ECE4ACA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789949"/>
      </p:ext>
    </p:extLst>
  </p:cSld>
  <p:clrMapOvr>
    <a:masterClrMapping/>
  </p:clrMapOvr>
  <p:transition spd="med" advClick="0" advTm="5000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4"/>
            <a:ext cx="8229600" cy="4525963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75834-0969-4D99-821E-D4F7E73B50A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227691"/>
      </p:ext>
    </p:extLst>
  </p:cSld>
  <p:clrMapOvr>
    <a:masterClrMapping/>
  </p:clrMapOvr>
  <p:transition spd="med" advClick="0" advTm="5000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74232-D838-4472-B984-155769986915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991A1-516D-4092-8AC1-CD0A3C6B5E1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100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5261E-26C9-4150-822A-799325A2ACB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D549C-925A-45BA-9F09-3B5645F37784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5953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0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0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207DD-BA42-47DF-A961-603BBC251BA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7B4B6-2F64-488F-A37A-DB558BCDF6E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0920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4BFF2-3BDA-4BD0-B809-F84CC8F469E3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B0BAF-D6C7-4FD5-9C89-402CE736C8B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14274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38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38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DB584-A942-4271-BE76-49B48961058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549BA-54C8-4F47-9529-60F970704AAB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08054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2235-01E9-4871-B9FF-42A51917856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8E352-12C0-4975-9FEA-0FC3EEFEE3E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910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981204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4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93249D0-41E4-4449-B01D-5A9601004A5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C0964-3305-4AC7-9C86-C24754337B4E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45227-F255-480D-B90D-8E88617EE6BA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04706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6" y="1435106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142A0-EE54-44A9-86CB-111089AF4C9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DDEBB-B888-47DF-9B6D-5CB1062A606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1953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6462C-F9DC-4BEA-A7A8-6BC15F2FC0AE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DAA6-AA44-4D46-A1AC-46BA65E82A4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698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0F6FB-4EDE-4F20-A551-F7357D0A4E1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B6B47-785F-4203-AF65-EB0BCA025B34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95637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2A8D5-8CF6-4F05-9CB7-3D0DC6B7ADD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05B3C-D375-4013-9372-BEA27B28F63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25955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74232-D838-4472-B984-155769986915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991A1-516D-4092-8AC1-CD0A3C6B5E1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3800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5261E-26C9-4150-822A-799325A2ACB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D549C-925A-45BA-9F09-3B5645F37784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6549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207DD-BA42-47DF-A961-603BBC251BA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7B4B6-2F64-488F-A37A-DB558BCDF6E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4333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4BFF2-3BDA-4BD0-B809-F84CC8F469E3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B0BAF-D6C7-4FD5-9C89-402CE736C8B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54146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DB584-A942-4271-BE76-49B48961058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549BA-54C8-4F47-9529-60F970704AAB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49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4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4"/>
            <a:ext cx="38100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114802"/>
            <a:ext cx="38100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D6DF31D-281C-4367-9522-E1B6729CFFE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2235-01E9-4871-B9FF-42A51917856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8E352-12C0-4975-9FEA-0FC3EEFEE3E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3323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C0964-3305-4AC7-9C86-C24754337B4E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45227-F255-480D-B90D-8E88617EE6BA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21090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142A0-EE54-44A9-86CB-111089AF4C9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DDEBB-B888-47DF-9B6D-5CB1062A606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69731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6462C-F9DC-4BEA-A7A8-6BC15F2FC0AE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DAA6-AA44-4D46-A1AC-46BA65E82A4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0142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0F6FB-4EDE-4F20-A551-F7357D0A4E1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B6B47-785F-4203-AF65-EB0BCA025B34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80997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2A8D5-8CF6-4F05-9CB7-3D0DC6B7ADD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05B3C-D375-4013-9372-BEA27B28F63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6917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78FDC-1909-4F82-9DBA-A120073DE09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11626"/>
      </p:ext>
    </p:extLst>
  </p:cSld>
  <p:clrMapOvr>
    <a:masterClrMapping/>
  </p:clrMapOvr>
  <p:transition spd="med" advClick="0" advTm="50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BE55A-20D2-401D-887E-68FC6FC2C71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173394"/>
      </p:ext>
    </p:extLst>
  </p:cSld>
  <p:clrMapOvr>
    <a:masterClrMapping/>
  </p:clrMapOvr>
  <p:transition spd="med" advClick="0" advTm="5000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80287-7555-47FB-BF1C-D3A160950E4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212721"/>
      </p:ext>
    </p:extLst>
  </p:cSld>
  <p:clrMapOvr>
    <a:masterClrMapping/>
  </p:clrMapOvr>
  <p:transition spd="med" advClick="0" advTm="5000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5A51A-3AEE-47DB-8969-07A4B63C12C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83608"/>
      </p:ext>
    </p:extLst>
  </p:cSld>
  <p:clrMapOvr>
    <a:masterClrMapping/>
  </p:clrMapOvr>
  <p:transition spd="med" advClick="0" advTm="50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85800" y="1981204"/>
            <a:ext cx="7772400" cy="4114800"/>
          </a:xfrm>
        </p:spPr>
        <p:txBody>
          <a:bodyPr/>
          <a:lstStyle/>
          <a:p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301DDD3-4AA7-4CFD-9084-23997FA0371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CBDFF-DAF6-4182-86F9-2D848825ED9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103865"/>
      </p:ext>
    </p:extLst>
  </p:cSld>
  <p:clrMapOvr>
    <a:masterClrMapping/>
  </p:clrMapOvr>
  <p:transition spd="med" advClick="0" advTm="5000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7BEA0-F545-490A-9AB9-ED277051C56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326077"/>
      </p:ext>
    </p:extLst>
  </p:cSld>
  <p:clrMapOvr>
    <a:masterClrMapping/>
  </p:clrMapOvr>
  <p:transition spd="med" advClick="0" advTm="5000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F25B3-C630-40CE-9FD1-EEA992FAD6F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19449"/>
      </p:ext>
    </p:extLst>
  </p:cSld>
  <p:clrMapOvr>
    <a:masterClrMapping/>
  </p:clrMapOvr>
  <p:transition spd="med" advClick="0" advTm="5000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DB200-03E7-4BA4-90F3-02D5293C618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733303"/>
      </p:ext>
    </p:extLst>
  </p:cSld>
  <p:clrMapOvr>
    <a:masterClrMapping/>
  </p:clrMapOvr>
  <p:transition spd="med" advClick="0" advTm="5000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0DDB1-8D52-425A-8A23-6FDF5EE7FAC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817372"/>
      </p:ext>
    </p:extLst>
  </p:cSld>
  <p:clrMapOvr>
    <a:masterClrMapping/>
  </p:clrMapOvr>
  <p:transition spd="med" advClick="0" advTm="5000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96F06-8A0A-4287-A306-012F44ABA23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066279"/>
      </p:ext>
    </p:extLst>
  </p:cSld>
  <p:clrMapOvr>
    <a:masterClrMapping/>
  </p:clrMapOvr>
  <p:transition spd="med" advClick="0" advTm="5000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089DB-5108-40DF-892E-1E167E4BB4F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460517"/>
      </p:ext>
    </p:extLst>
  </p:cSld>
  <p:clrMapOvr>
    <a:masterClrMapping/>
  </p:clrMapOvr>
  <p:transition spd="med" advClick="0" advTm="5000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6BCA4-52FA-406B-9505-041642D42F7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728378"/>
      </p:ext>
    </p:extLst>
  </p:cSld>
  <p:clrMapOvr>
    <a:masterClrMapping/>
  </p:clrMapOvr>
  <p:transition spd="med" advClick="0" advTm="5000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73D62-D882-48EF-944C-2FE5ECE4ACA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05135"/>
      </p:ext>
    </p:extLst>
  </p:cSld>
  <p:clrMapOvr>
    <a:masterClrMapping/>
  </p:clrMapOvr>
  <p:transition spd="med" advClick="0" advTm="5000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75834-0969-4D99-821E-D4F7E73B50A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812377"/>
      </p:ext>
    </p:extLst>
  </p:cSld>
  <p:clrMapOvr>
    <a:masterClrMapping/>
  </p:clrMapOvr>
  <p:transition spd="med" advClick="0" advTm="50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1362BD2-43EE-48E2-8984-9885ABEBF17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0925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3264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35181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65720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05737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29806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4543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09271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6587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06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2870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7344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110712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526404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70384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050250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502524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989480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11825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8002817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27881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67690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746023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163576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imágenes prediseñadas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312449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501818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849512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20466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33763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77048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2247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684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39738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02414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30811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9191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271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3851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9817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1738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2639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89262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29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7481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04601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30085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4350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07410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4419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7082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9006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31175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22606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083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0F2DB-F162-45EE-92DA-BBE20F23420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52851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79414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51554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1990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74621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10022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51840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54433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38814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17337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434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3659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04552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43430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792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00068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8044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04958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8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66932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7630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72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41482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2743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4877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6417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06618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77480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53049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3275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85775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2106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2920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90467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1138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56292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73062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473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65792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81062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55214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95098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6158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6312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01022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53981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731003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9067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19924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4588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5132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34041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5625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383547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4799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22862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831103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5672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62803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7955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54447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79494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72582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51040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7136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144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5517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0500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249453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30752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75904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39396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751835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645814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02723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19681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3873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04068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874103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5779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591921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85526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439442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550501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898752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45281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053648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6481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7485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74019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7567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45024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1382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02050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353909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49929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1528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17932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3731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72789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5935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28007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609996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31943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70675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B92FB-F2B8-4F88-87A1-634EFE006B99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879773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E90B6-D983-40FF-9FFB-9E1159F88352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413699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7F0AB-8C49-407A-8D15-C2401A8CC62B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571891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D21AE-5858-4FBC-8711-B128C0A5790F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58311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61143-1123-4229-87C6-38AFE505BC55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30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6D57F-8A99-4651-82F2-EBE42E75351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56899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468F5-8B6B-4BC0-A3BE-E589173F2EED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3667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BA7A5-33BF-45DD-B19C-009B3D9FA0DF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249720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1882B-0650-4F41-9A9F-660388E30889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705509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C2B21-6D92-4BC3-94A2-7B028947FF9A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74755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0735A-93CA-495D-BACE-AFAF12F261ED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688722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19510-5CEB-4546-8604-81EA4A035A48}" type="slidenum">
              <a:rPr lang="es-CO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519213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74232-D838-4472-B984-155769986915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991A1-516D-4092-8AC1-CD0A3C6B5E1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412437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5261E-26C9-4150-822A-799325A2ACB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D549C-925A-45BA-9F09-3B5645F37784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979407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207DD-BA42-47DF-A961-603BBC251BA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7B4B6-2F64-488F-A37A-DB558BCDF6E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747575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4BFF2-3BDA-4BD0-B809-F84CC8F469E3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B0BAF-D6C7-4FD5-9C89-402CE736C8B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357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88278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DB584-A942-4271-BE76-49B48961058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549BA-54C8-4F47-9529-60F970704AAB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308743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2235-01E9-4871-B9FF-42A51917856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8E352-12C0-4975-9FEA-0FC3EEFEE3E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870736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C0964-3305-4AC7-9C86-C24754337B4E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45227-F255-480D-B90D-8E88617EE6BA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02129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142A0-EE54-44A9-86CB-111089AF4C9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DDEBB-B888-47DF-9B6D-5CB1062A606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991742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6462C-F9DC-4BEA-A7A8-6BC15F2FC0AE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DAA6-AA44-4D46-A1AC-46BA65E82A4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697361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0F6FB-4EDE-4F20-A551-F7357D0A4E1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B6B47-785F-4203-AF65-EB0BCA025B34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446242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2A8D5-8CF6-4F05-9CB7-3D0DC6B7ADD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05B3C-D375-4013-9372-BEA27B28F63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80915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34700-4A1F-497B-8404-35CB7E2A53D6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714959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6418A-9B89-4E4A-BC93-35073211942F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61847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E1866-F153-4013-9712-06772FAE650C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9442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82751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6DEEA-04A9-49E8-99DF-9015ADE0C3F9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50427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629CA-0DB6-4455-A3AB-2FD9467B8198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416808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FCC94-7C42-46A3-9927-625612D3A916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323791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BE8CD-DDA1-46E3-A182-EA330B1CF01E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925373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EAF0A-CB69-4C4D-96FA-B40996BBB095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92713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A9AD4-ED69-4EF1-AB85-A3E5AC055E7A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40952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23FF5-A104-41B8-A704-BAB0C81ECA8F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4633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3DD07-D6E4-4DAC-8F4E-900F0ABA486D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4889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BC1C6-5118-4FE4-A3DC-024B9002C722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748341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88015-58DB-4D5E-BE50-0AEF847B2F6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906219"/>
      </p:ext>
    </p:extLst>
  </p:cSld>
  <p:clrMapOvr>
    <a:masterClrMapping/>
  </p:clrMapOvr>
  <p:transition spd="med" advClick="0" advTm="5000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489024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35A54-BFFF-4B7F-97F2-7ACD54BA948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380095"/>
      </p:ext>
    </p:extLst>
  </p:cSld>
  <p:clrMapOvr>
    <a:masterClrMapping/>
  </p:clrMapOvr>
  <p:transition spd="med" advClick="0" advTm="50000"/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182DF-4E2E-4EDD-9DCD-91793766C3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63406"/>
      </p:ext>
    </p:extLst>
  </p:cSld>
  <p:clrMapOvr>
    <a:masterClrMapping/>
  </p:clrMapOvr>
  <p:transition spd="med" advClick="0" advTm="50000"/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6384-183B-4A91-AB51-2E367255598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115271"/>
      </p:ext>
    </p:extLst>
  </p:cSld>
  <p:clrMapOvr>
    <a:masterClrMapping/>
  </p:clrMapOvr>
  <p:transition spd="med" advClick="0" advTm="50000"/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85C26-1F1A-41B6-8F63-8378A461769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1433"/>
      </p:ext>
    </p:extLst>
  </p:cSld>
  <p:clrMapOvr>
    <a:masterClrMapping/>
  </p:clrMapOvr>
  <p:transition spd="med" advClick="0" advTm="50000"/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444CC-28F3-40B6-904C-58EC81ECC57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61516"/>
      </p:ext>
    </p:extLst>
  </p:cSld>
  <p:clrMapOvr>
    <a:masterClrMapping/>
  </p:clrMapOvr>
  <p:transition spd="med" advClick="0" advTm="50000"/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D9DF4-CE9E-40D6-85D6-AAC26439D32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89909"/>
      </p:ext>
    </p:extLst>
  </p:cSld>
  <p:clrMapOvr>
    <a:masterClrMapping/>
  </p:clrMapOvr>
  <p:transition spd="med" advClick="0" advTm="50000"/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BA8D9-5A1E-468D-A273-65B4CC7B597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1307"/>
      </p:ext>
    </p:extLst>
  </p:cSld>
  <p:clrMapOvr>
    <a:masterClrMapping/>
  </p:clrMapOvr>
  <p:transition spd="med" advClick="0" advTm="50000"/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657B-5FBA-4907-9152-3CA99C579D4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021645"/>
      </p:ext>
    </p:extLst>
  </p:cSld>
  <p:clrMapOvr>
    <a:masterClrMapping/>
  </p:clrMapOvr>
  <p:transition spd="med" advClick="0" advTm="50000"/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17D00-26B2-4BE2-90BC-E31CCFB51FA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930608"/>
      </p:ext>
    </p:extLst>
  </p:cSld>
  <p:clrMapOvr>
    <a:masterClrMapping/>
  </p:clrMapOvr>
  <p:transition spd="med" advClick="0" advTm="50000"/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A1EAE-961F-461D-8B09-C49A5C336E6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848674"/>
      </p:ext>
    </p:extLst>
  </p:cSld>
  <p:clrMapOvr>
    <a:masterClrMapping/>
  </p:clrMapOvr>
  <p:transition spd="med" advClick="0" advTm="5000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995890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8DDF6-8E2A-4A11-A857-984F3546AE7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485053"/>
      </p:ext>
    </p:extLst>
  </p:cSld>
  <p:clrMapOvr>
    <a:masterClrMapping/>
  </p:clrMapOvr>
  <p:transition spd="med" advClick="0" advTm="50000"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09A09-7EE6-486A-B0E7-9D450D55DD9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149644"/>
      </p:ext>
    </p:extLst>
  </p:cSld>
  <p:clrMapOvr>
    <a:masterClrMapping/>
  </p:clrMapOvr>
  <p:transition spd="med" advClick="0" advTm="50000"/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MX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57BD4-2247-4AEB-A687-58242075205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738473"/>
      </p:ext>
    </p:extLst>
  </p:cSld>
  <p:clrMapOvr>
    <a:masterClrMapping/>
  </p:clrMapOvr>
  <p:transition spd="med" advClick="0" advTm="50000"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88015-58DB-4D5E-BE50-0AEF847B2F6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57831"/>
      </p:ext>
    </p:extLst>
  </p:cSld>
  <p:clrMapOvr>
    <a:masterClrMapping/>
  </p:clrMapOvr>
  <p:transition spd="med" advClick="0" advTm="50000"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35A54-BFFF-4B7F-97F2-7ACD54BA948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255890"/>
      </p:ext>
    </p:extLst>
  </p:cSld>
  <p:clrMapOvr>
    <a:masterClrMapping/>
  </p:clrMapOvr>
  <p:transition spd="med" advClick="0" advTm="50000"/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182DF-4E2E-4EDD-9DCD-91793766C3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17305"/>
      </p:ext>
    </p:extLst>
  </p:cSld>
  <p:clrMapOvr>
    <a:masterClrMapping/>
  </p:clrMapOvr>
  <p:transition spd="med" advClick="0" advTm="50000"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6384-183B-4A91-AB51-2E367255598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247986"/>
      </p:ext>
    </p:extLst>
  </p:cSld>
  <p:clrMapOvr>
    <a:masterClrMapping/>
  </p:clrMapOvr>
  <p:transition spd="med" advClick="0" advTm="50000"/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85C26-1F1A-41B6-8F63-8378A461769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52762"/>
      </p:ext>
    </p:extLst>
  </p:cSld>
  <p:clrMapOvr>
    <a:masterClrMapping/>
  </p:clrMapOvr>
  <p:transition spd="med" advClick="0" advTm="50000"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444CC-28F3-40B6-904C-58EC81ECC57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807023"/>
      </p:ext>
    </p:extLst>
  </p:cSld>
  <p:clrMapOvr>
    <a:masterClrMapping/>
  </p:clrMapOvr>
  <p:transition spd="med" advClick="0" advTm="50000"/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D9DF4-CE9E-40D6-85D6-AAC26439D32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283995"/>
      </p:ext>
    </p:extLst>
  </p:cSld>
  <p:clrMapOvr>
    <a:masterClrMapping/>
  </p:clrMapOvr>
  <p:transition spd="med" advClick="0" advTm="5000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582733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BA8D9-5A1E-468D-A273-65B4CC7B597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57768"/>
      </p:ext>
    </p:extLst>
  </p:cSld>
  <p:clrMapOvr>
    <a:masterClrMapping/>
  </p:clrMapOvr>
  <p:transition spd="med" advClick="0" advTm="50000"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657B-5FBA-4907-9152-3CA99C579D4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81870"/>
      </p:ext>
    </p:extLst>
  </p:cSld>
  <p:clrMapOvr>
    <a:masterClrMapping/>
  </p:clrMapOvr>
  <p:transition spd="med" advClick="0" advTm="50000"/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17D00-26B2-4BE2-90BC-E31CCFB51FA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69473"/>
      </p:ext>
    </p:extLst>
  </p:cSld>
  <p:clrMapOvr>
    <a:masterClrMapping/>
  </p:clrMapOvr>
  <p:transition spd="med" advClick="0" advTm="50000"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A1EAE-961F-461D-8B09-C49A5C336E6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50749"/>
      </p:ext>
    </p:extLst>
  </p:cSld>
  <p:clrMapOvr>
    <a:masterClrMapping/>
  </p:clrMapOvr>
  <p:transition spd="med" advClick="0" advTm="50000"/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8DDF6-8E2A-4A11-A857-984F3546AE7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36885"/>
      </p:ext>
    </p:extLst>
  </p:cSld>
  <p:clrMapOvr>
    <a:masterClrMapping/>
  </p:clrMapOvr>
  <p:transition spd="med" advClick="0" advTm="50000"/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09A09-7EE6-486A-B0E7-9D450D55DD9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289301"/>
      </p:ext>
    </p:extLst>
  </p:cSld>
  <p:clrMapOvr>
    <a:masterClrMapping/>
  </p:clrMapOvr>
  <p:transition spd="med" advClick="0" advTm="50000"/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MX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57BD4-2247-4AEB-A687-58242075205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85262"/>
      </p:ext>
    </p:extLst>
  </p:cSld>
  <p:clrMapOvr>
    <a:masterClrMapping/>
  </p:clrMapOvr>
  <p:transition spd="med" advClick="0" advTm="50000"/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88015-58DB-4D5E-BE50-0AEF847B2F6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433957"/>
      </p:ext>
    </p:extLst>
  </p:cSld>
  <p:clrMapOvr>
    <a:masterClrMapping/>
  </p:clrMapOvr>
  <p:transition spd="med" advClick="0" advTm="50000"/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35A54-BFFF-4B7F-97F2-7ACD54BA948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76388"/>
      </p:ext>
    </p:extLst>
  </p:cSld>
  <p:clrMapOvr>
    <a:masterClrMapping/>
  </p:clrMapOvr>
  <p:transition spd="med" advClick="0" advTm="50000"/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182DF-4E2E-4EDD-9DCD-91793766C3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91138"/>
      </p:ext>
    </p:extLst>
  </p:cSld>
  <p:clrMapOvr>
    <a:masterClrMapping/>
  </p:clrMapOvr>
  <p:transition spd="med" advClick="0" advTm="5000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861735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6384-183B-4A91-AB51-2E367255598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48523"/>
      </p:ext>
    </p:extLst>
  </p:cSld>
  <p:clrMapOvr>
    <a:masterClrMapping/>
  </p:clrMapOvr>
  <p:transition spd="med" advClick="0" advTm="50000"/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85C26-1F1A-41B6-8F63-8378A461769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75667"/>
      </p:ext>
    </p:extLst>
  </p:cSld>
  <p:clrMapOvr>
    <a:masterClrMapping/>
  </p:clrMapOvr>
  <p:transition spd="med" advClick="0" advTm="50000"/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444CC-28F3-40B6-904C-58EC81ECC57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435958"/>
      </p:ext>
    </p:extLst>
  </p:cSld>
  <p:clrMapOvr>
    <a:masterClrMapping/>
  </p:clrMapOvr>
  <p:transition spd="med" advClick="0" advTm="50000"/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D9DF4-CE9E-40D6-85D6-AAC26439D32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038268"/>
      </p:ext>
    </p:extLst>
  </p:cSld>
  <p:clrMapOvr>
    <a:masterClrMapping/>
  </p:clrMapOvr>
  <p:transition spd="med" advClick="0" advTm="50000"/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BA8D9-5A1E-468D-A273-65B4CC7B597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519097"/>
      </p:ext>
    </p:extLst>
  </p:cSld>
  <p:clrMapOvr>
    <a:masterClrMapping/>
  </p:clrMapOvr>
  <p:transition spd="med" advClick="0" advTm="50000"/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657B-5FBA-4907-9152-3CA99C579D4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38901"/>
      </p:ext>
    </p:extLst>
  </p:cSld>
  <p:clrMapOvr>
    <a:masterClrMapping/>
  </p:clrMapOvr>
  <p:transition spd="med" advClick="0" advTm="50000"/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17D00-26B2-4BE2-90BC-E31CCFB51FA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509667"/>
      </p:ext>
    </p:extLst>
  </p:cSld>
  <p:clrMapOvr>
    <a:masterClrMapping/>
  </p:clrMapOvr>
  <p:transition spd="med" advClick="0" advTm="50000"/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A1EAE-961F-461D-8B09-C49A5C336E6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807059"/>
      </p:ext>
    </p:extLst>
  </p:cSld>
  <p:clrMapOvr>
    <a:masterClrMapping/>
  </p:clrMapOvr>
  <p:transition spd="med" advClick="0" advTm="50000"/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8DDF6-8E2A-4A11-A857-984F3546AE7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51313"/>
      </p:ext>
    </p:extLst>
  </p:cSld>
  <p:clrMapOvr>
    <a:masterClrMapping/>
  </p:clrMapOvr>
  <p:transition spd="med" advClick="0" advTm="50000"/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09A09-7EE6-486A-B0E7-9D450D55DD9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668380"/>
      </p:ext>
    </p:extLst>
  </p:cSld>
  <p:clrMapOvr>
    <a:masterClrMapping/>
  </p:clrMapOvr>
  <p:transition spd="med" advClick="0" advTm="5000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2942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MX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57BD4-2247-4AEB-A687-58242075205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597335"/>
      </p:ext>
    </p:extLst>
  </p:cSld>
  <p:clrMapOvr>
    <a:masterClrMapping/>
  </p:clrMapOvr>
  <p:transition spd="med" advClick="0" advTm="50000"/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88015-58DB-4D5E-BE50-0AEF847B2F6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08917"/>
      </p:ext>
    </p:extLst>
  </p:cSld>
  <p:clrMapOvr>
    <a:masterClrMapping/>
  </p:clrMapOvr>
  <p:transition spd="med" advClick="0" advTm="50000"/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35A54-BFFF-4B7F-97F2-7ACD54BA948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05967"/>
      </p:ext>
    </p:extLst>
  </p:cSld>
  <p:clrMapOvr>
    <a:masterClrMapping/>
  </p:clrMapOvr>
  <p:transition spd="med" advClick="0" advTm="50000"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182DF-4E2E-4EDD-9DCD-91793766C3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24613"/>
      </p:ext>
    </p:extLst>
  </p:cSld>
  <p:clrMapOvr>
    <a:masterClrMapping/>
  </p:clrMapOvr>
  <p:transition spd="med" advClick="0" advTm="50000"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6384-183B-4A91-AB51-2E367255598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527576"/>
      </p:ext>
    </p:extLst>
  </p:cSld>
  <p:clrMapOvr>
    <a:masterClrMapping/>
  </p:clrMapOvr>
  <p:transition spd="med" advClick="0" advTm="50000"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85C26-1F1A-41B6-8F63-8378A461769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941813"/>
      </p:ext>
    </p:extLst>
  </p:cSld>
  <p:clrMapOvr>
    <a:masterClrMapping/>
  </p:clrMapOvr>
  <p:transition spd="med" advClick="0" advTm="50000"/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444CC-28F3-40B6-904C-58EC81ECC57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32760"/>
      </p:ext>
    </p:extLst>
  </p:cSld>
  <p:clrMapOvr>
    <a:masterClrMapping/>
  </p:clrMapOvr>
  <p:transition spd="med" advClick="0" advTm="50000"/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D9DF4-CE9E-40D6-85D6-AAC26439D32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85228"/>
      </p:ext>
    </p:extLst>
  </p:cSld>
  <p:clrMapOvr>
    <a:masterClrMapping/>
  </p:clrMapOvr>
  <p:transition spd="med" advClick="0" advTm="50000"/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BA8D9-5A1E-468D-A273-65B4CC7B597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008696"/>
      </p:ext>
    </p:extLst>
  </p:cSld>
  <p:clrMapOvr>
    <a:masterClrMapping/>
  </p:clrMapOvr>
  <p:transition spd="med" advClick="0" advTm="50000"/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657B-5FBA-4907-9152-3CA99C579D4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053478"/>
      </p:ext>
    </p:extLst>
  </p:cSld>
  <p:clrMapOvr>
    <a:masterClrMapping/>
  </p:clrMapOvr>
  <p:transition spd="med" advClick="0" advTm="5000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785695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17D00-26B2-4BE2-90BC-E31CCFB51FA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418095"/>
      </p:ext>
    </p:extLst>
  </p:cSld>
  <p:clrMapOvr>
    <a:masterClrMapping/>
  </p:clrMapOvr>
  <p:transition spd="med" advClick="0" advTm="50000"/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A1EAE-961F-461D-8B09-C49A5C336E6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58501"/>
      </p:ext>
    </p:extLst>
  </p:cSld>
  <p:clrMapOvr>
    <a:masterClrMapping/>
  </p:clrMapOvr>
  <p:transition spd="med" advClick="0" advTm="50000"/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8DDF6-8E2A-4A11-A857-984F3546AE7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11782"/>
      </p:ext>
    </p:extLst>
  </p:cSld>
  <p:clrMapOvr>
    <a:masterClrMapping/>
  </p:clrMapOvr>
  <p:transition spd="med" advClick="0" advTm="50000"/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09A09-7EE6-486A-B0E7-9D450D55DD9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917384"/>
      </p:ext>
    </p:extLst>
  </p:cSld>
  <p:clrMapOvr>
    <a:masterClrMapping/>
  </p:clrMapOvr>
  <p:transition spd="med" advClick="0" advTm="50000"/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MX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57BD4-2247-4AEB-A687-58242075205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260626"/>
      </p:ext>
    </p:extLst>
  </p:cSld>
  <p:clrMapOvr>
    <a:masterClrMapping/>
  </p:clrMapOvr>
  <p:transition spd="med" advClick="0" advTm="50000"/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134464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214263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534064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093556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3479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93194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332148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806924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25033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416613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976516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17/02/2014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54096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3CBED-2BEC-4CFC-A1B0-F6ACC84F5B07}" type="slidenum">
              <a:rPr lang="fr-C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57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4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4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E4438-211C-4522-9ED8-CD20CC35443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043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396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6124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671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699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9520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262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2886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987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80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131FC-CC79-4227-9D4C-23C9CDD6903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422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1470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4923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2015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932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4255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413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4122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245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49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7F498-DA05-49C0-AC08-22CE3DE729E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7857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6149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249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9428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4863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1920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3069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7294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301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13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3586D-F1B4-4615-9690-C24DBDFB78F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808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7707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4842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3300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1733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3615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1038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0197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993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90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07A3B-1FBA-4481-8B4D-D6847FFC204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14191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8134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680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5534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1824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7361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1144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413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734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5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9F477-358D-42AA-91F2-839E363C523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9665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77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5294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1062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017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4461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87744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6419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4601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842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slideLayout" Target="../slideLayouts/slideLayout14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13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2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5" Type="http://schemas.openxmlformats.org/officeDocument/2006/relationships/theme" Target="../theme/theme14.xml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Relationship Id="rId14" Type="http://schemas.openxmlformats.org/officeDocument/2006/relationships/slideLayout" Target="../slideLayouts/slideLayout17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7.xml"/><Relationship Id="rId7" Type="http://schemas.openxmlformats.org/officeDocument/2006/relationships/slideLayout" Target="../slideLayouts/slideLayout181.xml"/><Relationship Id="rId12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5" Type="http://schemas.openxmlformats.org/officeDocument/2006/relationships/slideLayout" Target="../slideLayouts/slideLayout179.xml"/><Relationship Id="rId10" Type="http://schemas.openxmlformats.org/officeDocument/2006/relationships/slideLayout" Target="../slideLayouts/slideLayout184.xm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8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slideLayout" Target="../slideLayouts/slideLayout210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13.xml"/><Relationship Id="rId7" Type="http://schemas.openxmlformats.org/officeDocument/2006/relationships/slideLayout" Target="../slideLayouts/slideLayout217.xml"/><Relationship Id="rId12" Type="http://schemas.openxmlformats.org/officeDocument/2006/relationships/slideLayout" Target="../slideLayouts/slideLayout222.xml"/><Relationship Id="rId2" Type="http://schemas.openxmlformats.org/officeDocument/2006/relationships/slideLayout" Target="../slideLayouts/slideLayout212.xml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5" Type="http://schemas.openxmlformats.org/officeDocument/2006/relationships/slideLayout" Target="../slideLayouts/slideLayout215.xml"/><Relationship Id="rId10" Type="http://schemas.openxmlformats.org/officeDocument/2006/relationships/slideLayout" Target="../slideLayouts/slideLayout220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25.xml"/><Relationship Id="rId7" Type="http://schemas.openxmlformats.org/officeDocument/2006/relationships/slideLayout" Target="../slideLayouts/slideLayout229.xml"/><Relationship Id="rId12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24.xml"/><Relationship Id="rId1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8.xml"/><Relationship Id="rId11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227.xml"/><Relationship Id="rId10" Type="http://schemas.openxmlformats.org/officeDocument/2006/relationships/slideLayout" Target="../slideLayouts/slideLayout232.xml"/><Relationship Id="rId4" Type="http://schemas.openxmlformats.org/officeDocument/2006/relationships/slideLayout" Target="../slideLayouts/slideLayout226.xml"/><Relationship Id="rId9" Type="http://schemas.openxmlformats.org/officeDocument/2006/relationships/slideLayout" Target="../slideLayouts/slideLayout23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slideLayout" Target="../slideLayouts/slideLayout246.xml"/><Relationship Id="rId2" Type="http://schemas.openxmlformats.org/officeDocument/2006/relationships/slideLayout" Target="../slideLayouts/slideLayout236.xml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slideLayout" Target="../slideLayouts/slideLayout258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61.xml"/><Relationship Id="rId7" Type="http://schemas.openxmlformats.org/officeDocument/2006/relationships/slideLayout" Target="../slideLayouts/slideLayout265.xml"/><Relationship Id="rId12" Type="http://schemas.openxmlformats.org/officeDocument/2006/relationships/slideLayout" Target="../slideLayouts/slideLayout270.xml"/><Relationship Id="rId2" Type="http://schemas.openxmlformats.org/officeDocument/2006/relationships/slideLayout" Target="../slideLayouts/slideLayout260.xml"/><Relationship Id="rId1" Type="http://schemas.openxmlformats.org/officeDocument/2006/relationships/slideLayout" Target="../slideLayouts/slideLayout259.xml"/><Relationship Id="rId6" Type="http://schemas.openxmlformats.org/officeDocument/2006/relationships/slideLayout" Target="../slideLayouts/slideLayout264.xml"/><Relationship Id="rId11" Type="http://schemas.openxmlformats.org/officeDocument/2006/relationships/slideLayout" Target="../slideLayouts/slideLayout269.xml"/><Relationship Id="rId5" Type="http://schemas.openxmlformats.org/officeDocument/2006/relationships/slideLayout" Target="../slideLayouts/slideLayout263.xml"/><Relationship Id="rId10" Type="http://schemas.openxmlformats.org/officeDocument/2006/relationships/slideLayout" Target="../slideLayouts/slideLayout268.xml"/><Relationship Id="rId4" Type="http://schemas.openxmlformats.org/officeDocument/2006/relationships/slideLayout" Target="../slideLayouts/slideLayout262.xml"/><Relationship Id="rId9" Type="http://schemas.openxmlformats.org/officeDocument/2006/relationships/slideLayout" Target="../slideLayouts/slideLayout26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8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73.xml"/><Relationship Id="rId7" Type="http://schemas.openxmlformats.org/officeDocument/2006/relationships/slideLayout" Target="../slideLayouts/slideLayout277.xml"/><Relationship Id="rId12" Type="http://schemas.openxmlformats.org/officeDocument/2006/relationships/slideLayout" Target="../slideLayouts/slideLayout282.xml"/><Relationship Id="rId2" Type="http://schemas.openxmlformats.org/officeDocument/2006/relationships/slideLayout" Target="../slideLayouts/slideLayout272.xml"/><Relationship Id="rId1" Type="http://schemas.openxmlformats.org/officeDocument/2006/relationships/slideLayout" Target="../slideLayouts/slideLayout271.xml"/><Relationship Id="rId6" Type="http://schemas.openxmlformats.org/officeDocument/2006/relationships/slideLayout" Target="../slideLayouts/slideLayout276.xml"/><Relationship Id="rId11" Type="http://schemas.openxmlformats.org/officeDocument/2006/relationships/slideLayout" Target="../slideLayouts/slideLayout281.xml"/><Relationship Id="rId5" Type="http://schemas.openxmlformats.org/officeDocument/2006/relationships/slideLayout" Target="../slideLayouts/slideLayout275.xml"/><Relationship Id="rId10" Type="http://schemas.openxmlformats.org/officeDocument/2006/relationships/slideLayout" Target="../slideLayouts/slideLayout280.xml"/><Relationship Id="rId4" Type="http://schemas.openxmlformats.org/officeDocument/2006/relationships/slideLayout" Target="../slideLayouts/slideLayout274.xml"/><Relationship Id="rId9" Type="http://schemas.openxmlformats.org/officeDocument/2006/relationships/slideLayout" Target="../slideLayouts/slideLayout27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0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89.xml"/><Relationship Id="rId12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83.xml"/><Relationship Id="rId6" Type="http://schemas.openxmlformats.org/officeDocument/2006/relationships/slideLayout" Target="../slideLayouts/slideLayout288.xml"/><Relationship Id="rId11" Type="http://schemas.openxmlformats.org/officeDocument/2006/relationships/slideLayout" Target="../slideLayouts/slideLayout293.xml"/><Relationship Id="rId5" Type="http://schemas.openxmlformats.org/officeDocument/2006/relationships/slideLayout" Target="../slideLayouts/slideLayout287.xml"/><Relationship Id="rId10" Type="http://schemas.openxmlformats.org/officeDocument/2006/relationships/slideLayout" Target="../slideLayouts/slideLayout292.xml"/><Relationship Id="rId4" Type="http://schemas.openxmlformats.org/officeDocument/2006/relationships/slideLayout" Target="../slideLayouts/slideLayout286.xml"/><Relationship Id="rId9" Type="http://schemas.openxmlformats.org/officeDocument/2006/relationships/slideLayout" Target="../slideLayouts/slideLayout291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2.xml"/><Relationship Id="rId3" Type="http://schemas.openxmlformats.org/officeDocument/2006/relationships/slideLayout" Target="../slideLayouts/slideLayout297.xml"/><Relationship Id="rId7" Type="http://schemas.openxmlformats.org/officeDocument/2006/relationships/slideLayout" Target="../slideLayouts/slideLayout30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96.xml"/><Relationship Id="rId1" Type="http://schemas.openxmlformats.org/officeDocument/2006/relationships/slideLayout" Target="../slideLayouts/slideLayout295.xml"/><Relationship Id="rId6" Type="http://schemas.openxmlformats.org/officeDocument/2006/relationships/slideLayout" Target="../slideLayouts/slideLayout300.xml"/><Relationship Id="rId11" Type="http://schemas.openxmlformats.org/officeDocument/2006/relationships/slideLayout" Target="../slideLayouts/slideLayout305.xml"/><Relationship Id="rId5" Type="http://schemas.openxmlformats.org/officeDocument/2006/relationships/slideLayout" Target="../slideLayouts/slideLayout299.xml"/><Relationship Id="rId10" Type="http://schemas.openxmlformats.org/officeDocument/2006/relationships/slideLayout" Target="../slideLayouts/slideLayout304.xml"/><Relationship Id="rId4" Type="http://schemas.openxmlformats.org/officeDocument/2006/relationships/slideLayout" Target="../slideLayouts/slideLayout298.xml"/><Relationship Id="rId9" Type="http://schemas.openxmlformats.org/officeDocument/2006/relationships/slideLayout" Target="../slideLayouts/slideLayout30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8.xml"/><Relationship Id="rId7" Type="http://schemas.openxmlformats.org/officeDocument/2006/relationships/slideLayout" Target="../slideLayouts/slideLayout31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307.xml"/><Relationship Id="rId1" Type="http://schemas.openxmlformats.org/officeDocument/2006/relationships/slideLayout" Target="../slideLayouts/slideLayout306.xml"/><Relationship Id="rId6" Type="http://schemas.openxmlformats.org/officeDocument/2006/relationships/slideLayout" Target="../slideLayouts/slideLayout311.xml"/><Relationship Id="rId11" Type="http://schemas.openxmlformats.org/officeDocument/2006/relationships/slideLayout" Target="../slideLayouts/slideLayout316.xml"/><Relationship Id="rId5" Type="http://schemas.openxmlformats.org/officeDocument/2006/relationships/slideLayout" Target="../slideLayouts/slideLayout310.xml"/><Relationship Id="rId10" Type="http://schemas.openxmlformats.org/officeDocument/2006/relationships/slideLayout" Target="../slideLayouts/slideLayout315.xml"/><Relationship Id="rId4" Type="http://schemas.openxmlformats.org/officeDocument/2006/relationships/slideLayout" Target="../slideLayouts/slideLayout309.xml"/><Relationship Id="rId9" Type="http://schemas.openxmlformats.org/officeDocument/2006/relationships/slideLayout" Target="../slideLayouts/slideLayout31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4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19.xml"/><Relationship Id="rId7" Type="http://schemas.openxmlformats.org/officeDocument/2006/relationships/slideLayout" Target="../slideLayouts/slideLayout323.xml"/><Relationship Id="rId12" Type="http://schemas.openxmlformats.org/officeDocument/2006/relationships/slideLayout" Target="../slideLayouts/slideLayout328.xml"/><Relationship Id="rId2" Type="http://schemas.openxmlformats.org/officeDocument/2006/relationships/slideLayout" Target="../slideLayouts/slideLayout318.xml"/><Relationship Id="rId1" Type="http://schemas.openxmlformats.org/officeDocument/2006/relationships/slideLayout" Target="../slideLayouts/slideLayout317.xml"/><Relationship Id="rId6" Type="http://schemas.openxmlformats.org/officeDocument/2006/relationships/slideLayout" Target="../slideLayouts/slideLayout322.xml"/><Relationship Id="rId11" Type="http://schemas.openxmlformats.org/officeDocument/2006/relationships/slideLayout" Target="../slideLayouts/slideLayout327.xml"/><Relationship Id="rId5" Type="http://schemas.openxmlformats.org/officeDocument/2006/relationships/slideLayout" Target="../slideLayouts/slideLayout321.xml"/><Relationship Id="rId10" Type="http://schemas.openxmlformats.org/officeDocument/2006/relationships/slideLayout" Target="../slideLayouts/slideLayout326.xml"/><Relationship Id="rId4" Type="http://schemas.openxmlformats.org/officeDocument/2006/relationships/slideLayout" Target="../slideLayouts/slideLayout320.xml"/><Relationship Id="rId9" Type="http://schemas.openxmlformats.org/officeDocument/2006/relationships/slideLayout" Target="../slideLayouts/slideLayout32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6.xml"/><Relationship Id="rId13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331.xml"/><Relationship Id="rId7" Type="http://schemas.openxmlformats.org/officeDocument/2006/relationships/slideLayout" Target="../slideLayouts/slideLayout335.xml"/><Relationship Id="rId12" Type="http://schemas.openxmlformats.org/officeDocument/2006/relationships/slideLayout" Target="../slideLayouts/slideLayout340.xml"/><Relationship Id="rId2" Type="http://schemas.openxmlformats.org/officeDocument/2006/relationships/slideLayout" Target="../slideLayouts/slideLayout330.xml"/><Relationship Id="rId1" Type="http://schemas.openxmlformats.org/officeDocument/2006/relationships/slideLayout" Target="../slideLayouts/slideLayout329.xml"/><Relationship Id="rId6" Type="http://schemas.openxmlformats.org/officeDocument/2006/relationships/slideLayout" Target="../slideLayouts/slideLayout334.xml"/><Relationship Id="rId11" Type="http://schemas.openxmlformats.org/officeDocument/2006/relationships/slideLayout" Target="../slideLayouts/slideLayout339.xml"/><Relationship Id="rId5" Type="http://schemas.openxmlformats.org/officeDocument/2006/relationships/slideLayout" Target="../slideLayouts/slideLayout333.xml"/><Relationship Id="rId15" Type="http://schemas.openxmlformats.org/officeDocument/2006/relationships/theme" Target="../theme/theme28.xml"/><Relationship Id="rId10" Type="http://schemas.openxmlformats.org/officeDocument/2006/relationships/slideLayout" Target="../slideLayouts/slideLayout338.xml"/><Relationship Id="rId4" Type="http://schemas.openxmlformats.org/officeDocument/2006/relationships/slideLayout" Target="../slideLayouts/slideLayout332.xml"/><Relationship Id="rId9" Type="http://schemas.openxmlformats.org/officeDocument/2006/relationships/slideLayout" Target="../slideLayouts/slideLayout337.xml"/><Relationship Id="rId14" Type="http://schemas.openxmlformats.org/officeDocument/2006/relationships/slideLayout" Target="../slideLayouts/slideLayout342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0.xml"/><Relationship Id="rId13" Type="http://schemas.openxmlformats.org/officeDocument/2006/relationships/slideLayout" Target="../slideLayouts/slideLayout355.xml"/><Relationship Id="rId3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349.xml"/><Relationship Id="rId12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4.xml"/><Relationship Id="rId1" Type="http://schemas.openxmlformats.org/officeDocument/2006/relationships/slideLayout" Target="../slideLayouts/slideLayout343.xml"/><Relationship Id="rId6" Type="http://schemas.openxmlformats.org/officeDocument/2006/relationships/slideLayout" Target="../slideLayouts/slideLayout348.xml"/><Relationship Id="rId11" Type="http://schemas.openxmlformats.org/officeDocument/2006/relationships/slideLayout" Target="../slideLayouts/slideLayout353.xml"/><Relationship Id="rId5" Type="http://schemas.openxmlformats.org/officeDocument/2006/relationships/slideLayout" Target="../slideLayouts/slideLayout347.xml"/><Relationship Id="rId15" Type="http://schemas.openxmlformats.org/officeDocument/2006/relationships/theme" Target="../theme/theme29.xml"/><Relationship Id="rId10" Type="http://schemas.openxmlformats.org/officeDocument/2006/relationships/slideLayout" Target="../slideLayouts/slideLayout352.xml"/><Relationship Id="rId4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351.xml"/><Relationship Id="rId14" Type="http://schemas.openxmlformats.org/officeDocument/2006/relationships/slideLayout" Target="../slideLayouts/slideLayout35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4.xml"/><Relationship Id="rId13" Type="http://schemas.openxmlformats.org/officeDocument/2006/relationships/slideLayout" Target="../slideLayouts/slideLayout369.xml"/><Relationship Id="rId3" Type="http://schemas.openxmlformats.org/officeDocument/2006/relationships/slideLayout" Target="../slideLayouts/slideLayout359.xml"/><Relationship Id="rId7" Type="http://schemas.openxmlformats.org/officeDocument/2006/relationships/slideLayout" Target="../slideLayouts/slideLayout363.xml"/><Relationship Id="rId12" Type="http://schemas.openxmlformats.org/officeDocument/2006/relationships/slideLayout" Target="../slideLayouts/slideLayout368.xml"/><Relationship Id="rId2" Type="http://schemas.openxmlformats.org/officeDocument/2006/relationships/slideLayout" Target="../slideLayouts/slideLayout358.xm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5" Type="http://schemas.openxmlformats.org/officeDocument/2006/relationships/slideLayout" Target="../slideLayouts/slideLayout361.xml"/><Relationship Id="rId15" Type="http://schemas.openxmlformats.org/officeDocument/2006/relationships/theme" Target="../theme/theme30.xml"/><Relationship Id="rId10" Type="http://schemas.openxmlformats.org/officeDocument/2006/relationships/slideLayout" Target="../slideLayouts/slideLayout366.xm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8.xml"/><Relationship Id="rId13" Type="http://schemas.openxmlformats.org/officeDocument/2006/relationships/slideLayout" Target="../slideLayouts/slideLayout383.xml"/><Relationship Id="rId3" Type="http://schemas.openxmlformats.org/officeDocument/2006/relationships/slideLayout" Target="../slideLayouts/slideLayout373.xml"/><Relationship Id="rId7" Type="http://schemas.openxmlformats.org/officeDocument/2006/relationships/slideLayout" Target="../slideLayouts/slideLayout377.xml"/><Relationship Id="rId12" Type="http://schemas.openxmlformats.org/officeDocument/2006/relationships/slideLayout" Target="../slideLayouts/slideLayout382.xml"/><Relationship Id="rId2" Type="http://schemas.openxmlformats.org/officeDocument/2006/relationships/slideLayout" Target="../slideLayouts/slideLayout372.xml"/><Relationship Id="rId1" Type="http://schemas.openxmlformats.org/officeDocument/2006/relationships/slideLayout" Target="../slideLayouts/slideLayout371.xml"/><Relationship Id="rId6" Type="http://schemas.openxmlformats.org/officeDocument/2006/relationships/slideLayout" Target="../slideLayouts/slideLayout376.xml"/><Relationship Id="rId11" Type="http://schemas.openxmlformats.org/officeDocument/2006/relationships/slideLayout" Target="../slideLayouts/slideLayout381.xml"/><Relationship Id="rId5" Type="http://schemas.openxmlformats.org/officeDocument/2006/relationships/slideLayout" Target="../slideLayouts/slideLayout375.xml"/><Relationship Id="rId15" Type="http://schemas.openxmlformats.org/officeDocument/2006/relationships/theme" Target="../theme/theme31.xml"/><Relationship Id="rId10" Type="http://schemas.openxmlformats.org/officeDocument/2006/relationships/slideLayout" Target="../slideLayouts/slideLayout380.xml"/><Relationship Id="rId4" Type="http://schemas.openxmlformats.org/officeDocument/2006/relationships/slideLayout" Target="../slideLayouts/slideLayout374.xml"/><Relationship Id="rId9" Type="http://schemas.openxmlformats.org/officeDocument/2006/relationships/slideLayout" Target="../slideLayouts/slideLayout379.xml"/><Relationship Id="rId14" Type="http://schemas.openxmlformats.org/officeDocument/2006/relationships/slideLayout" Target="../slideLayouts/slideLayout384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2.xml"/><Relationship Id="rId13" Type="http://schemas.openxmlformats.org/officeDocument/2006/relationships/theme" Target="../theme/theme32.xml"/><Relationship Id="rId3" Type="http://schemas.openxmlformats.org/officeDocument/2006/relationships/slideLayout" Target="../slideLayouts/slideLayout387.xml"/><Relationship Id="rId7" Type="http://schemas.openxmlformats.org/officeDocument/2006/relationships/slideLayout" Target="../slideLayouts/slideLayout391.xml"/><Relationship Id="rId12" Type="http://schemas.openxmlformats.org/officeDocument/2006/relationships/slideLayout" Target="../slideLayouts/slideLayout396.xml"/><Relationship Id="rId2" Type="http://schemas.openxmlformats.org/officeDocument/2006/relationships/slideLayout" Target="../slideLayouts/slideLayout386.xml"/><Relationship Id="rId1" Type="http://schemas.openxmlformats.org/officeDocument/2006/relationships/slideLayout" Target="../slideLayouts/slideLayout385.xml"/><Relationship Id="rId6" Type="http://schemas.openxmlformats.org/officeDocument/2006/relationships/slideLayout" Target="../slideLayouts/slideLayout390.xml"/><Relationship Id="rId11" Type="http://schemas.openxmlformats.org/officeDocument/2006/relationships/slideLayout" Target="../slideLayouts/slideLayout395.xml"/><Relationship Id="rId5" Type="http://schemas.openxmlformats.org/officeDocument/2006/relationships/slideLayout" Target="../slideLayouts/slideLayout389.xml"/><Relationship Id="rId10" Type="http://schemas.openxmlformats.org/officeDocument/2006/relationships/slideLayout" Target="../slideLayouts/slideLayout394.xml"/><Relationship Id="rId4" Type="http://schemas.openxmlformats.org/officeDocument/2006/relationships/slideLayout" Target="../slideLayouts/slideLayout388.xml"/><Relationship Id="rId9" Type="http://schemas.openxmlformats.org/officeDocument/2006/relationships/slideLayout" Target="../slideLayouts/slideLayout39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4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92F6F8A4-EF3E-4DC1-B654-EC7BF9197EF9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01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02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0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04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758" indent="-342758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528" indent="-228506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537" indent="-228506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547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0" tIns="45702" rIns="91400" bIns="457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74"/>
            <a:ext cx="2133600" cy="365125"/>
          </a:xfrm>
          <a:prstGeom prst="rect">
            <a:avLst/>
          </a:prstGeom>
        </p:spPr>
        <p:txBody>
          <a:bodyPr vert="horz" lIns="91400" tIns="45702" rIns="91400" bIns="45702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021">
              <a:defRPr/>
            </a:pPr>
            <a:fld id="{5EBD7302-ED01-4BB0-886C-B311CF8EB31F}" type="datetimeFigureOut">
              <a:rPr lang="es-ES" b="0" smtClean="0">
                <a:solidFill>
                  <a:prstClr val="black">
                    <a:tint val="75000"/>
                  </a:prstClr>
                </a:solidFill>
              </a:rPr>
              <a:pPr defTabSz="914021">
                <a:defRPr/>
              </a:pPr>
              <a:t>17/02/2014</a:t>
            </a:fld>
            <a:endParaRPr lang="es-ES" b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 vert="horz" lIns="91400" tIns="45702" rIns="91400" bIns="45702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021">
              <a:defRPr/>
            </a:pPr>
            <a:endParaRPr lang="es-ES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74"/>
            <a:ext cx="2133600" cy="365125"/>
          </a:xfrm>
          <a:prstGeom prst="rect">
            <a:avLst/>
          </a:prstGeom>
        </p:spPr>
        <p:txBody>
          <a:bodyPr vert="horz" lIns="91400" tIns="45702" rIns="91400" bIns="4570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021">
              <a:defRPr/>
            </a:pPr>
            <a:fld id="{47148D1E-BFE6-4BB8-B979-E7ED653E7237}" type="slidenum">
              <a:rPr lang="es-ES" b="0" smtClean="0">
                <a:solidFill>
                  <a:prstClr val="black">
                    <a:tint val="75000"/>
                  </a:prstClr>
                </a:solidFill>
              </a:rPr>
              <a:pPr defTabSz="914021">
                <a:defRPr/>
              </a:pPr>
              <a:t>‹Nº›</a:t>
            </a:fld>
            <a:endParaRPr lang="es-ES" b="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08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1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02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03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0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558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68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579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589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BD7302-ED01-4BB0-886C-B311CF8EB31F}" type="datetimeFigureOut">
              <a:rPr lang="es-ES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b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148D1E-BFE6-4BB8-B979-E7ED653E7237}" type="slidenum">
              <a:rPr lang="es-ES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b="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317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text styles</a:t>
            </a:r>
          </a:p>
          <a:p>
            <a:pPr lvl="1"/>
            <a:r>
              <a:rPr lang="es-ES" altLang="es-MX" smtClean="0"/>
              <a:t>Second level</a:t>
            </a:r>
          </a:p>
          <a:p>
            <a:pPr lvl="2"/>
            <a:r>
              <a:rPr lang="es-ES" altLang="es-MX" smtClean="0"/>
              <a:t>Third level</a:t>
            </a:r>
          </a:p>
          <a:p>
            <a:pPr lvl="3"/>
            <a:r>
              <a:rPr lang="es-ES" altLang="es-MX" smtClean="0"/>
              <a:t>Fourth level</a:t>
            </a:r>
          </a:p>
          <a:p>
            <a:pPr lvl="4"/>
            <a:r>
              <a:rPr lang="es-ES" altLang="es-MX" smtClean="0"/>
              <a:t>Fifth level</a:t>
            </a:r>
          </a:p>
        </p:txBody>
      </p:sp>
      <p:sp>
        <p:nvSpPr>
          <p:cNvPr id="89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/>
            </a:lvl1pPr>
          </a:lstStyle>
          <a:p>
            <a:pPr algn="l"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b="0"/>
            </a:lvl1pPr>
          </a:lstStyle>
          <a:p>
            <a:pPr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/>
            </a:lvl1pPr>
          </a:lstStyle>
          <a:p>
            <a:pPr>
              <a:defRPr/>
            </a:pPr>
            <a:fld id="{AD8C70E0-18A1-413D-B36E-EAB2C7865DFE}" type="slidenum">
              <a:rPr lang="es-ES" sz="1400">
                <a:solidFill>
                  <a:srgbClr val="000000"/>
                </a:solidFill>
                <a:latin typeface="Arial" pitchFamily="34" charset="0"/>
              </a:rPr>
              <a:pPr>
                <a:defRPr/>
              </a:pPr>
              <a:t>‹Nº›</a:t>
            </a:fld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33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</p:sldLayoutIdLst>
  <p:transition spd="med" advClick="0" advTm="5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0CBDFD8E-EA8F-D540-A2D8-BA0D36F0A50A}" type="datetimeFigureOut">
              <a:rPr lang="en-US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2/17/2014</a:t>
            </a:fld>
            <a:endParaRPr lang="en-US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16D596A3-1065-F748-9EEA-CE9186712A35}" type="slidenum">
              <a:rPr lang="en-US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8754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57200" y="1295400"/>
            <a:ext cx="8229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s-MX" sz="2400" b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457200" y="381000"/>
            <a:ext cx="8229600" cy="5334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s-MX" sz="2400" b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457200" y="990600"/>
            <a:ext cx="822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endParaRPr lang="es-MX" sz="2400" b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Line 10"/>
          <p:cNvSpPr>
            <a:spLocks noChangeShapeType="1"/>
          </p:cNvSpPr>
          <p:nvPr userDrawn="1"/>
        </p:nvSpPr>
        <p:spPr bwMode="auto">
          <a:xfrm>
            <a:off x="457200" y="304800"/>
            <a:ext cx="822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endParaRPr lang="es-MX" sz="2400" b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685800" y="457200"/>
            <a:ext cx="4343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s-MX" sz="2400" b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5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724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86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90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04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88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499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67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60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44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1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2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O" altLang="es-MX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O" altLang="es-MX" smtClean="0"/>
              <a:t>Haga clic para modificar el estilo de texto del patrón</a:t>
            </a:r>
          </a:p>
          <a:p>
            <a:pPr lvl="1"/>
            <a:r>
              <a:rPr lang="es-CO" altLang="es-MX" smtClean="0"/>
              <a:t>Segundo nivel</a:t>
            </a:r>
          </a:p>
          <a:p>
            <a:pPr lvl="2"/>
            <a:r>
              <a:rPr lang="es-CO" altLang="es-MX" smtClean="0"/>
              <a:t>Tercer nivel</a:t>
            </a:r>
          </a:p>
          <a:p>
            <a:pPr lvl="3"/>
            <a:r>
              <a:rPr lang="es-CO" altLang="es-MX" smtClean="0"/>
              <a:t>Cuarto nivel</a:t>
            </a:r>
          </a:p>
          <a:p>
            <a:pPr lvl="4"/>
            <a:r>
              <a:rPr lang="es-CO" altLang="es-MX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algn="l">
              <a:defRPr/>
            </a:pPr>
            <a:endParaRPr lang="es-CO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CO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471F4B2C-7E00-40AE-A335-DEC6183E9179}" type="slidenum">
              <a:rPr lang="es-CO" b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CO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44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BD7302-ED01-4BB0-886C-B311CF8EB31F}" type="datetimeFigureOut">
              <a:rPr lang="es-ES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17/02/2014</a:t>
            </a:fld>
            <a:endParaRPr lang="es-ES" b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148D1E-BFE6-4BB8-B979-E7ED653E7237}" type="slidenum">
              <a:rPr lang="es-ES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b="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34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MX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MX" smtClean="0"/>
              <a:t>Haga clic para modificar el estilo de texto del patrón</a:t>
            </a:r>
          </a:p>
          <a:p>
            <a:pPr lvl="1"/>
            <a:r>
              <a:rPr lang="es-ES_tradnl" altLang="es-MX" smtClean="0"/>
              <a:t>Segundo nivel</a:t>
            </a:r>
          </a:p>
          <a:p>
            <a:pPr lvl="2"/>
            <a:r>
              <a:rPr lang="es-ES_tradnl" altLang="es-MX" smtClean="0"/>
              <a:t>Tercer nivel</a:t>
            </a:r>
          </a:p>
          <a:p>
            <a:pPr lvl="3"/>
            <a:r>
              <a:rPr lang="es-ES_tradnl" altLang="es-MX" smtClean="0"/>
              <a:t>Cuarto nivel</a:t>
            </a:r>
          </a:p>
          <a:p>
            <a:pPr lvl="4"/>
            <a:r>
              <a:rPr lang="es-ES_tradnl" altLang="es-MX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algn="l"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9EAC509-D29D-494B-A043-9EBC56595281}" type="slidenum">
              <a:rPr lang="es-ES_tradnl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  <p:sldLayoutId id="21474840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text styles</a:t>
            </a:r>
          </a:p>
          <a:p>
            <a:pPr lvl="1"/>
            <a:r>
              <a:rPr lang="es-ES" altLang="es-MX" smtClean="0"/>
              <a:t>Second level</a:t>
            </a:r>
          </a:p>
          <a:p>
            <a:pPr lvl="2"/>
            <a:r>
              <a:rPr lang="es-ES" altLang="es-MX" smtClean="0"/>
              <a:t>Third level</a:t>
            </a:r>
          </a:p>
          <a:p>
            <a:pPr lvl="3"/>
            <a:r>
              <a:rPr lang="es-ES" altLang="es-MX" smtClean="0"/>
              <a:t>Fourth level</a:t>
            </a:r>
          </a:p>
          <a:p>
            <a:pPr lvl="4"/>
            <a:r>
              <a:rPr lang="es-ES" altLang="es-MX" smtClean="0"/>
              <a:t>Fifth level</a:t>
            </a:r>
          </a:p>
        </p:txBody>
      </p:sp>
      <p:sp>
        <p:nvSpPr>
          <p:cNvPr id="89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smtClean="0"/>
            </a:lvl1pPr>
          </a:lstStyle>
          <a:p>
            <a:pPr algn="l"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b="0" smtClean="0"/>
            </a:lvl1pPr>
          </a:lstStyle>
          <a:p>
            <a:pPr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 smtClean="0"/>
            </a:lvl1pPr>
          </a:lstStyle>
          <a:p>
            <a:pPr>
              <a:defRPr/>
            </a:pPr>
            <a:fld id="{28229B05-77D4-4770-A3EB-E0DD7A93DCC6}" type="slidenum">
              <a:rPr lang="es-ES" sz="1400">
                <a:solidFill>
                  <a:srgbClr val="000000"/>
                </a:solidFill>
                <a:latin typeface="Arial" pitchFamily="34" charset="0"/>
              </a:rPr>
              <a:pPr>
                <a:defRPr/>
              </a:pPr>
              <a:t>‹Nº›</a:t>
            </a:fld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161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</p:sldLayoutIdLst>
  <p:transition spd="med" advClick="0" advTm="5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text styles</a:t>
            </a:r>
          </a:p>
          <a:p>
            <a:pPr lvl="1"/>
            <a:r>
              <a:rPr lang="es-ES" altLang="es-MX" smtClean="0"/>
              <a:t>Second level</a:t>
            </a:r>
          </a:p>
          <a:p>
            <a:pPr lvl="2"/>
            <a:r>
              <a:rPr lang="es-ES" altLang="es-MX" smtClean="0"/>
              <a:t>Third level</a:t>
            </a:r>
          </a:p>
          <a:p>
            <a:pPr lvl="3"/>
            <a:r>
              <a:rPr lang="es-ES" altLang="es-MX" smtClean="0"/>
              <a:t>Fourth level</a:t>
            </a:r>
          </a:p>
          <a:p>
            <a:pPr lvl="4"/>
            <a:r>
              <a:rPr lang="es-ES" altLang="es-MX" smtClean="0"/>
              <a:t>Fifth level</a:t>
            </a:r>
          </a:p>
        </p:txBody>
      </p:sp>
      <p:sp>
        <p:nvSpPr>
          <p:cNvPr id="89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smtClean="0"/>
            </a:lvl1pPr>
          </a:lstStyle>
          <a:p>
            <a:pPr algn="l"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b="0" smtClean="0"/>
            </a:lvl1pPr>
          </a:lstStyle>
          <a:p>
            <a:pPr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 smtClean="0"/>
            </a:lvl1pPr>
          </a:lstStyle>
          <a:p>
            <a:pPr>
              <a:defRPr/>
            </a:pPr>
            <a:fld id="{28229B05-77D4-4770-A3EB-E0DD7A93DCC6}" type="slidenum">
              <a:rPr lang="es-ES" sz="1400">
                <a:solidFill>
                  <a:srgbClr val="000000"/>
                </a:solidFill>
                <a:latin typeface="Arial" pitchFamily="34" charset="0"/>
              </a:rPr>
              <a:pPr>
                <a:defRPr/>
              </a:pPr>
              <a:t>‹Nº›</a:t>
            </a:fld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51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  <p:sldLayoutId id="2147484079" r:id="rId12"/>
    <p:sldLayoutId id="2147484080" r:id="rId13"/>
    <p:sldLayoutId id="2147484081" r:id="rId14"/>
  </p:sldLayoutIdLst>
  <p:transition spd="med" advClick="0" advTm="5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96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text styles</a:t>
            </a:r>
          </a:p>
          <a:p>
            <a:pPr lvl="1"/>
            <a:r>
              <a:rPr lang="es-ES" altLang="es-MX" smtClean="0"/>
              <a:t>Second level</a:t>
            </a:r>
          </a:p>
          <a:p>
            <a:pPr lvl="2"/>
            <a:r>
              <a:rPr lang="es-ES" altLang="es-MX" smtClean="0"/>
              <a:t>Third level</a:t>
            </a:r>
          </a:p>
          <a:p>
            <a:pPr lvl="3"/>
            <a:r>
              <a:rPr lang="es-ES" altLang="es-MX" smtClean="0"/>
              <a:t>Fourth level</a:t>
            </a:r>
          </a:p>
          <a:p>
            <a:pPr lvl="4"/>
            <a:r>
              <a:rPr lang="es-ES" altLang="es-MX" smtClean="0"/>
              <a:t>Fifth level</a:t>
            </a:r>
          </a:p>
        </p:txBody>
      </p:sp>
      <p:sp>
        <p:nvSpPr>
          <p:cNvPr id="89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smtClean="0"/>
            </a:lvl1pPr>
          </a:lstStyle>
          <a:p>
            <a:pPr algn="l"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b="0" smtClean="0"/>
            </a:lvl1pPr>
          </a:lstStyle>
          <a:p>
            <a:pPr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 smtClean="0"/>
            </a:lvl1pPr>
          </a:lstStyle>
          <a:p>
            <a:pPr>
              <a:defRPr/>
            </a:pPr>
            <a:fld id="{28229B05-77D4-4770-A3EB-E0DD7A93DCC6}" type="slidenum">
              <a:rPr lang="es-ES" sz="1400">
                <a:solidFill>
                  <a:srgbClr val="000000"/>
                </a:solidFill>
                <a:latin typeface="Arial" pitchFamily="34" charset="0"/>
              </a:rPr>
              <a:pPr>
                <a:defRPr/>
              </a:pPr>
              <a:t>‹Nº›</a:t>
            </a:fld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5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  <p:sldLayoutId id="2147484094" r:id="rId12"/>
    <p:sldLayoutId id="2147484095" r:id="rId13"/>
    <p:sldLayoutId id="2147484096" r:id="rId14"/>
  </p:sldLayoutIdLst>
  <p:transition spd="med" advClick="0" advTm="5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text styles</a:t>
            </a:r>
          </a:p>
          <a:p>
            <a:pPr lvl="1"/>
            <a:r>
              <a:rPr lang="es-ES" altLang="es-MX" smtClean="0"/>
              <a:t>Second level</a:t>
            </a:r>
          </a:p>
          <a:p>
            <a:pPr lvl="2"/>
            <a:r>
              <a:rPr lang="es-ES" altLang="es-MX" smtClean="0"/>
              <a:t>Third level</a:t>
            </a:r>
          </a:p>
          <a:p>
            <a:pPr lvl="3"/>
            <a:r>
              <a:rPr lang="es-ES" altLang="es-MX" smtClean="0"/>
              <a:t>Fourth level</a:t>
            </a:r>
          </a:p>
          <a:p>
            <a:pPr lvl="4"/>
            <a:r>
              <a:rPr lang="es-ES" altLang="es-MX" smtClean="0"/>
              <a:t>Fifth level</a:t>
            </a:r>
          </a:p>
        </p:txBody>
      </p:sp>
      <p:sp>
        <p:nvSpPr>
          <p:cNvPr id="89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smtClean="0"/>
            </a:lvl1pPr>
          </a:lstStyle>
          <a:p>
            <a:pPr algn="l"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b="0" smtClean="0"/>
            </a:lvl1pPr>
          </a:lstStyle>
          <a:p>
            <a:pPr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 smtClean="0"/>
            </a:lvl1pPr>
          </a:lstStyle>
          <a:p>
            <a:pPr>
              <a:defRPr/>
            </a:pPr>
            <a:fld id="{28229B05-77D4-4770-A3EB-E0DD7A93DCC6}" type="slidenum">
              <a:rPr lang="es-ES" sz="1400">
                <a:solidFill>
                  <a:srgbClr val="000000"/>
                </a:solidFill>
                <a:latin typeface="Arial" pitchFamily="34" charset="0"/>
              </a:rPr>
              <a:pPr>
                <a:defRPr/>
              </a:pPr>
              <a:t>‹Nº›</a:t>
            </a:fld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227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  <p:sldLayoutId id="2147484109" r:id="rId12"/>
    <p:sldLayoutId id="2147484110" r:id="rId13"/>
    <p:sldLayoutId id="2147484111" r:id="rId14"/>
  </p:sldLayoutIdLst>
  <p:transition spd="med" advClick="0" advTm="5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5" fontAlgn="auto">
              <a:spcBef>
                <a:spcPts val="0"/>
              </a:spcBef>
              <a:spcAft>
                <a:spcPts val="0"/>
              </a:spcAft>
            </a:pPr>
            <a:fld id="{BAF5749F-FA96-4717-94BA-B985161E96E2}" type="datetimeFigureOut">
              <a:rPr lang="es-CO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05" fontAlgn="auto">
                <a:spcBef>
                  <a:spcPts val="0"/>
                </a:spcBef>
                <a:spcAft>
                  <a:spcPts val="0"/>
                </a:spcAft>
              </a:pPr>
              <a:t>17/02/2014</a:t>
            </a:fld>
            <a:endParaRPr lang="es-CO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5" fontAlgn="auto">
              <a:spcBef>
                <a:spcPts val="0"/>
              </a:spcBef>
              <a:spcAft>
                <a:spcPts val="0"/>
              </a:spcAft>
            </a:pPr>
            <a:endParaRPr lang="es-CO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5" fontAlgn="auto">
              <a:spcBef>
                <a:spcPts val="0"/>
              </a:spcBef>
              <a:spcAft>
                <a:spcPts val="0"/>
              </a:spcAft>
            </a:pPr>
            <a:fld id="{8C56A08C-C1C0-4562-BC2A-7E244A14BEE4}" type="slidenum">
              <a:rPr lang="es-CO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05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57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  <p:sldLayoutId id="2147484124" r:id="rId12"/>
  </p:sldLayoutIdLst>
  <p:txStyles>
    <p:titleStyle>
      <a:lvl1pPr algn="ctr" defTabSz="91430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5" indent="-342865" algn="l" defTabSz="91430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defTabSz="91430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defTabSz="91430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defTabSz="91430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204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44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41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07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3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2" rIns="91400" bIns="457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text styles</a:t>
            </a:r>
          </a:p>
          <a:p>
            <a:pPr lvl="1"/>
            <a:r>
              <a:rPr lang="es-ES" altLang="es-MX" smtClean="0"/>
              <a:t>Second level</a:t>
            </a:r>
          </a:p>
          <a:p>
            <a:pPr lvl="2"/>
            <a:r>
              <a:rPr lang="es-ES" altLang="es-MX" smtClean="0"/>
              <a:t>Third level</a:t>
            </a:r>
          </a:p>
          <a:p>
            <a:pPr lvl="3"/>
            <a:r>
              <a:rPr lang="es-ES" altLang="es-MX" smtClean="0"/>
              <a:t>Fourth level</a:t>
            </a:r>
          </a:p>
          <a:p>
            <a:pPr lvl="4"/>
            <a:r>
              <a:rPr lang="es-ES" altLang="es-MX" smtClean="0"/>
              <a:t>Fifth level</a:t>
            </a:r>
          </a:p>
        </p:txBody>
      </p:sp>
      <p:sp>
        <p:nvSpPr>
          <p:cNvPr id="89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>
              <a:defRPr b="0"/>
            </a:lvl1pPr>
          </a:lstStyle>
          <a:p>
            <a:pPr algn="l"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 algn="ctr">
              <a:defRPr b="0"/>
            </a:lvl1pPr>
          </a:lstStyle>
          <a:p>
            <a:pPr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 algn="r">
              <a:defRPr b="0"/>
            </a:lvl1pPr>
          </a:lstStyle>
          <a:p>
            <a:pPr>
              <a:defRPr/>
            </a:pPr>
            <a:fld id="{AD8C70E0-18A1-413D-B36E-EAB2C7865DFE}" type="slidenum">
              <a:rPr lang="es-ES" sz="1400">
                <a:solidFill>
                  <a:srgbClr val="000000"/>
                </a:solidFill>
                <a:latin typeface="Arial" pitchFamily="34" charset="0"/>
              </a:rPr>
              <a:pPr>
                <a:defRPr/>
              </a:pPr>
              <a:t>‹Nº›</a:t>
            </a:fld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44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</p:sldLayoutIdLst>
  <p:transition spd="med" advClick="0" advTm="5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01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02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0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04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9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7.png"/><Relationship Id="rId4" Type="http://schemas.openxmlformats.org/officeDocument/2006/relationships/oleObject" Target="../embeddings/oleObject2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7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1.xml"/><Relationship Id="rId1" Type="http://schemas.openxmlformats.org/officeDocument/2006/relationships/tags" Target="../tags/tag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" Target="slide22.xml"/><Relationship Id="rId1" Type="http://schemas.openxmlformats.org/officeDocument/2006/relationships/slideLayout" Target="../slideLayouts/slideLayout318.xml"/><Relationship Id="rId4" Type="http://schemas.openxmlformats.org/officeDocument/2006/relationships/image" Target="../media/image48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49.emf"/><Relationship Id="rId2" Type="http://schemas.openxmlformats.org/officeDocument/2006/relationships/slideLayout" Target="../slideLayouts/slideLayout312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Libro_de_Microsoft_Office_Excel_20071.xlsx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0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63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0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91.xml"/><Relationship Id="rId5" Type="http://schemas.openxmlformats.org/officeDocument/2006/relationships/image" Target="../media/image60.jpeg"/><Relationship Id="rId4" Type="http://schemas.openxmlformats.org/officeDocument/2006/relationships/chart" Target="../charts/char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2.png"/><Relationship Id="rId4" Type="http://schemas.openxmlformats.org/officeDocument/2006/relationships/image" Target="../media/image6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88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3" y="1143000"/>
            <a:ext cx="8458200" cy="2057400"/>
          </a:xfrm>
        </p:spPr>
        <p:txBody>
          <a:bodyPr/>
          <a:lstStyle/>
          <a:p>
            <a:r>
              <a:rPr lang="es-ES" b="1" dirty="0">
                <a:solidFill>
                  <a:srgbClr val="CC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biología de la </a:t>
            </a:r>
            <a:r>
              <a:rPr lang="es-ES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malaria </a:t>
            </a:r>
            <a:r>
              <a:rPr lang="es-ES" b="1" dirty="0">
                <a:solidFill>
                  <a:srgbClr val="CC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y oportunidades para su </a:t>
            </a:r>
            <a:r>
              <a:rPr lang="es-ES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eliminación</a:t>
            </a:r>
            <a:endParaRPr lang="en-US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63575" y="3733800"/>
            <a:ext cx="7924800" cy="2057400"/>
          </a:xfrm>
        </p:spPr>
        <p:txBody>
          <a:bodyPr/>
          <a:lstStyle/>
          <a:p>
            <a:r>
              <a:rPr lang="es-MX" b="1" dirty="0" smtClean="0"/>
              <a:t>Myriam Arevalo-Herrera </a:t>
            </a:r>
            <a:r>
              <a:rPr lang="es-MX" b="1" dirty="0" err="1" smtClean="0"/>
              <a:t>Ph.D</a:t>
            </a:r>
            <a:r>
              <a:rPr lang="es-MX" b="1" dirty="0" smtClean="0"/>
              <a:t>.</a:t>
            </a:r>
          </a:p>
          <a:p>
            <a:r>
              <a:rPr lang="es-MX" sz="2400" b="1" dirty="0"/>
              <a:t>Centro de Investigación Científica </a:t>
            </a:r>
            <a:r>
              <a:rPr lang="es-MX" sz="2400" b="1" dirty="0" err="1"/>
              <a:t>Caucaseco</a:t>
            </a:r>
            <a:endParaRPr lang="es-MX" sz="2400" b="1" dirty="0"/>
          </a:p>
          <a:p>
            <a:r>
              <a:rPr lang="es-MX" sz="2400" b="1" dirty="0"/>
              <a:t>Universidad del Valle</a:t>
            </a:r>
            <a:endParaRPr lang="es-MX" sz="2400" dirty="0"/>
          </a:p>
          <a:p>
            <a:r>
              <a:rPr lang="es-MX" sz="2400" b="1" dirty="0"/>
              <a:t>Cali, Colombia</a:t>
            </a: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107950" y="6324600"/>
            <a:ext cx="9036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00" tIns="45702" rIns="91400" bIns="45702"/>
          <a:lstStyle/>
          <a:p>
            <a:pPr>
              <a:spcBef>
                <a:spcPct val="20000"/>
              </a:spcBef>
            </a:pPr>
            <a:r>
              <a:rPr lang="es-MX" sz="1400" dirty="0">
                <a:solidFill>
                  <a:srgbClr val="CC0000"/>
                </a:solidFill>
              </a:rPr>
              <a:t>Curso de Actualización para la Eliminación de la Malaria en Mesoamérica y La Española, </a:t>
            </a:r>
            <a:r>
              <a:rPr lang="en-US" sz="1400" dirty="0" err="1">
                <a:solidFill>
                  <a:srgbClr val="CC0000"/>
                </a:solidFill>
              </a:rPr>
              <a:t>Febrero</a:t>
            </a:r>
            <a:r>
              <a:rPr lang="en-US" sz="1400" dirty="0">
                <a:solidFill>
                  <a:srgbClr val="CC0000"/>
                </a:solidFill>
              </a:rPr>
              <a:t> 16-21, 2014</a:t>
            </a:r>
          </a:p>
        </p:txBody>
      </p:sp>
      <p:pic>
        <p:nvPicPr>
          <p:cNvPr id="556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7" y="304800"/>
            <a:ext cx="17319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75 Imagen" descr="CONSOR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15901"/>
            <a:ext cx="2025650" cy="6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>
          <a:xfrm>
            <a:off x="228603" y="76204"/>
            <a:ext cx="8629650" cy="804863"/>
          </a:xfrm>
        </p:spPr>
        <p:txBody>
          <a:bodyPr/>
          <a:lstStyle/>
          <a:p>
            <a:pPr algn="ctr" eaLnBrk="1" hangingPunct="1"/>
            <a:r>
              <a:rPr lang="es-ES" altLang="es-MX" sz="36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altLang="es-MX" sz="36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MX" sz="36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 y espectro Clínico</a:t>
            </a:r>
          </a:p>
        </p:txBody>
      </p:sp>
      <p:sp>
        <p:nvSpPr>
          <p:cNvPr id="9219" name="2 Marcador de contenido"/>
          <p:cNvSpPr>
            <a:spLocks noGrp="1"/>
          </p:cNvSpPr>
          <p:nvPr>
            <p:ph idx="1"/>
          </p:nvPr>
        </p:nvSpPr>
        <p:spPr>
          <a:xfrm>
            <a:off x="6400798" y="6470650"/>
            <a:ext cx="2738439" cy="234950"/>
          </a:xfrm>
        </p:spPr>
        <p:txBody>
          <a:bodyPr/>
          <a:lstStyle/>
          <a:p>
            <a:pPr marL="0" indent="0" algn="r" eaLnBrk="1" hangingPunct="1">
              <a:buNone/>
            </a:pPr>
            <a:r>
              <a:rPr lang="es-ES" altLang="es-MX" sz="1000" dirty="0" err="1"/>
              <a:t>From</a:t>
            </a:r>
            <a:r>
              <a:rPr lang="es-ES" altLang="es-MX" sz="1000" dirty="0"/>
              <a:t>: Miller </a:t>
            </a:r>
            <a:r>
              <a:rPr lang="da-DK" altLang="es-MX" sz="1000" dirty="0"/>
              <a:t>2002; </a:t>
            </a:r>
            <a:r>
              <a:rPr lang="da-DK" altLang="es-MX" sz="1000" dirty="0" smtClean="0"/>
              <a:t>Nature 415(6872</a:t>
            </a:r>
            <a:r>
              <a:rPr lang="da-DK" altLang="es-MX" sz="1000" dirty="0"/>
              <a:t>):673-9.</a:t>
            </a:r>
            <a:endParaRPr lang="es-ES" altLang="es-MX" sz="1000" dirty="0"/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8400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55576" y="1215929"/>
            <a:ext cx="2511425" cy="2853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91400" tIns="45702" rIns="91400" bIns="45702" rtlCol="0">
            <a:spAutoFit/>
          </a:bodyPr>
          <a:lstStyle/>
          <a:p>
            <a:r>
              <a:rPr lang="es-MX" sz="1200" dirty="0">
                <a:latin typeface="+mn-lt"/>
                <a:cs typeface="Arial" panose="020B0604020202020204" pitchFamily="34" charset="0"/>
              </a:rPr>
              <a:t>Factores del parasito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819400" y="1212854"/>
            <a:ext cx="3124200" cy="2853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91400" tIns="45702" rIns="91400" bIns="45702" rtlCol="0">
            <a:spAutoFit/>
          </a:bodyPr>
          <a:lstStyle/>
          <a:p>
            <a:r>
              <a:rPr lang="es-MX" sz="1200" dirty="0">
                <a:latin typeface="+mn-lt"/>
                <a:cs typeface="Arial" panose="020B0604020202020204" pitchFamily="34" charset="0"/>
              </a:rPr>
              <a:t>Factores del huésped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096000" y="1212854"/>
            <a:ext cx="2895600" cy="2853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91400" tIns="45702" rIns="91400" bIns="45702" rtlCol="0">
            <a:spAutoFit/>
          </a:bodyPr>
          <a:lstStyle/>
          <a:p>
            <a:r>
              <a:rPr lang="es-MX" sz="1200" dirty="0">
                <a:latin typeface="+mn-lt"/>
                <a:cs typeface="Arial" panose="020B0604020202020204" pitchFamily="34" charset="0"/>
              </a:rPr>
              <a:t>Factores geográficos y sociales</a:t>
            </a:r>
          </a:p>
        </p:txBody>
      </p:sp>
      <p:grpSp>
        <p:nvGrpSpPr>
          <p:cNvPr id="10" name="9 Grupo"/>
          <p:cNvGrpSpPr/>
          <p:nvPr/>
        </p:nvGrpSpPr>
        <p:grpSpPr>
          <a:xfrm>
            <a:off x="42864" y="1565276"/>
            <a:ext cx="9096375" cy="2059899"/>
            <a:chOff x="42864" y="1565276"/>
            <a:chExt cx="9096375" cy="2059899"/>
          </a:xfrm>
        </p:grpSpPr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4" y="1565276"/>
              <a:ext cx="9096375" cy="2000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2 CuadroTexto"/>
            <p:cNvSpPr txBox="1"/>
            <p:nvPr/>
          </p:nvSpPr>
          <p:spPr>
            <a:xfrm>
              <a:off x="76200" y="1593850"/>
              <a:ext cx="2590801" cy="2031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s-MX" sz="1400" dirty="0" smtClean="0"/>
                <a:t>Resistencia  drogas</a:t>
              </a:r>
            </a:p>
            <a:p>
              <a:pPr algn="l"/>
              <a:r>
                <a:rPr lang="es-MX" sz="1400" dirty="0" smtClean="0"/>
                <a:t>Taza de multiplicación</a:t>
              </a:r>
            </a:p>
            <a:p>
              <a:pPr algn="l"/>
              <a:r>
                <a:rPr lang="es-MX" sz="1400" dirty="0" smtClean="0"/>
                <a:t>Vías de invasión</a:t>
              </a:r>
            </a:p>
            <a:p>
              <a:pPr algn="l"/>
              <a:r>
                <a:rPr lang="es-MX" sz="1400" dirty="0" err="1" smtClean="0"/>
                <a:t>Citoadherencia</a:t>
              </a:r>
              <a:endParaRPr lang="es-MX" sz="1400" dirty="0" smtClean="0"/>
            </a:p>
            <a:p>
              <a:pPr algn="l"/>
              <a:r>
                <a:rPr lang="es-MX" sz="1400" dirty="0" smtClean="0"/>
                <a:t>Rostas</a:t>
              </a:r>
            </a:p>
            <a:p>
              <a:pPr algn="l"/>
              <a:r>
                <a:rPr lang="es-MX" sz="1400" dirty="0" smtClean="0"/>
                <a:t>Polimorfismo antigénico</a:t>
              </a:r>
            </a:p>
            <a:p>
              <a:pPr algn="l"/>
              <a:r>
                <a:rPr lang="es-MX" sz="1400" dirty="0" smtClean="0"/>
                <a:t>Variación antigénica </a:t>
              </a:r>
              <a:r>
                <a:rPr lang="es-MX" dirty="0" smtClean="0"/>
                <a:t>(PfEMP1)</a:t>
              </a:r>
            </a:p>
            <a:p>
              <a:pPr algn="l"/>
              <a:r>
                <a:rPr lang="es-MX" sz="1400" dirty="0" smtClean="0"/>
                <a:t>Toxina </a:t>
              </a:r>
              <a:r>
                <a:rPr lang="es-MX" sz="1400" dirty="0" err="1" smtClean="0"/>
                <a:t>maláricas</a:t>
              </a:r>
              <a:endParaRPr lang="es-MX" sz="1400" dirty="0" smtClean="0"/>
            </a:p>
            <a:p>
              <a:pPr algn="l"/>
              <a:endParaRPr lang="es-MX" sz="1400" dirty="0"/>
            </a:p>
          </p:txBody>
        </p:sp>
        <p:sp>
          <p:nvSpPr>
            <p:cNvPr id="4" name="3 Rectángulo"/>
            <p:cNvSpPr/>
            <p:nvPr/>
          </p:nvSpPr>
          <p:spPr bwMode="auto">
            <a:xfrm>
              <a:off x="2667001" y="1593850"/>
              <a:ext cx="6472238" cy="197167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6400799" y="1670050"/>
              <a:ext cx="2590801" cy="18158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s-MX" sz="1400" dirty="0" smtClean="0"/>
                <a:t>Acceso al tratamiento</a:t>
              </a:r>
            </a:p>
            <a:p>
              <a:pPr algn="l"/>
              <a:r>
                <a:rPr lang="es-MX" sz="1400" dirty="0" smtClean="0"/>
                <a:t>Factores culturales y económicos</a:t>
              </a:r>
            </a:p>
            <a:p>
              <a:pPr algn="l"/>
              <a:r>
                <a:rPr lang="es-MX" sz="1400" dirty="0" smtClean="0"/>
                <a:t>Estabilidad política</a:t>
              </a:r>
            </a:p>
            <a:p>
              <a:pPr algn="l"/>
              <a:r>
                <a:rPr lang="es-MX" sz="1400" dirty="0" smtClean="0"/>
                <a:t>Intensidad de transmisión (</a:t>
              </a:r>
              <a:r>
                <a:rPr lang="es-MX" sz="1400" i="1" dirty="0" err="1" smtClean="0"/>
                <a:t>Anopheles</a:t>
              </a:r>
              <a:r>
                <a:rPr lang="es-MX" sz="1400" i="1" dirty="0" smtClean="0"/>
                <a:t> </a:t>
              </a:r>
              <a:r>
                <a:rPr lang="es-MX" sz="1400" i="1" dirty="0" err="1" smtClean="0"/>
                <a:t>spp</a:t>
              </a:r>
              <a:r>
                <a:rPr lang="es-MX" sz="1400" dirty="0" smtClean="0"/>
                <a:t>, estacionalidad de transmisión, picaduras/año, epidemias</a:t>
              </a: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3200399" y="1606768"/>
              <a:ext cx="2590801" cy="18158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s-MX" sz="1400" dirty="0" smtClean="0"/>
                <a:t>Inmunidad</a:t>
              </a:r>
            </a:p>
            <a:p>
              <a:pPr algn="l"/>
              <a:r>
                <a:rPr lang="es-MX" sz="1400" dirty="0" smtClean="0"/>
                <a:t>Citoquinas pro-inflamatorias</a:t>
              </a:r>
            </a:p>
            <a:p>
              <a:pPr algn="l"/>
              <a:r>
                <a:rPr lang="es-MX" sz="1400" dirty="0" err="1" smtClean="0"/>
                <a:t>Genetica</a:t>
              </a:r>
              <a:r>
                <a:rPr lang="es-MX" sz="1400" dirty="0" smtClean="0"/>
                <a:t> (células falciformes, talasemias, </a:t>
              </a:r>
              <a:r>
                <a:rPr lang="es-MX" sz="1400" dirty="0" err="1" smtClean="0"/>
                <a:t>ovalocitosis</a:t>
              </a:r>
              <a:r>
                <a:rPr lang="es-MX" sz="1400" dirty="0" smtClean="0"/>
                <a:t>, RBC </a:t>
              </a:r>
              <a:r>
                <a:rPr lang="es-MX" sz="1400" dirty="0" err="1" smtClean="0"/>
                <a:t>Gerbich</a:t>
              </a:r>
              <a:r>
                <a:rPr lang="es-MX" sz="1400" dirty="0" smtClean="0"/>
                <a:t>, CD37, MHC, ICAM-1 CR1</a:t>
              </a:r>
            </a:p>
            <a:p>
              <a:pPr algn="l"/>
              <a:r>
                <a:rPr lang="es-MX" sz="1400" dirty="0" smtClean="0"/>
                <a:t>Edad </a:t>
              </a:r>
            </a:p>
            <a:p>
              <a:pPr algn="l"/>
              <a:r>
                <a:rPr lang="es-MX" sz="1400" dirty="0" smtClean="0"/>
                <a:t>Embarazo</a:t>
              </a:r>
              <a:endParaRPr lang="es-MX" sz="1400" dirty="0"/>
            </a:p>
          </p:txBody>
        </p:sp>
      </p:grpSp>
      <p:grpSp>
        <p:nvGrpSpPr>
          <p:cNvPr id="7" name="6 Grupo"/>
          <p:cNvGrpSpPr/>
          <p:nvPr/>
        </p:nvGrpSpPr>
        <p:grpSpPr>
          <a:xfrm>
            <a:off x="152400" y="3622679"/>
            <a:ext cx="8874125" cy="2612168"/>
            <a:chOff x="152400" y="3622679"/>
            <a:chExt cx="8874125" cy="2612168"/>
          </a:xfrm>
        </p:grpSpPr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575" y="3622679"/>
              <a:ext cx="8870950" cy="2466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/>
            <p:cNvSpPr txBox="1"/>
            <p:nvPr/>
          </p:nvSpPr>
          <p:spPr>
            <a:xfrm>
              <a:off x="3067198" y="4870450"/>
              <a:ext cx="2845651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MX" sz="1800" dirty="0" smtClean="0"/>
                <a:t>Desencadenamiento clínico</a:t>
              </a:r>
              <a:endParaRPr lang="es-MX" sz="1800" dirty="0"/>
            </a:p>
          </p:txBody>
        </p:sp>
        <p:sp>
          <p:nvSpPr>
            <p:cNvPr id="6" name="5 CuadroTexto"/>
            <p:cNvSpPr txBox="1"/>
            <p:nvPr/>
          </p:nvSpPr>
          <p:spPr>
            <a:xfrm>
              <a:off x="152400" y="5403850"/>
              <a:ext cx="264726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 smtClean="0"/>
                <a:t>Infección asintomática</a:t>
              </a:r>
              <a:endParaRPr lang="es-MX" sz="1600" dirty="0"/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2971800" y="5403850"/>
              <a:ext cx="1600200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 smtClean="0"/>
                <a:t>Fiebre</a:t>
              </a:r>
            </a:p>
            <a:p>
              <a:r>
                <a:rPr lang="es-MX" sz="1600" dirty="0" smtClean="0"/>
                <a:t>(Infección sintomática</a:t>
              </a:r>
              <a:endParaRPr lang="es-MX" sz="1600" dirty="0"/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4591050" y="5403850"/>
              <a:ext cx="2800350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 smtClean="0"/>
                <a:t>Malaria severa</a:t>
              </a:r>
            </a:p>
            <a:p>
              <a:r>
                <a:rPr lang="es-MX" sz="1400" dirty="0" smtClean="0"/>
                <a:t>(acidosis metabólica, anemia severa, malaria cerebral)</a:t>
              </a:r>
              <a:endParaRPr lang="es-MX" sz="1400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7391400" y="5403850"/>
              <a:ext cx="11430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2000" dirty="0" smtClean="0"/>
                <a:t>Muerte</a:t>
              </a:r>
              <a:endParaRPr lang="es-MX" sz="2000" dirty="0"/>
            </a:p>
          </p:txBody>
        </p:sp>
      </p:grpSp>
      <p:sp>
        <p:nvSpPr>
          <p:cNvPr id="12" name="11 Rectángulo"/>
          <p:cNvSpPr/>
          <p:nvPr/>
        </p:nvSpPr>
        <p:spPr bwMode="auto">
          <a:xfrm>
            <a:off x="0" y="3565526"/>
            <a:ext cx="9144000" cy="283527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52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879" name="Group 7"/>
          <p:cNvGrpSpPr>
            <a:grpSpLocks/>
          </p:cNvGrpSpPr>
          <p:nvPr/>
        </p:nvGrpSpPr>
        <p:grpSpPr bwMode="auto">
          <a:xfrm>
            <a:off x="-381000" y="-76200"/>
            <a:ext cx="5803900" cy="7010400"/>
            <a:chOff x="1008" y="96"/>
            <a:chExt cx="3368" cy="4128"/>
          </a:xfrm>
        </p:grpSpPr>
        <p:pic>
          <p:nvPicPr>
            <p:cNvPr id="20787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08" y="96"/>
              <a:ext cx="3368" cy="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7876" name="Oval 4"/>
            <p:cNvSpPr>
              <a:spLocks noChangeArrowheads="1"/>
            </p:cNvSpPr>
            <p:nvPr/>
          </p:nvSpPr>
          <p:spPr bwMode="auto">
            <a:xfrm>
              <a:off x="2736" y="864"/>
              <a:ext cx="528" cy="57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4000">
                  <a:solidFill>
                    <a:schemeClr val="bg1"/>
                  </a:solidFill>
                </a:rPr>
                <a:t>1</a:t>
              </a:r>
              <a:endParaRPr lang="es-ES" sz="4000">
                <a:solidFill>
                  <a:schemeClr val="bg1"/>
                </a:solidFill>
              </a:endParaRPr>
            </a:p>
          </p:txBody>
        </p:sp>
        <p:sp>
          <p:nvSpPr>
            <p:cNvPr id="207877" name="Oval 5"/>
            <p:cNvSpPr>
              <a:spLocks noChangeArrowheads="1"/>
            </p:cNvSpPr>
            <p:nvPr/>
          </p:nvSpPr>
          <p:spPr bwMode="auto">
            <a:xfrm>
              <a:off x="1152" y="3456"/>
              <a:ext cx="528" cy="57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4000">
                  <a:solidFill>
                    <a:schemeClr val="bg1"/>
                  </a:solidFill>
                </a:rPr>
                <a:t>3</a:t>
              </a:r>
              <a:endParaRPr lang="es-ES" sz="4000">
                <a:solidFill>
                  <a:schemeClr val="bg1"/>
                </a:solidFill>
              </a:endParaRPr>
            </a:p>
          </p:txBody>
        </p:sp>
        <p:sp>
          <p:nvSpPr>
            <p:cNvPr id="207878" name="Oval 6"/>
            <p:cNvSpPr>
              <a:spLocks noChangeArrowheads="1"/>
            </p:cNvSpPr>
            <p:nvPr/>
          </p:nvSpPr>
          <p:spPr bwMode="auto">
            <a:xfrm>
              <a:off x="3840" y="3408"/>
              <a:ext cx="528" cy="57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4000">
                  <a:solidFill>
                    <a:schemeClr val="bg1"/>
                  </a:solidFill>
                </a:rPr>
                <a:t>2</a:t>
              </a:r>
              <a:endParaRPr lang="es-ES" sz="4000">
                <a:solidFill>
                  <a:schemeClr val="bg1"/>
                </a:solidFill>
              </a:endParaRPr>
            </a:p>
          </p:txBody>
        </p:sp>
      </p:grpSp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5562600" y="160339"/>
            <a:ext cx="3429000" cy="6447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00" tIns="45702" rIns="91400" bIns="45702">
            <a:spAutoFit/>
          </a:bodyPr>
          <a:lstStyle/>
          <a:p>
            <a:pPr>
              <a:spcBef>
                <a:spcPct val="50000"/>
              </a:spcBef>
            </a:pPr>
            <a:r>
              <a:rPr lang="es-CO" sz="3200" dirty="0">
                <a:solidFill>
                  <a:srgbClr val="CC0000"/>
                </a:solidFill>
              </a:rPr>
              <a:t>CLINICA</a:t>
            </a:r>
          </a:p>
          <a:p>
            <a:pPr>
              <a:spcBef>
                <a:spcPct val="50000"/>
              </a:spcBef>
            </a:pPr>
            <a:r>
              <a:rPr lang="es-CO" sz="2800" dirty="0"/>
              <a:t>Fiebre, escalofrío, dolor de cabeza, vomito, malestar general</a:t>
            </a:r>
          </a:p>
          <a:p>
            <a:pPr>
              <a:spcBef>
                <a:spcPct val="50000"/>
              </a:spcBef>
            </a:pPr>
            <a:endParaRPr lang="es-CO" sz="2600" dirty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s-CO" sz="2800" dirty="0"/>
              <a:t>Malaria Cerebral Falla Renal         Falla Pulmonar Falla </a:t>
            </a:r>
            <a:r>
              <a:rPr lang="es-CO" sz="2800" dirty="0" err="1"/>
              <a:t>Multisistemica</a:t>
            </a:r>
            <a:endParaRPr lang="es-CO" sz="28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es-CO" sz="28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es-CO" sz="3200" dirty="0">
                <a:solidFill>
                  <a:srgbClr val="CC0000"/>
                </a:solidFill>
              </a:rPr>
              <a:t>MUERTE</a:t>
            </a:r>
          </a:p>
        </p:txBody>
      </p:sp>
      <p:sp>
        <p:nvSpPr>
          <p:cNvPr id="207881" name="Line 9"/>
          <p:cNvSpPr>
            <a:spLocks noChangeShapeType="1"/>
          </p:cNvSpPr>
          <p:nvPr/>
        </p:nvSpPr>
        <p:spPr bwMode="auto">
          <a:xfrm>
            <a:off x="7315200" y="2819400"/>
            <a:ext cx="0" cy="533400"/>
          </a:xfrm>
          <a:prstGeom prst="line">
            <a:avLst/>
          </a:prstGeom>
          <a:noFill/>
          <a:ln w="1270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lIns="91400" tIns="45702" rIns="91400" bIns="45702"/>
          <a:lstStyle/>
          <a:p>
            <a:endParaRPr lang="es-CO"/>
          </a:p>
        </p:txBody>
      </p:sp>
      <p:sp>
        <p:nvSpPr>
          <p:cNvPr id="207882" name="Line 10"/>
          <p:cNvSpPr>
            <a:spLocks noChangeShapeType="1"/>
          </p:cNvSpPr>
          <p:nvPr/>
        </p:nvSpPr>
        <p:spPr bwMode="auto">
          <a:xfrm>
            <a:off x="7315200" y="5334000"/>
            <a:ext cx="0" cy="533400"/>
          </a:xfrm>
          <a:prstGeom prst="line">
            <a:avLst/>
          </a:prstGeom>
          <a:noFill/>
          <a:ln w="1270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lIns="91400" tIns="45702" rIns="91400" bIns="45702"/>
          <a:lstStyle/>
          <a:p>
            <a:endParaRPr lang="es-C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alaria-pathogenesis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173934"/>
            <a:ext cx="7696200" cy="548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09600" y="152404"/>
            <a:ext cx="7924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914021"/>
            <a:r>
              <a:rPr lang="es-CO" kern="0" dirty="0">
                <a:solidFill>
                  <a:srgbClr val="CC0000"/>
                </a:solidFill>
                <a:latin typeface="Times New Roman"/>
              </a:rPr>
              <a:t>Complicaciones de  la Malaria</a:t>
            </a:r>
            <a:endParaRPr lang="es-CO" i="1" kern="0" dirty="0">
              <a:solidFill>
                <a:srgbClr val="CC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715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alaria-pathogenesis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057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6799"/>
            <a:ext cx="6248400" cy="792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1251" name="Text Box 3"/>
          <p:cNvSpPr txBox="1">
            <a:spLocks noChangeArrowheads="1"/>
          </p:cNvSpPr>
          <p:nvPr/>
        </p:nvSpPr>
        <p:spPr bwMode="auto">
          <a:xfrm>
            <a:off x="5791200" y="3032128"/>
            <a:ext cx="3276600" cy="264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0" tIns="45702" rIns="91400" bIns="45702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32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Hipnozoitos</a:t>
            </a:r>
            <a:endParaRPr lang="es-ES" sz="3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es-ES" sz="3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s-ES" sz="32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Invasión </a:t>
            </a:r>
            <a:r>
              <a:rPr lang="es-ES" sz="32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es-ES" sz="32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reticulocitos</a:t>
            </a:r>
            <a:endParaRPr lang="es-ES" sz="3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-304800" y="-990600"/>
            <a:ext cx="6172200" cy="2209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33403" y="66676"/>
            <a:ext cx="7772400" cy="70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0" tIns="45702" rIns="91400" bIns="457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s-MX" sz="4000" dirty="0" err="1">
                <a:solidFill>
                  <a:srgbClr val="CC0000"/>
                </a:solidFill>
                <a:latin typeface="Times New Roman" pitchFamily="18" charset="0"/>
              </a:rPr>
              <a:t>Particularidades</a:t>
            </a:r>
            <a:r>
              <a:rPr lang="en-US" altLang="es-MX" sz="4000" dirty="0">
                <a:solidFill>
                  <a:srgbClr val="CC0000"/>
                </a:solidFill>
                <a:latin typeface="Times New Roman" pitchFamily="18" charset="0"/>
              </a:rPr>
              <a:t> del </a:t>
            </a:r>
            <a:r>
              <a:rPr lang="en-US" altLang="es-MX" sz="4000" i="1" dirty="0">
                <a:solidFill>
                  <a:srgbClr val="CC0000"/>
                </a:solidFill>
                <a:latin typeface="Times New Roman" pitchFamily="18" charset="0"/>
              </a:rPr>
              <a:t>P. </a:t>
            </a:r>
            <a:r>
              <a:rPr lang="en-US" altLang="es-MX" sz="4000" i="1" dirty="0" err="1">
                <a:solidFill>
                  <a:srgbClr val="CC0000"/>
                </a:solidFill>
                <a:latin typeface="Times New Roman" pitchFamily="18" charset="0"/>
              </a:rPr>
              <a:t>vivax</a:t>
            </a:r>
            <a:endParaRPr lang="en-US" altLang="es-MX" sz="4000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2743200" y="3124204"/>
            <a:ext cx="228600" cy="228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2819400" y="3429004"/>
            <a:ext cx="228600" cy="228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2819401" y="3200404"/>
            <a:ext cx="76200" cy="15240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  <p:sp>
        <p:nvSpPr>
          <p:cNvPr id="5129" name="Oval 9"/>
          <p:cNvSpPr>
            <a:spLocks noChangeArrowheads="1"/>
          </p:cNvSpPr>
          <p:nvPr/>
        </p:nvSpPr>
        <p:spPr bwMode="auto">
          <a:xfrm>
            <a:off x="2895600" y="3505200"/>
            <a:ext cx="76200" cy="7620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  <p:sp>
        <p:nvSpPr>
          <p:cNvPr id="5130" name="Oval 10"/>
          <p:cNvSpPr>
            <a:spLocks noChangeArrowheads="1"/>
          </p:cNvSpPr>
          <p:nvPr/>
        </p:nvSpPr>
        <p:spPr bwMode="auto">
          <a:xfrm>
            <a:off x="1765300" y="1916117"/>
            <a:ext cx="2374900" cy="2376487"/>
          </a:xfrm>
          <a:prstGeom prst="ellipse">
            <a:avLst/>
          </a:prstGeom>
          <a:noFill/>
          <a:ln w="114300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3733800" y="3657604"/>
            <a:ext cx="228600" cy="228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3733800" y="3733800"/>
            <a:ext cx="228600" cy="7620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3352800" y="3733800"/>
            <a:ext cx="228600" cy="228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3429000" y="3733800"/>
            <a:ext cx="76200" cy="22860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12 Grupo"/>
          <p:cNvGrpSpPr>
            <a:grpSpLocks/>
          </p:cNvGrpSpPr>
          <p:nvPr/>
        </p:nvGrpSpPr>
        <p:grpSpPr bwMode="auto">
          <a:xfrm>
            <a:off x="762000" y="1357313"/>
            <a:ext cx="3784600" cy="5357812"/>
            <a:chOff x="1000100" y="1357298"/>
            <a:chExt cx="3784626" cy="5357826"/>
          </a:xfrm>
        </p:grpSpPr>
        <p:pic>
          <p:nvPicPr>
            <p:cNvPr id="1127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100" y="1357298"/>
              <a:ext cx="3784626" cy="5357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Oval 7"/>
            <p:cNvSpPr>
              <a:spLocks noChangeArrowheads="1"/>
            </p:cNvSpPr>
            <p:nvPr/>
          </p:nvSpPr>
          <p:spPr bwMode="auto">
            <a:xfrm>
              <a:off x="3571868" y="2998786"/>
              <a:ext cx="360363" cy="287338"/>
            </a:xfrm>
            <a:prstGeom prst="ellipse">
              <a:avLst/>
            </a:prstGeom>
            <a:solidFill>
              <a:srgbClr val="FFCC66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1275" name="Oval 8"/>
            <p:cNvSpPr>
              <a:spLocks noChangeArrowheads="1"/>
            </p:cNvSpPr>
            <p:nvPr/>
          </p:nvSpPr>
          <p:spPr bwMode="auto">
            <a:xfrm>
              <a:off x="3657593" y="3070224"/>
              <a:ext cx="142875" cy="215900"/>
            </a:xfrm>
            <a:prstGeom prst="ellipse">
              <a:avLst/>
            </a:prstGeom>
            <a:solidFill>
              <a:srgbClr val="4D4D4D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1276" name="Oval 9"/>
            <p:cNvSpPr>
              <a:spLocks noChangeArrowheads="1"/>
            </p:cNvSpPr>
            <p:nvPr/>
          </p:nvSpPr>
          <p:spPr bwMode="auto">
            <a:xfrm>
              <a:off x="3648068" y="3143249"/>
              <a:ext cx="142875" cy="14287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</p:grp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4"/>
            <a:ext cx="7924800" cy="762000"/>
          </a:xfrm>
        </p:spPr>
        <p:txBody>
          <a:bodyPr/>
          <a:lstStyle/>
          <a:p>
            <a:pPr algn="ctr" eaLnBrk="1" hangingPunct="1"/>
            <a:r>
              <a:rPr lang="es-CO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Infección por </a:t>
            </a:r>
            <a:r>
              <a:rPr lang="es-CO" altLang="es-MX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s-CO" altLang="es-MX" b="1" i="1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vivax</a:t>
            </a:r>
            <a:r>
              <a:rPr lang="es-CO" altLang="es-MX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CO" altLang="es-MX" b="1" dirty="0" smtClean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1044575" y="3070235"/>
            <a:ext cx="1728000" cy="0"/>
          </a:xfrm>
          <a:prstGeom prst="line">
            <a:avLst/>
          </a:prstGeom>
          <a:noFill/>
          <a:ln w="190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0" tIns="45702" rIns="91400" bIns="45702"/>
          <a:lstStyle/>
          <a:p>
            <a:pPr algn="l"/>
            <a:endParaRPr lang="es-MX" sz="1800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-44450" y="2438402"/>
            <a:ext cx="2178050" cy="270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0" tIns="45702" rIns="91400" bIns="457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s-MX" sz="2000" b="0" dirty="0" err="1">
                <a:solidFill>
                  <a:srgbClr val="000099"/>
                </a:solidFill>
                <a:latin typeface="Arial" pitchFamily="34" charset="0"/>
              </a:rPr>
              <a:t>Hipnozoitos</a:t>
            </a:r>
            <a:endParaRPr lang="en-US" altLang="es-MX" sz="2000" b="0" dirty="0">
              <a:solidFill>
                <a:srgbClr val="000099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s-MX" sz="2000" b="0" dirty="0">
              <a:solidFill>
                <a:srgbClr val="000000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s-MX" sz="2000" b="0" dirty="0">
              <a:solidFill>
                <a:srgbClr val="000000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s-MX" sz="2000" b="0" dirty="0">
              <a:solidFill>
                <a:srgbClr val="000000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s-MX" sz="2000" b="0" dirty="0">
              <a:solidFill>
                <a:srgbClr val="000099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es-MX" sz="2000" b="0" dirty="0" err="1">
                <a:solidFill>
                  <a:srgbClr val="000099"/>
                </a:solidFill>
                <a:latin typeface="Arial" pitchFamily="34" charset="0"/>
              </a:rPr>
              <a:t>Recrudescencias</a:t>
            </a:r>
            <a:endParaRPr lang="en-US" altLang="es-MX" sz="2000" b="0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619125" y="2971800"/>
            <a:ext cx="0" cy="129540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0" tIns="45702" rIns="91400" bIns="45702"/>
          <a:lstStyle/>
          <a:p>
            <a:pPr algn="l"/>
            <a:endParaRPr lang="es-MX" sz="1800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1271" name="Text Box 11"/>
          <p:cNvSpPr txBox="1">
            <a:spLocks noChangeArrowheads="1"/>
          </p:cNvSpPr>
          <p:nvPr/>
        </p:nvSpPr>
        <p:spPr bwMode="auto">
          <a:xfrm>
            <a:off x="2405063" y="5143504"/>
            <a:ext cx="2051050" cy="8526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es-MX" sz="2400" b="0" dirty="0">
                <a:solidFill>
                  <a:srgbClr val="002060"/>
                </a:solidFill>
                <a:latin typeface="Arial" pitchFamily="34" charset="0"/>
              </a:rPr>
              <a:t>Invasion</a:t>
            </a:r>
          </a:p>
          <a:p>
            <a:pPr eaLnBrk="1" hangingPunct="1">
              <a:spcBef>
                <a:spcPts val="0"/>
              </a:spcBef>
            </a:pPr>
            <a:r>
              <a:rPr lang="en-US" altLang="es-MX" sz="2400" b="0" dirty="0">
                <a:solidFill>
                  <a:srgbClr val="002060"/>
                </a:solidFill>
                <a:latin typeface="Arial" pitchFamily="34" charset="0"/>
              </a:rPr>
              <a:t>reticulocytes</a:t>
            </a:r>
          </a:p>
        </p:txBody>
      </p:sp>
      <p:sp>
        <p:nvSpPr>
          <p:cNvPr id="11272" name="11 CuadroTexto"/>
          <p:cNvSpPr txBox="1">
            <a:spLocks noChangeArrowheads="1"/>
          </p:cNvSpPr>
          <p:nvPr/>
        </p:nvSpPr>
        <p:spPr bwMode="auto">
          <a:xfrm>
            <a:off x="4879979" y="1219200"/>
            <a:ext cx="4492621" cy="520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0" tIns="45702" rIns="91400" bIns="457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Enfermedad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complicada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 eaLnBrk="1" hangingPunct="1"/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de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curso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benigno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Sensible al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Tratamiento</a:t>
            </a: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/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 eaLnBrk="1" hangingPunct="1"/>
            <a:r>
              <a:rPr lang="en-US" altLang="es-MX" sz="2400" b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altLang="es-MX" sz="2400" b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Pero</a:t>
            </a:r>
            <a:endParaRPr lang="en-US" altLang="es-MX" sz="2400" b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buFont typeface="Arial" pitchFamily="34" charset="0"/>
              <a:buChar char="•"/>
            </a:pP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Anemia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</a:t>
            </a: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Hemolisis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Recurrente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Inflamacion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Organo-especifica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 eaLnBrk="1" hangingPunct="1"/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</a:t>
            </a:r>
            <a:r>
              <a:rPr lang="en-US" altLang="es-MX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daño</a:t>
            </a:r>
            <a:r>
              <a:rPr lang="en-US" altLang="es-MX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pulmonar</a:t>
            </a:r>
            <a:r>
              <a:rPr lang="en-US" altLang="es-MX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agudo</a:t>
            </a:r>
            <a:endParaRPr lang="en-US" altLang="es-MX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/>
            <a:r>
              <a:rPr lang="en-US" altLang="es-MX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</a:t>
            </a:r>
            <a:r>
              <a:rPr lang="en-US" altLang="es-MX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obstruccion</a:t>
            </a:r>
            <a:r>
              <a:rPr lang="en-US" altLang="es-MX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microvascular 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Deshirotropoyesis</a:t>
            </a: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Roputa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explenica</a:t>
            </a: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/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549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214317"/>
            <a:ext cx="8639175" cy="1081083"/>
          </a:xfrm>
        </p:spPr>
        <p:txBody>
          <a:bodyPr/>
          <a:lstStyle/>
          <a:p>
            <a:pPr algn="ctr"/>
            <a:r>
              <a:rPr lang="es-MX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Comparación de las características de las infecciones producidas por las especies de </a:t>
            </a:r>
            <a:r>
              <a:rPr lang="es-MX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Plasmodium</a:t>
            </a:r>
            <a:endParaRPr lang="es-MX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554116"/>
              </p:ext>
            </p:extLst>
          </p:nvPr>
        </p:nvGraphicFramePr>
        <p:xfrm>
          <a:off x="609600" y="1584212"/>
          <a:ext cx="7924800" cy="4713625"/>
        </p:xfrm>
        <a:graphic>
          <a:graphicData uri="http://schemas.openxmlformats.org/drawingml/2006/table">
            <a:tbl>
              <a:tblPr/>
              <a:tblGrid>
                <a:gridCol w="2743200"/>
                <a:gridCol w="1447800"/>
                <a:gridCol w="2209800"/>
                <a:gridCol w="1524000"/>
              </a:tblGrid>
              <a:tr h="73974">
                <a:tc gridSpan="4">
                  <a:txBody>
                    <a:bodyPr/>
                    <a:lstStyle/>
                    <a:p>
                      <a:endParaRPr lang="es-MX" sz="700" dirty="0"/>
                    </a:p>
                  </a:txBody>
                  <a:tcPr marL="33454" marR="33454" marT="16727" marB="16727" anchor="ctr"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234176">
                <a:tc>
                  <a:txBody>
                    <a:bodyPr/>
                    <a:lstStyle/>
                    <a:p>
                      <a:pPr algn="ctr"/>
                      <a:endParaRPr lang="es-MX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P. </a:t>
                      </a:r>
                      <a:r>
                        <a:rPr lang="es-MX" sz="20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vivax</a:t>
                      </a:r>
                      <a:endParaRPr lang="es-MX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P. </a:t>
                      </a:r>
                      <a:r>
                        <a:rPr lang="es-MX" sz="20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falciparum</a:t>
                      </a:r>
                      <a:endParaRPr lang="es-MX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P. </a:t>
                      </a:r>
                      <a:r>
                        <a:rPr lang="es-MX" sz="20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malarie</a:t>
                      </a:r>
                      <a:endParaRPr lang="es-MX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34898">
                <a:tc>
                  <a:txBody>
                    <a:bodyPr/>
                    <a:lstStyle/>
                    <a:p>
                      <a:pPr algn="l"/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Duración del ciclo </a:t>
                      </a:r>
                      <a:r>
                        <a:rPr lang="es-MX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preeritrocítico</a:t>
                      </a:r>
                      <a:endParaRPr lang="es-MX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a 8 días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a 7 días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a 16 días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537">
                <a:tc>
                  <a:txBody>
                    <a:bodyPr/>
                    <a:lstStyle/>
                    <a:p>
                      <a:pPr algn="l"/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Periodo </a:t>
                      </a:r>
                      <a:r>
                        <a:rPr lang="es-MX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prepatente</a:t>
                      </a:r>
                      <a:endParaRPr lang="es-MX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a 23 días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a 10 días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a 16 días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4176">
                <a:tc>
                  <a:txBody>
                    <a:bodyPr/>
                    <a:lstStyle/>
                    <a:p>
                      <a:pPr algn="l"/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Periodo de incubación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a 17 días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a 14 días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a 40 días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4898">
                <a:tc>
                  <a:txBody>
                    <a:bodyPr/>
                    <a:lstStyle/>
                    <a:p>
                      <a:pPr algn="l"/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Ciclo </a:t>
                      </a:r>
                      <a:r>
                        <a:rPr lang="es-MX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esquizogónico</a:t>
                      </a:r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los hematíes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horas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horas (irregular)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horas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4898">
                <a:tc>
                  <a:txBody>
                    <a:bodyPr/>
                    <a:lstStyle/>
                    <a:p>
                      <a:pPr algn="l"/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Parasitemia (promedio mm³)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20.000</a:t>
                      </a:r>
                      <a:endParaRPr lang="es-MX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20.000 </a:t>
                      </a: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500.000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6.000</a:t>
                      </a:r>
                      <a:endParaRPr lang="es-MX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537">
                <a:tc>
                  <a:txBody>
                    <a:bodyPr/>
                    <a:lstStyle/>
                    <a:p>
                      <a:pPr algn="l"/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Gravedad del ataque primario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Benigno - Grave</a:t>
                      </a:r>
                      <a:endParaRPr lang="es-MX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Grave en los no inmunes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Benigno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4537">
                <a:tc>
                  <a:txBody>
                    <a:bodyPr/>
                    <a:lstStyle/>
                    <a:p>
                      <a:pPr algn="l"/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Duración de la crisis febril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a 12 horas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a 36 horas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a 10 horas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4176">
                <a:tc>
                  <a:txBody>
                    <a:bodyPr/>
                    <a:lstStyle/>
                    <a:p>
                      <a:pPr algn="l"/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Recurrencias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Nulas o escasas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Abundantes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4898">
                <a:tc>
                  <a:txBody>
                    <a:bodyPr/>
                    <a:lstStyle/>
                    <a:p>
                      <a:pPr algn="l"/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Lapsos entre recurrencias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Largos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Cortos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Muy largos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537">
                <a:tc>
                  <a:txBody>
                    <a:bodyPr/>
                    <a:lstStyle/>
                    <a:p>
                      <a:pPr algn="l"/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Duración de la infección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a 3 años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a 2 años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a 50 años</a:t>
                      </a:r>
                    </a:p>
                  </a:txBody>
                  <a:tcPr marL="33454" marR="33454" marT="16727" marB="167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144963" y="1581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s-MX" alt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s-MX" alt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4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228600"/>
            <a:ext cx="8458200" cy="944562"/>
          </a:xfrm>
        </p:spPr>
        <p:txBody>
          <a:bodyPr/>
          <a:lstStyle/>
          <a:p>
            <a:r>
              <a:rPr lang="es-MX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Diferencias biológicas entre  </a:t>
            </a:r>
            <a:r>
              <a:rPr lang="es-MX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MX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falciparum</a:t>
            </a:r>
            <a:r>
              <a:rPr lang="es-MX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MX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s-MX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vivax</a:t>
            </a:r>
            <a:endParaRPr lang="es-MX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s-MX" b="1" i="1" dirty="0" smtClean="0"/>
              <a:t>P. </a:t>
            </a:r>
            <a:r>
              <a:rPr lang="es-MX" b="1" i="1" dirty="0" err="1" smtClean="0"/>
              <a:t>falciparum</a:t>
            </a:r>
            <a:endParaRPr lang="es-MX" b="1" i="1" dirty="0" smtClean="0"/>
          </a:p>
          <a:p>
            <a:pPr marL="0" indent="0" algn="ctr">
              <a:buNone/>
            </a:pPr>
            <a:endParaRPr lang="es-MX" i="1" dirty="0" smtClean="0"/>
          </a:p>
          <a:p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Invade glóbulos rojos jóvenes y maduros</a:t>
            </a:r>
          </a:p>
          <a:p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Varios receptores para invasión</a:t>
            </a:r>
          </a:p>
          <a:p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Genoma 5.000 genes (GCT)</a:t>
            </a:r>
          </a:p>
          <a:p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Adherencia en los endotelios</a:t>
            </a:r>
          </a:p>
          <a:p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1000" cy="4525963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s-MX" b="1" i="1" dirty="0" smtClean="0"/>
              <a:t>P. </a:t>
            </a:r>
            <a:r>
              <a:rPr lang="es-MX" b="1" i="1" dirty="0" err="1" smtClean="0"/>
              <a:t>vivax</a:t>
            </a:r>
            <a:endParaRPr lang="es-MX" b="1" i="1" dirty="0" smtClean="0"/>
          </a:p>
          <a:p>
            <a:pPr marL="0" indent="0" algn="ctr">
              <a:buNone/>
            </a:pPr>
            <a:endParaRPr lang="es-MX" i="1" dirty="0" smtClean="0"/>
          </a:p>
          <a:p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Invade inmaduros (</a:t>
            </a:r>
            <a:r>
              <a:rPr lang="es-MX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reticulocitos</a:t>
            </a:r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GR jóvenes</a:t>
            </a:r>
          </a:p>
          <a:p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Pocos receptores para invasión: </a:t>
            </a:r>
            <a:r>
              <a:rPr lang="es-MX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Duffy</a:t>
            </a:r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Recrudescencia: </a:t>
            </a:r>
            <a:r>
              <a:rPr lang="es-MX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hipnozoitos</a:t>
            </a:r>
            <a:endParaRPr lang="es-MX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Genoma 5.400 genes (Alto contenido de Guanina/</a:t>
            </a:r>
            <a:r>
              <a:rPr lang="es-MX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Citocina</a:t>
            </a:r>
            <a:endParaRPr lang="es-MX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Adherencia en los endotelios ???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007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63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MX" sz="40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I. </a:t>
            </a:r>
            <a:r>
              <a:rPr lang="en-US" altLang="es-MX" sz="4000" b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Ciclo</a:t>
            </a:r>
            <a:r>
              <a:rPr lang="en-US" altLang="es-MX" sz="40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en el </a:t>
            </a:r>
            <a:r>
              <a:rPr lang="en-US" altLang="es-MX" sz="4000" b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mosquitio</a:t>
            </a:r>
            <a:r>
              <a:rPr lang="en-US" altLang="es-MX" sz="40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: 8-12 </a:t>
            </a:r>
            <a:r>
              <a:rPr lang="en-US" altLang="es-MX" sz="4000" b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días</a:t>
            </a:r>
            <a:r>
              <a:rPr lang="en-US" altLang="es-MX" sz="40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es-MX" sz="4000" b="1" dirty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9173" name="Group 21"/>
          <p:cNvGrpSpPr>
            <a:grpSpLocks/>
          </p:cNvGrpSpPr>
          <p:nvPr/>
        </p:nvGrpSpPr>
        <p:grpSpPr bwMode="auto">
          <a:xfrm>
            <a:off x="1" y="990600"/>
            <a:ext cx="9036050" cy="5751513"/>
            <a:chOff x="179" y="779"/>
            <a:chExt cx="5513" cy="3468"/>
          </a:xfrm>
        </p:grpSpPr>
        <p:pic>
          <p:nvPicPr>
            <p:cNvPr id="49161" name="Picture 9" descr="MOSQUITOCYCLE"/>
            <p:cNvPicPr>
              <a:picLocks noChangeAspect="1" noChangeArrowheads="1"/>
            </p:cNvPicPr>
            <p:nvPr/>
          </p:nvPicPr>
          <p:blipFill>
            <a:blip r:embed="rId3">
              <a:lum bright="-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1071"/>
              <a:ext cx="3999" cy="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162" name="Rectangle 10"/>
            <p:cNvSpPr>
              <a:spLocks noChangeArrowheads="1"/>
            </p:cNvSpPr>
            <p:nvPr/>
          </p:nvSpPr>
          <p:spPr bwMode="auto">
            <a:xfrm>
              <a:off x="1295" y="779"/>
              <a:ext cx="949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s-MX" sz="16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Exflagellation</a:t>
              </a:r>
            </a:p>
          </p:txBody>
        </p:sp>
        <p:sp>
          <p:nvSpPr>
            <p:cNvPr id="49163" name="Rectangle 11"/>
            <p:cNvSpPr>
              <a:spLocks noChangeArrowheads="1"/>
            </p:cNvSpPr>
            <p:nvPr/>
          </p:nvSpPr>
          <p:spPr bwMode="auto">
            <a:xfrm>
              <a:off x="179" y="4036"/>
              <a:ext cx="984" cy="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s-MX" sz="16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Salivary gland</a:t>
              </a:r>
            </a:p>
          </p:txBody>
        </p:sp>
        <p:sp>
          <p:nvSpPr>
            <p:cNvPr id="49164" name="Rectangle 12"/>
            <p:cNvSpPr>
              <a:spLocks noChangeArrowheads="1"/>
            </p:cNvSpPr>
            <p:nvPr/>
          </p:nvSpPr>
          <p:spPr bwMode="auto">
            <a:xfrm>
              <a:off x="1782" y="2540"/>
              <a:ext cx="613" cy="1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s-MX" sz="12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Sporozoite</a:t>
              </a:r>
            </a:p>
          </p:txBody>
        </p:sp>
        <p:sp>
          <p:nvSpPr>
            <p:cNvPr id="49165" name="Rectangle 13"/>
            <p:cNvSpPr>
              <a:spLocks noChangeArrowheads="1"/>
            </p:cNvSpPr>
            <p:nvPr/>
          </p:nvSpPr>
          <p:spPr bwMode="auto">
            <a:xfrm>
              <a:off x="2807" y="4028"/>
              <a:ext cx="550" cy="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s-MX" sz="16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Oocyst</a:t>
              </a:r>
            </a:p>
          </p:txBody>
        </p:sp>
        <p:sp>
          <p:nvSpPr>
            <p:cNvPr id="49166" name="Rectangle 14"/>
            <p:cNvSpPr>
              <a:spLocks noChangeArrowheads="1"/>
            </p:cNvSpPr>
            <p:nvPr/>
          </p:nvSpPr>
          <p:spPr bwMode="auto">
            <a:xfrm>
              <a:off x="3598" y="4028"/>
              <a:ext cx="1213" cy="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s-MX" sz="16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Peritrophic matrix</a:t>
              </a:r>
            </a:p>
          </p:txBody>
        </p:sp>
        <p:sp>
          <p:nvSpPr>
            <p:cNvPr id="49167" name="Rectangle 15"/>
            <p:cNvSpPr>
              <a:spLocks noChangeArrowheads="1"/>
            </p:cNvSpPr>
            <p:nvPr/>
          </p:nvSpPr>
          <p:spPr bwMode="auto">
            <a:xfrm>
              <a:off x="4875" y="3706"/>
              <a:ext cx="771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s-MX" sz="16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Epithelium</a:t>
              </a:r>
            </a:p>
          </p:txBody>
        </p:sp>
        <p:sp>
          <p:nvSpPr>
            <p:cNvPr id="49168" name="Rectangle 16"/>
            <p:cNvSpPr>
              <a:spLocks noChangeArrowheads="1"/>
            </p:cNvSpPr>
            <p:nvPr/>
          </p:nvSpPr>
          <p:spPr bwMode="auto">
            <a:xfrm>
              <a:off x="4879" y="2447"/>
              <a:ext cx="81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s-MX" sz="16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Prediuresis</a:t>
              </a:r>
            </a:p>
          </p:txBody>
        </p:sp>
        <p:sp>
          <p:nvSpPr>
            <p:cNvPr id="49169" name="Rectangle 17"/>
            <p:cNvSpPr>
              <a:spLocks noChangeArrowheads="1"/>
            </p:cNvSpPr>
            <p:nvPr/>
          </p:nvSpPr>
          <p:spPr bwMode="auto">
            <a:xfrm>
              <a:off x="4059" y="799"/>
              <a:ext cx="12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s-MX" sz="16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Ookinete formation</a:t>
              </a:r>
            </a:p>
          </p:txBody>
        </p:sp>
        <p:sp>
          <p:nvSpPr>
            <p:cNvPr id="49172" name="Rectangle 20"/>
            <p:cNvSpPr>
              <a:spLocks noChangeArrowheads="1"/>
            </p:cNvSpPr>
            <p:nvPr/>
          </p:nvSpPr>
          <p:spPr bwMode="auto">
            <a:xfrm>
              <a:off x="3107" y="799"/>
              <a:ext cx="53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s-MX" sz="160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Zygote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053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7200"/>
            <a:ext cx="6853233" cy="658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6575429"/>
            <a:ext cx="1738312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741364" y="76200"/>
            <a:ext cx="7793037" cy="633408"/>
          </a:xfrm>
        </p:spPr>
        <p:txBody>
          <a:bodyPr/>
          <a:lstStyle/>
          <a:p>
            <a:pPr algn="ctr" eaLnBrk="1" hangingPunct="1"/>
            <a:r>
              <a:rPr lang="es-MX" altLang="es-MX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Ciclo del parasito </a:t>
            </a:r>
            <a:r>
              <a:rPr lang="es-MX" altLang="es-MX" sz="4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la </a:t>
            </a:r>
            <a:r>
              <a:rPr lang="es-MX" altLang="es-MX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piel?</a:t>
            </a:r>
            <a:endParaRPr lang="es-ES" altLang="es-MX" sz="40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0" y="1066800"/>
            <a:ext cx="3505200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s-MX" sz="1400" b="0" dirty="0" smtClean="0"/>
              <a:t>Mosquito inocula : 50-100 </a:t>
            </a:r>
            <a:r>
              <a:rPr lang="es-MX" sz="1400" b="0" dirty="0" err="1" smtClean="0"/>
              <a:t>esporozoitos</a:t>
            </a:r>
            <a:endParaRPr lang="es-MX" sz="1400" b="0" dirty="0" smtClean="0"/>
          </a:p>
          <a:p>
            <a:pPr algn="l"/>
            <a:r>
              <a:rPr lang="es-MX" sz="1400" b="0" dirty="0" smtClean="0"/>
              <a:t>Tiempo en dermis: 1-3h</a:t>
            </a:r>
          </a:p>
          <a:p>
            <a:pPr algn="l"/>
            <a:r>
              <a:rPr lang="es-MX" sz="1400" b="0" dirty="0" smtClean="0"/>
              <a:t>Movimientos erráticos</a:t>
            </a:r>
          </a:p>
          <a:p>
            <a:pPr algn="l"/>
            <a:r>
              <a:rPr lang="es-MX" sz="1400" b="0" dirty="0" smtClean="0"/>
              <a:t>Solo un % circulación vía vasos sanguíneos</a:t>
            </a:r>
          </a:p>
          <a:p>
            <a:pPr algn="l"/>
            <a:r>
              <a:rPr lang="es-MX" sz="1400" b="0" dirty="0" smtClean="0"/>
              <a:t>20% ganglios linfáticos RI adaptativa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6328711" y="1371600"/>
            <a:ext cx="2739089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s-MX" sz="1400" dirty="0" smtClean="0"/>
              <a:t>Proteínas del </a:t>
            </a:r>
            <a:r>
              <a:rPr lang="es-MX" sz="1400" dirty="0" err="1" smtClean="0"/>
              <a:t>spz</a:t>
            </a:r>
            <a:r>
              <a:rPr lang="es-MX" sz="1400" dirty="0" smtClean="0"/>
              <a:t> para atravesar células:</a:t>
            </a:r>
          </a:p>
          <a:p>
            <a:pPr marL="444500" indent="6350" algn="l">
              <a:buFont typeface="Arial" panose="020B0604020202020204" pitchFamily="34" charset="0"/>
              <a:buChar char="•"/>
            </a:pPr>
            <a:r>
              <a:rPr lang="es-MX" sz="1400" b="0" dirty="0" smtClean="0"/>
              <a:t>  SPECT-1 y 2</a:t>
            </a:r>
          </a:p>
          <a:p>
            <a:pPr marL="444500" indent="6350" algn="l">
              <a:buFont typeface="Arial" panose="020B0604020202020204" pitchFamily="34" charset="0"/>
              <a:buChar char="•"/>
            </a:pPr>
            <a:r>
              <a:rPr lang="es-MX" sz="1400" b="0" dirty="0" smtClean="0"/>
              <a:t>  </a:t>
            </a:r>
            <a:r>
              <a:rPr lang="es-MX" sz="1400" b="0" dirty="0" err="1" smtClean="0"/>
              <a:t>CelTOS</a:t>
            </a:r>
            <a:endParaRPr lang="es-MX" sz="1400" b="0" dirty="0" smtClean="0"/>
          </a:p>
          <a:p>
            <a:pPr marL="444500" indent="6350" algn="l">
              <a:buFont typeface="Arial" panose="020B0604020202020204" pitchFamily="34" charset="0"/>
              <a:buChar char="•"/>
            </a:pPr>
            <a:r>
              <a:rPr lang="es-MX" sz="1400" b="0" dirty="0" smtClean="0"/>
              <a:t>  </a:t>
            </a:r>
            <a:r>
              <a:rPr lang="es-MX" sz="1400" b="0" dirty="0" err="1" smtClean="0"/>
              <a:t>Fosfolipasas</a:t>
            </a:r>
            <a:endParaRPr lang="es-MX" sz="1400" b="0" dirty="0" smtClean="0"/>
          </a:p>
          <a:p>
            <a:pPr marL="444500" indent="6350" algn="l">
              <a:buFont typeface="Arial" panose="020B0604020202020204" pitchFamily="34" charset="0"/>
              <a:buChar char="•"/>
            </a:pPr>
            <a:r>
              <a:rPr lang="es-MX" sz="1400" b="0" dirty="0" smtClean="0"/>
              <a:t>  TRAP-</a:t>
            </a:r>
            <a:r>
              <a:rPr lang="es-MX" sz="1400" b="0" dirty="0" err="1" smtClean="0"/>
              <a:t>Like</a:t>
            </a:r>
            <a:r>
              <a:rPr lang="es-MX" sz="1400" b="0" dirty="0" smtClean="0"/>
              <a:t> </a:t>
            </a:r>
            <a:r>
              <a:rPr lang="es-MX" sz="1400" b="0" dirty="0" err="1" smtClean="0"/>
              <a:t>proteins</a:t>
            </a:r>
            <a:r>
              <a:rPr lang="es-MX" sz="1400" b="0" dirty="0" smtClean="0"/>
              <a:t> (TLP)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28600" y="6620763"/>
            <a:ext cx="1957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Current</a:t>
            </a:r>
            <a:r>
              <a:rPr lang="es-MX" dirty="0" smtClean="0"/>
              <a:t> </a:t>
            </a:r>
            <a:r>
              <a:rPr lang="es-MX" dirty="0" err="1" smtClean="0"/>
              <a:t>opinion</a:t>
            </a:r>
            <a:r>
              <a:rPr lang="es-MX" dirty="0"/>
              <a:t> </a:t>
            </a:r>
            <a:r>
              <a:rPr lang="es-MX" dirty="0" err="1" smtClean="0"/>
              <a:t>microbiol</a:t>
            </a:r>
            <a:r>
              <a:rPr lang="es-MX" dirty="0" smtClean="0"/>
              <a:t>, 2009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9510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>
                <a:solidFill>
                  <a:srgbClr val="C00000"/>
                </a:solidFill>
              </a:rPr>
              <a:t>Temas</a:t>
            </a:r>
            <a:endParaRPr lang="es-MX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C</a:t>
            </a:r>
            <a:r>
              <a:rPr lang="es-MX" dirty="0" smtClean="0"/>
              <a:t>lico de vida y enfermedad</a:t>
            </a:r>
          </a:p>
          <a:p>
            <a:r>
              <a:rPr lang="es-MX" dirty="0" smtClean="0"/>
              <a:t>Respuesta inmune</a:t>
            </a:r>
          </a:p>
          <a:p>
            <a:r>
              <a:rPr lang="es-MX" dirty="0" smtClean="0"/>
              <a:t>Oportunidades para la su </a:t>
            </a:r>
            <a:r>
              <a:rPr lang="es-MX" dirty="0" err="1" smtClean="0"/>
              <a:t>eliminacion</a:t>
            </a: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71084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39172"/>
          <a:stretch/>
        </p:blipFill>
        <p:spPr bwMode="auto">
          <a:xfrm>
            <a:off x="27682" y="533400"/>
            <a:ext cx="8963920" cy="465186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-76200"/>
            <a:ext cx="8330562" cy="914400"/>
          </a:xfrm>
          <a:solidFill>
            <a:schemeClr val="bg1"/>
          </a:solidFill>
        </p:spPr>
        <p:txBody>
          <a:bodyPr/>
          <a:lstStyle/>
          <a:p>
            <a:r>
              <a:rPr lang="es-MX" b="1" dirty="0" smtClean="0">
                <a:solidFill>
                  <a:srgbClr val="CC0000"/>
                </a:solidFill>
              </a:rPr>
              <a:t>III. Ciclo del parásito en el hígado</a:t>
            </a:r>
            <a:endParaRPr lang="es-MX" b="1" dirty="0">
              <a:solidFill>
                <a:srgbClr val="CC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8364" y="5410200"/>
            <a:ext cx="1752600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Modo Migración: </a:t>
            </a:r>
            <a:r>
              <a:rPr lang="es-MX" sz="1600" b="0" dirty="0" smtClean="0"/>
              <a:t>huésped por la piel y por circulación al hígado</a:t>
            </a:r>
            <a:endParaRPr lang="es-MX" sz="1600" b="0" dirty="0"/>
          </a:p>
        </p:txBody>
      </p:sp>
      <p:sp>
        <p:nvSpPr>
          <p:cNvPr id="6" name="5 CuadroTexto"/>
          <p:cNvSpPr txBox="1"/>
          <p:nvPr/>
        </p:nvSpPr>
        <p:spPr>
          <a:xfrm>
            <a:off x="2286000" y="5257800"/>
            <a:ext cx="198120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Modo Invasión:  </a:t>
            </a:r>
            <a:r>
              <a:rPr lang="es-MX" sz="1600" b="0" dirty="0" smtClean="0"/>
              <a:t> </a:t>
            </a:r>
            <a:r>
              <a:rPr lang="es-MX" sz="1600" b="0" dirty="0" err="1" smtClean="0"/>
              <a:t>parenquima</a:t>
            </a:r>
            <a:r>
              <a:rPr lang="es-MX" sz="1600" b="0" dirty="0" smtClean="0"/>
              <a:t> hepático atraviesa por  unión la </a:t>
            </a:r>
            <a:r>
              <a:rPr lang="es-MX" sz="1600" b="0" dirty="0" err="1" smtClean="0"/>
              <a:t>proteina</a:t>
            </a:r>
            <a:r>
              <a:rPr lang="es-MX" sz="1600" b="0" dirty="0" smtClean="0"/>
              <a:t> CSP a  Proteoglicanos </a:t>
            </a:r>
            <a:r>
              <a:rPr lang="es-MX" sz="1600" b="0" dirty="0" err="1" smtClean="0"/>
              <a:t>Heparan</a:t>
            </a:r>
            <a:r>
              <a:rPr lang="es-MX" sz="1600" b="0" dirty="0" smtClean="0"/>
              <a:t>-Sulfato </a:t>
            </a:r>
            <a:endParaRPr lang="es-MX" sz="1600" b="0" dirty="0"/>
          </a:p>
        </p:txBody>
      </p:sp>
      <p:sp>
        <p:nvSpPr>
          <p:cNvPr id="7" name="6 CuadroTexto"/>
          <p:cNvSpPr txBox="1"/>
          <p:nvPr/>
        </p:nvSpPr>
        <p:spPr>
          <a:xfrm>
            <a:off x="4419600" y="5475982"/>
            <a:ext cx="1752600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dirty="0"/>
              <a:t>C</a:t>
            </a:r>
            <a:r>
              <a:rPr lang="es-MX" sz="1600" dirty="0" smtClean="0"/>
              <a:t>élulas de </a:t>
            </a:r>
            <a:r>
              <a:rPr lang="es-MX" sz="1600" dirty="0" err="1" smtClean="0"/>
              <a:t>Kupffer</a:t>
            </a:r>
            <a:r>
              <a:rPr lang="es-MX" sz="1600" dirty="0" smtClean="0"/>
              <a:t> (</a:t>
            </a:r>
            <a:r>
              <a:rPr lang="es-MX" sz="1600" dirty="0" err="1" smtClean="0"/>
              <a:t>macrofagos</a:t>
            </a:r>
            <a:r>
              <a:rPr lang="es-MX" sz="1600" dirty="0" smtClean="0"/>
              <a:t>) entran al hepatocito</a:t>
            </a:r>
            <a:endParaRPr lang="es-MX" sz="16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400800" y="5475982"/>
            <a:ext cx="1354152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Maduración y replicación (</a:t>
            </a:r>
            <a:r>
              <a:rPr lang="es-MX" sz="1600" dirty="0" err="1" smtClean="0"/>
              <a:t>Esquizonte</a:t>
            </a:r>
            <a:r>
              <a:rPr lang="es-MX" sz="1600" dirty="0" smtClean="0"/>
              <a:t> hepático)</a:t>
            </a:r>
            <a:endParaRPr lang="es-MX" sz="1600" dirty="0"/>
          </a:p>
        </p:txBody>
      </p:sp>
      <p:sp>
        <p:nvSpPr>
          <p:cNvPr id="9" name="8 CuadroTexto"/>
          <p:cNvSpPr txBox="1"/>
          <p:nvPr/>
        </p:nvSpPr>
        <p:spPr>
          <a:xfrm>
            <a:off x="7848600" y="5470295"/>
            <a:ext cx="12192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Salen del hígado en </a:t>
            </a:r>
            <a:r>
              <a:rPr lang="es-MX" sz="1600" dirty="0" err="1" smtClean="0"/>
              <a:t>merosomas</a:t>
            </a:r>
            <a:endParaRPr lang="es-MX" sz="16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6553200" y="1905000"/>
            <a:ext cx="22098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400" dirty="0" smtClean="0"/>
              <a:t>10.000 a 30.000 </a:t>
            </a:r>
            <a:r>
              <a:rPr lang="es-MX" sz="1400" dirty="0" err="1" smtClean="0"/>
              <a:t>merozoitos</a:t>
            </a:r>
            <a:r>
              <a:rPr lang="es-MX" sz="1400" dirty="0" smtClean="0"/>
              <a:t> en 5-15 </a:t>
            </a:r>
            <a:r>
              <a:rPr lang="es-MX" sz="1400" dirty="0" err="1" smtClean="0"/>
              <a:t>dias</a:t>
            </a:r>
            <a:r>
              <a:rPr lang="es-MX" sz="1400" dirty="0" smtClean="0"/>
              <a:t> </a:t>
            </a:r>
            <a:endParaRPr lang="es-MX" sz="1400" dirty="0"/>
          </a:p>
        </p:txBody>
      </p:sp>
    </p:spTree>
    <p:extLst>
      <p:ext uri="{BB962C8B-B14F-4D97-AF65-F5344CB8AC3E}">
        <p14:creationId xmlns:p14="http://schemas.microsoft.com/office/powerpoint/2010/main" val="378284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93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61" y="381000"/>
            <a:ext cx="7338739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25998"/>
          </a:xfrm>
        </p:spPr>
        <p:txBody>
          <a:bodyPr/>
          <a:lstStyle/>
          <a:p>
            <a:r>
              <a:rPr lang="es-MX" sz="3200" b="1" dirty="0" smtClean="0">
                <a:solidFill>
                  <a:srgbClr val="C00000"/>
                </a:solidFill>
              </a:rPr>
              <a:t>Ciclo pre-</a:t>
            </a:r>
            <a:r>
              <a:rPr lang="es-MX" sz="3200" b="1" dirty="0" err="1" smtClean="0">
                <a:solidFill>
                  <a:srgbClr val="C00000"/>
                </a:solidFill>
              </a:rPr>
              <a:t>eritrocítico</a:t>
            </a:r>
            <a:r>
              <a:rPr lang="es-MX" sz="3200" b="1" dirty="0" smtClean="0">
                <a:solidFill>
                  <a:srgbClr val="C00000"/>
                </a:solidFill>
              </a:rPr>
              <a:t> </a:t>
            </a:r>
            <a:endParaRPr lang="es-MX" sz="3200" b="1" dirty="0">
              <a:solidFill>
                <a:srgbClr val="C0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52400" y="6450013"/>
            <a:ext cx="17347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Menard</a:t>
            </a:r>
            <a:r>
              <a:rPr lang="es-MX" dirty="0" smtClean="0"/>
              <a:t>, R </a:t>
            </a:r>
            <a:r>
              <a:rPr lang="es-MX" dirty="0" err="1" smtClean="0"/>
              <a:t>Nature</a:t>
            </a:r>
            <a:r>
              <a:rPr lang="es-MX" dirty="0" smtClean="0"/>
              <a:t> </a:t>
            </a:r>
            <a:r>
              <a:rPr lang="es-MX" dirty="0" err="1" smtClean="0"/>
              <a:t>rev</a:t>
            </a:r>
            <a:r>
              <a:rPr lang="es-MX" dirty="0" smtClean="0"/>
              <a:t>, 2013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8426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2119" y="0"/>
            <a:ext cx="7772400" cy="762000"/>
          </a:xfrm>
        </p:spPr>
        <p:txBody>
          <a:bodyPr/>
          <a:lstStyle/>
          <a:p>
            <a:r>
              <a:rPr lang="es-MX" sz="3600" b="1" dirty="0" smtClean="0">
                <a:solidFill>
                  <a:srgbClr val="C00000"/>
                </a:solidFill>
              </a:rPr>
              <a:t>IV. Ciclo del parásito en </a:t>
            </a:r>
            <a:r>
              <a:rPr lang="es-MX" sz="3600" b="1" dirty="0">
                <a:solidFill>
                  <a:srgbClr val="C00000"/>
                </a:solidFill>
              </a:rPr>
              <a:t>glóbulos rojos</a:t>
            </a:r>
          </a:p>
        </p:txBody>
      </p:sp>
      <p:grpSp>
        <p:nvGrpSpPr>
          <p:cNvPr id="24" name="23 Grupo"/>
          <p:cNvGrpSpPr/>
          <p:nvPr/>
        </p:nvGrpSpPr>
        <p:grpSpPr>
          <a:xfrm>
            <a:off x="1447800" y="838200"/>
            <a:ext cx="5981032" cy="6657281"/>
            <a:chOff x="1447800" y="1143004"/>
            <a:chExt cx="5981032" cy="6657281"/>
          </a:xfrm>
        </p:grpSpPr>
        <p:pic>
          <p:nvPicPr>
            <p:cNvPr id="5509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1143004"/>
              <a:ext cx="5981032" cy="6657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14 CuadroTexto"/>
            <p:cNvSpPr txBox="1"/>
            <p:nvPr/>
          </p:nvSpPr>
          <p:spPr>
            <a:xfrm>
              <a:off x="6324600" y="1295400"/>
              <a:ext cx="94929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s-MX" dirty="0" smtClean="0"/>
                <a:t>Anillos: 0-5 h </a:t>
              </a:r>
              <a:endParaRPr lang="es-MX" dirty="0"/>
            </a:p>
          </p:txBody>
        </p:sp>
      </p:grpSp>
      <p:grpSp>
        <p:nvGrpSpPr>
          <p:cNvPr id="23" name="22 Grupo"/>
          <p:cNvGrpSpPr/>
          <p:nvPr/>
        </p:nvGrpSpPr>
        <p:grpSpPr>
          <a:xfrm>
            <a:off x="1524000" y="3048001"/>
            <a:ext cx="5843976" cy="4267199"/>
            <a:chOff x="1524000" y="3352800"/>
            <a:chExt cx="5843976" cy="4267199"/>
          </a:xfrm>
        </p:grpSpPr>
        <p:sp>
          <p:nvSpPr>
            <p:cNvPr id="16" name="15 Rectángulo"/>
            <p:cNvSpPr/>
            <p:nvPr/>
          </p:nvSpPr>
          <p:spPr bwMode="auto">
            <a:xfrm>
              <a:off x="5562600" y="5334000"/>
              <a:ext cx="1805376" cy="2057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MX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5496791" y="5334000"/>
              <a:ext cx="1843773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s-MX" dirty="0" err="1" smtClean="0"/>
                <a:t>Trofozoitos</a:t>
              </a:r>
              <a:r>
                <a:rPr lang="es-MX" dirty="0" smtClean="0"/>
                <a:t> tempranos: 5-10 h</a:t>
              </a:r>
            </a:p>
            <a:p>
              <a:r>
                <a:rPr lang="es-MX" dirty="0" err="1" smtClean="0"/>
                <a:t>Trofozoitos</a:t>
              </a:r>
              <a:r>
                <a:rPr lang="es-MX" dirty="0" smtClean="0"/>
                <a:t> </a:t>
              </a:r>
              <a:r>
                <a:rPr lang="es-MX" dirty="0" err="1" smtClean="0"/>
                <a:t>tardios</a:t>
              </a:r>
              <a:r>
                <a:rPr lang="es-MX" dirty="0" smtClean="0"/>
                <a:t>: 10-20 h </a:t>
              </a:r>
              <a:endParaRPr lang="es-MX" dirty="0"/>
            </a:p>
          </p:txBody>
        </p:sp>
        <p:sp>
          <p:nvSpPr>
            <p:cNvPr id="19" name="18 Rectángulo"/>
            <p:cNvSpPr/>
            <p:nvPr/>
          </p:nvSpPr>
          <p:spPr bwMode="auto">
            <a:xfrm>
              <a:off x="2971799" y="6848474"/>
              <a:ext cx="2524991" cy="7715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MX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3777677" y="6840379"/>
              <a:ext cx="117532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s-MX" dirty="0" err="1" smtClean="0"/>
                <a:t>Esquizontes</a:t>
              </a:r>
              <a:r>
                <a:rPr lang="es-MX" dirty="0" smtClean="0"/>
                <a:t> &gt;40 h</a:t>
              </a:r>
              <a:endParaRPr lang="es-MX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3505200" y="3352800"/>
              <a:ext cx="1600200" cy="5539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MX" dirty="0" smtClean="0"/>
                <a:t>Adhesión a las paredes de los vasos sanguíneos, cerebro y placenta</a:t>
              </a:r>
              <a:endParaRPr lang="es-MX" dirty="0"/>
            </a:p>
          </p:txBody>
        </p:sp>
        <p:sp>
          <p:nvSpPr>
            <p:cNvPr id="22" name="21 Rectángulo"/>
            <p:cNvSpPr/>
            <p:nvPr/>
          </p:nvSpPr>
          <p:spPr bwMode="auto">
            <a:xfrm>
              <a:off x="1524000" y="5334000"/>
              <a:ext cx="1600200" cy="685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MX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13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381000"/>
            <a:ext cx="9067800" cy="993548"/>
          </a:xfrm>
        </p:spPr>
        <p:txBody>
          <a:bodyPr/>
          <a:lstStyle/>
          <a:p>
            <a:r>
              <a:rPr lang="es-MX" sz="4000" b="1" dirty="0" smtClean="0">
                <a:solidFill>
                  <a:srgbClr val="C00000"/>
                </a:solidFill>
              </a:rPr>
              <a:t>Invasión del </a:t>
            </a:r>
            <a:r>
              <a:rPr lang="es-MX" sz="4000" b="1" dirty="0" err="1" smtClean="0">
                <a:solidFill>
                  <a:srgbClr val="C00000"/>
                </a:solidFill>
              </a:rPr>
              <a:t>merozoito</a:t>
            </a:r>
            <a:r>
              <a:rPr lang="es-MX" sz="4000" b="1" dirty="0" smtClean="0">
                <a:solidFill>
                  <a:srgbClr val="C00000"/>
                </a:solidFill>
              </a:rPr>
              <a:t> al glóbulo rojo</a:t>
            </a:r>
            <a:endParaRPr lang="es-MX" sz="4000" b="1" dirty="0">
              <a:solidFill>
                <a:srgbClr val="C00000"/>
              </a:solidFill>
            </a:endParaRPr>
          </a:p>
        </p:txBody>
      </p:sp>
      <p:grpSp>
        <p:nvGrpSpPr>
          <p:cNvPr id="4" name="28 Grupo"/>
          <p:cNvGrpSpPr>
            <a:grpSpLocks/>
          </p:cNvGrpSpPr>
          <p:nvPr/>
        </p:nvGrpSpPr>
        <p:grpSpPr bwMode="auto">
          <a:xfrm>
            <a:off x="200474" y="2439387"/>
            <a:ext cx="4326735" cy="3048000"/>
            <a:chOff x="1066800" y="1676400"/>
            <a:chExt cx="7077568" cy="40005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1676400"/>
              <a:ext cx="3086100" cy="400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5 Conector recto de flecha"/>
            <p:cNvCxnSpPr/>
            <p:nvPr/>
          </p:nvCxnSpPr>
          <p:spPr>
            <a:xfrm flipV="1">
              <a:off x="5257799" y="3086099"/>
              <a:ext cx="1590676" cy="266704"/>
            </a:xfrm>
            <a:prstGeom prst="straightConnector1">
              <a:avLst/>
            </a:prstGeom>
            <a:noFill/>
            <a:ln w="31750" cap="flat" cmpd="sng" algn="ctr">
              <a:solidFill>
                <a:srgbClr val="A04DA3"/>
              </a:solidFill>
              <a:prstDash val="solid"/>
              <a:tailEnd type="arrow"/>
            </a:ln>
            <a:effectLst/>
          </p:spPr>
        </p:cxnSp>
        <p:cxnSp>
          <p:nvCxnSpPr>
            <p:cNvPr id="7" name="6 Conector recto de flecha"/>
            <p:cNvCxnSpPr/>
            <p:nvPr/>
          </p:nvCxnSpPr>
          <p:spPr>
            <a:xfrm flipV="1">
              <a:off x="5334000" y="3676650"/>
              <a:ext cx="1514475" cy="514352"/>
            </a:xfrm>
            <a:prstGeom prst="straightConnector1">
              <a:avLst/>
            </a:prstGeom>
            <a:noFill/>
            <a:ln w="31750" cap="flat" cmpd="sng" algn="ctr">
              <a:solidFill>
                <a:srgbClr val="A04DA3"/>
              </a:solidFill>
              <a:prstDash val="solid"/>
              <a:tailEnd type="arrow"/>
            </a:ln>
            <a:effectLst/>
          </p:spPr>
        </p:cxnSp>
        <p:sp>
          <p:nvSpPr>
            <p:cNvPr id="8" name="12 CuadroTexto"/>
            <p:cNvSpPr txBox="1">
              <a:spLocks noChangeArrowheads="1"/>
            </p:cNvSpPr>
            <p:nvPr/>
          </p:nvSpPr>
          <p:spPr bwMode="auto">
            <a:xfrm>
              <a:off x="6848475" y="2932211"/>
              <a:ext cx="1295401" cy="400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defTabSz="914021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MX" sz="1400" b="0" kern="0" dirty="0">
                  <a:solidFill>
                    <a:prstClr val="black"/>
                  </a:solidFill>
                </a:rPr>
                <a:t>MSP-1</a:t>
              </a:r>
            </a:p>
          </p:txBody>
        </p:sp>
        <p:sp>
          <p:nvSpPr>
            <p:cNvPr id="9" name="13 CuadroTexto"/>
            <p:cNvSpPr txBox="1">
              <a:spLocks noChangeArrowheads="1"/>
            </p:cNvSpPr>
            <p:nvPr/>
          </p:nvSpPr>
          <p:spPr bwMode="auto">
            <a:xfrm>
              <a:off x="6848967" y="3434462"/>
              <a:ext cx="1295401" cy="400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defTabSz="914021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MX" sz="1400" b="0" kern="0" dirty="0">
                  <a:solidFill>
                    <a:prstClr val="black"/>
                  </a:solidFill>
                </a:rPr>
                <a:t>MSP-3</a:t>
              </a:r>
            </a:p>
          </p:txBody>
        </p:sp>
        <p:sp>
          <p:nvSpPr>
            <p:cNvPr id="10" name="14 CuadroTexto"/>
            <p:cNvSpPr txBox="1">
              <a:spLocks noChangeArrowheads="1"/>
            </p:cNvSpPr>
            <p:nvPr/>
          </p:nvSpPr>
          <p:spPr bwMode="auto">
            <a:xfrm>
              <a:off x="1066800" y="2284511"/>
              <a:ext cx="1295401" cy="400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defTabSz="914021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MX" sz="1400" b="0" kern="0" dirty="0">
                  <a:solidFill>
                    <a:prstClr val="black"/>
                  </a:solidFill>
                </a:rPr>
                <a:t>AMA-1</a:t>
              </a:r>
            </a:p>
          </p:txBody>
        </p:sp>
        <p:sp>
          <p:nvSpPr>
            <p:cNvPr id="11" name="15 CuadroTexto"/>
            <p:cNvSpPr txBox="1">
              <a:spLocks noChangeArrowheads="1"/>
            </p:cNvSpPr>
            <p:nvPr/>
          </p:nvSpPr>
          <p:spPr bwMode="auto">
            <a:xfrm>
              <a:off x="1190953" y="2743200"/>
              <a:ext cx="1295401" cy="400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defTabSz="914021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MX" sz="1400" b="0" kern="0" dirty="0">
                  <a:solidFill>
                    <a:prstClr val="black"/>
                  </a:solidFill>
                </a:rPr>
                <a:t>DBP</a:t>
              </a:r>
            </a:p>
          </p:txBody>
        </p:sp>
        <p:cxnSp>
          <p:nvCxnSpPr>
            <p:cNvPr id="12" name="11 Conector recto de flecha"/>
            <p:cNvCxnSpPr>
              <a:endCxn id="10" idx="3"/>
            </p:cNvCxnSpPr>
            <p:nvPr/>
          </p:nvCxnSpPr>
          <p:spPr>
            <a:xfrm flipH="1">
              <a:off x="2362201" y="2360709"/>
              <a:ext cx="1600202" cy="124277"/>
            </a:xfrm>
            <a:prstGeom prst="straightConnector1">
              <a:avLst/>
            </a:prstGeom>
            <a:noFill/>
            <a:ln w="31750" cap="flat" cmpd="sng" algn="ctr">
              <a:solidFill>
                <a:srgbClr val="A04DA3"/>
              </a:solidFill>
              <a:prstDash val="solid"/>
              <a:tailEnd type="arrow"/>
            </a:ln>
            <a:effectLst/>
          </p:spPr>
        </p:cxnSp>
        <p:cxnSp>
          <p:nvCxnSpPr>
            <p:cNvPr id="13" name="12 Conector recto de flecha"/>
            <p:cNvCxnSpPr/>
            <p:nvPr/>
          </p:nvCxnSpPr>
          <p:spPr>
            <a:xfrm flipH="1">
              <a:off x="2112416" y="2514601"/>
              <a:ext cx="2002389" cy="417610"/>
            </a:xfrm>
            <a:prstGeom prst="straightConnector1">
              <a:avLst/>
            </a:prstGeom>
            <a:noFill/>
            <a:ln w="31750" cap="flat" cmpd="sng" algn="ctr">
              <a:solidFill>
                <a:srgbClr val="A04DA3"/>
              </a:solidFill>
              <a:prstDash val="solid"/>
              <a:tailEnd type="arrow"/>
            </a:ln>
            <a:effectLst/>
          </p:spPr>
        </p:cxnSp>
      </p:grp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7120" r="17994" b="25807"/>
          <a:stretch/>
        </p:blipFill>
        <p:spPr bwMode="auto">
          <a:xfrm>
            <a:off x="4801669" y="2038563"/>
            <a:ext cx="4122295" cy="381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23 CuadroTexto"/>
          <p:cNvSpPr txBox="1"/>
          <p:nvPr/>
        </p:nvSpPr>
        <p:spPr>
          <a:xfrm>
            <a:off x="377236" y="1676400"/>
            <a:ext cx="1382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Micronemas</a:t>
            </a:r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25 Conector recto de flecha"/>
          <p:cNvCxnSpPr/>
          <p:nvPr/>
        </p:nvCxnSpPr>
        <p:spPr bwMode="auto">
          <a:xfrm flipH="1">
            <a:off x="2286000" y="2432088"/>
            <a:ext cx="1071318" cy="82009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26 CuadroTexto"/>
          <p:cNvSpPr txBox="1"/>
          <p:nvPr/>
        </p:nvSpPr>
        <p:spPr>
          <a:xfrm>
            <a:off x="3270930" y="2000275"/>
            <a:ext cx="1016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Roptrias</a:t>
            </a:r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29 Conector recto de flecha"/>
          <p:cNvCxnSpPr/>
          <p:nvPr/>
        </p:nvCxnSpPr>
        <p:spPr bwMode="auto">
          <a:xfrm>
            <a:off x="1532717" y="2000275"/>
            <a:ext cx="470740" cy="90399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01456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482604" y="3098800"/>
            <a:ext cx="5496093" cy="2819400"/>
            <a:chOff x="1474" y="2341"/>
            <a:chExt cx="3417" cy="1692"/>
          </a:xfrm>
        </p:grpSpPr>
        <p:graphicFrame>
          <p:nvGraphicFramePr>
            <p:cNvPr id="19465" name="Object 3"/>
            <p:cNvGraphicFramePr>
              <a:graphicFrameLocks noChangeAspect="1"/>
            </p:cNvGraphicFramePr>
            <p:nvPr/>
          </p:nvGraphicFramePr>
          <p:xfrm>
            <a:off x="2064" y="2341"/>
            <a:ext cx="2460" cy="16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2116" name="Imagen de mapa de bits" r:id="rId4" imgW="3905795" imgH="2685714" progId="Paint.Picture">
                    <p:embed/>
                  </p:oleObj>
                </mc:Choice>
                <mc:Fallback>
                  <p:oleObj name="Imagen de mapa de bits" r:id="rId4" imgW="3905795" imgH="2685714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341"/>
                          <a:ext cx="2460" cy="16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66" name="Text Box 4"/>
            <p:cNvSpPr txBox="1">
              <a:spLocks noChangeArrowheads="1"/>
            </p:cNvSpPr>
            <p:nvPr/>
          </p:nvSpPr>
          <p:spPr bwMode="auto">
            <a:xfrm>
              <a:off x="4011" y="2519"/>
              <a:ext cx="880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r>
                <a:rPr lang="es-ES" altLang="es-MX" sz="1800">
                  <a:solidFill>
                    <a:srgbClr val="000000"/>
                  </a:solidFill>
                  <a:latin typeface="Arial" pitchFamily="34" charset="0"/>
                </a:rPr>
                <a:t>Interacción</a:t>
              </a:r>
              <a:endParaRPr lang="es-CO" altLang="es-MX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9467" name="Text Box 5"/>
            <p:cNvSpPr txBox="1">
              <a:spLocks noChangeArrowheads="1"/>
            </p:cNvSpPr>
            <p:nvPr/>
          </p:nvSpPr>
          <p:spPr bwMode="auto">
            <a:xfrm>
              <a:off x="1519" y="2383"/>
              <a:ext cx="1988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r>
                <a:rPr lang="es-ES" altLang="es-MX" sz="1800">
                  <a:solidFill>
                    <a:srgbClr val="000000"/>
                  </a:solidFill>
                  <a:latin typeface="Arial" pitchFamily="34" charset="0"/>
                </a:rPr>
                <a:t>Reorientación/Deformación</a:t>
              </a:r>
              <a:endParaRPr lang="es-CO" altLang="es-MX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9468" name="Text Box 6"/>
            <p:cNvSpPr txBox="1">
              <a:spLocks noChangeArrowheads="1"/>
            </p:cNvSpPr>
            <p:nvPr/>
          </p:nvSpPr>
          <p:spPr bwMode="auto">
            <a:xfrm>
              <a:off x="1474" y="3154"/>
              <a:ext cx="1183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r>
                <a:rPr lang="es-ES" altLang="es-MX" sz="1800">
                  <a:solidFill>
                    <a:srgbClr val="000000"/>
                  </a:solidFill>
                  <a:latin typeface="Arial" pitchFamily="34" charset="0"/>
                </a:rPr>
                <a:t>Contacto Inicial</a:t>
              </a:r>
              <a:endParaRPr lang="es-CO" altLang="es-MX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9469" name="Text Box 7"/>
            <p:cNvSpPr txBox="1">
              <a:spLocks noChangeArrowheads="1"/>
            </p:cNvSpPr>
            <p:nvPr/>
          </p:nvSpPr>
          <p:spPr bwMode="auto">
            <a:xfrm>
              <a:off x="3049" y="3624"/>
              <a:ext cx="633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r>
                <a:rPr lang="es-ES" altLang="es-MX" sz="1800">
                  <a:solidFill>
                    <a:srgbClr val="000000"/>
                  </a:solidFill>
                  <a:latin typeface="Arial" pitchFamily="34" charset="0"/>
                </a:rPr>
                <a:t>Ingreso</a:t>
              </a:r>
              <a:endParaRPr lang="es-CO" altLang="es-MX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468313" y="381000"/>
            <a:ext cx="8142287" cy="706438"/>
          </a:xfrm>
          <a:prstGeom prst="rect">
            <a:avLst/>
          </a:prstGeom>
          <a:noFill/>
          <a:ln>
            <a:noFill/>
          </a:ln>
          <a:effectLst/>
        </p:spPr>
        <p:txBody>
          <a:bodyPr lIns="91400" tIns="45702" rIns="91400" bIns="45702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CO" altLang="es-MX" sz="36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Invasión </a:t>
            </a:r>
            <a:r>
              <a:rPr lang="es-CO" altLang="es-MX" sz="36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CO" altLang="es-MX" sz="3600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s-CO" altLang="es-MX" sz="3600" i="1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vivax</a:t>
            </a:r>
            <a:endParaRPr lang="es-ES" altLang="es-MX" sz="3600" i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3065" name="Group 9"/>
          <p:cNvGrpSpPr>
            <a:grpSpLocks/>
          </p:cNvGrpSpPr>
          <p:nvPr/>
        </p:nvGrpSpPr>
        <p:grpSpPr bwMode="auto">
          <a:xfrm>
            <a:off x="4445000" y="1955803"/>
            <a:ext cx="4191000" cy="2979737"/>
            <a:chOff x="2736" y="912"/>
            <a:chExt cx="2640" cy="1877"/>
          </a:xfrm>
        </p:grpSpPr>
        <p:grpSp>
          <p:nvGrpSpPr>
            <p:cNvPr id="19461" name="Group 10"/>
            <p:cNvGrpSpPr>
              <a:grpSpLocks/>
            </p:cNvGrpSpPr>
            <p:nvPr/>
          </p:nvGrpSpPr>
          <p:grpSpPr bwMode="auto">
            <a:xfrm>
              <a:off x="2736" y="912"/>
              <a:ext cx="2640" cy="1790"/>
              <a:chOff x="2736" y="2222"/>
              <a:chExt cx="2640" cy="1790"/>
            </a:xfrm>
          </p:grpSpPr>
          <p:graphicFrame>
            <p:nvGraphicFramePr>
              <p:cNvPr id="19463" name="Object 11"/>
              <p:cNvGraphicFramePr>
                <a:graphicFrameLocks noChangeAspect="1"/>
              </p:cNvGraphicFramePr>
              <p:nvPr/>
            </p:nvGraphicFramePr>
            <p:xfrm>
              <a:off x="2736" y="2222"/>
              <a:ext cx="2640" cy="17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2117" name="Imagen de mapa de bits" r:id="rId6" imgW="2572109" imgH="1743318" progId="Paint.Picture">
                      <p:embed/>
                    </p:oleObj>
                  </mc:Choice>
                  <mc:Fallback>
                    <p:oleObj name="Imagen de mapa de bits" r:id="rId6" imgW="2572109" imgH="1743318" progId="Paint.Picture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6" y="2222"/>
                            <a:ext cx="2640" cy="17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464" name="Text Box 12"/>
              <p:cNvSpPr txBox="1">
                <a:spLocks noChangeArrowheads="1"/>
              </p:cNvSpPr>
              <p:nvPr/>
            </p:nvSpPr>
            <p:spPr bwMode="auto">
              <a:xfrm>
                <a:off x="3936" y="2256"/>
                <a:ext cx="52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r>
                  <a:rPr lang="es-CO" altLang="es-MX" sz="2400">
                    <a:solidFill>
                      <a:srgbClr val="A50021"/>
                    </a:solidFill>
                    <a:latin typeface="Arial" pitchFamily="34" charset="0"/>
                  </a:rPr>
                  <a:t>DBP</a:t>
                </a:r>
                <a:endParaRPr lang="es-CO" altLang="es-MX" sz="2400" b="0">
                  <a:solidFill>
                    <a:srgbClr val="A50021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9462" name="Text Box 13"/>
            <p:cNvSpPr txBox="1">
              <a:spLocks noChangeArrowheads="1"/>
            </p:cNvSpPr>
            <p:nvPr/>
          </p:nvSpPr>
          <p:spPr bwMode="auto">
            <a:xfrm>
              <a:off x="3936" y="2496"/>
              <a:ext cx="1056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CO" altLang="es-MX" sz="2400">
                  <a:solidFill>
                    <a:srgbClr val="A50021"/>
                  </a:solidFill>
                  <a:latin typeface="Arial" pitchFamily="34" charset="0"/>
                </a:rPr>
                <a:t>Ag Duffy</a:t>
              </a:r>
              <a:endParaRPr lang="es-CO" altLang="es-MX" sz="2400" b="0">
                <a:solidFill>
                  <a:srgbClr val="A50021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39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76200"/>
            <a:ext cx="7772400" cy="1143000"/>
          </a:xfrm>
        </p:spPr>
        <p:txBody>
          <a:bodyPr/>
          <a:lstStyle/>
          <a:p>
            <a:r>
              <a:rPr lang="es-MX" b="1" dirty="0" smtClean="0">
                <a:solidFill>
                  <a:srgbClr val="CC0000"/>
                </a:solidFill>
              </a:rPr>
              <a:t>Proteína de Unión </a:t>
            </a:r>
            <a:r>
              <a:rPr lang="es-MX" b="1" dirty="0" err="1" smtClean="0">
                <a:solidFill>
                  <a:srgbClr val="CC0000"/>
                </a:solidFill>
              </a:rPr>
              <a:t>Duffy</a:t>
            </a:r>
            <a:endParaRPr lang="es-MX" b="1" dirty="0">
              <a:solidFill>
                <a:srgbClr val="CC0000"/>
              </a:solidFill>
            </a:endParaRPr>
          </a:p>
        </p:txBody>
      </p:sp>
      <p:pic>
        <p:nvPicPr>
          <p:cNvPr id="4" name="Picture 2" descr="http://www.tropika.net/editorial/pmed.0040350/images/10.1371_journal.pmed.0040350.g001-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647" y="1295400"/>
            <a:ext cx="370615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881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s-MX" b="1" dirty="0" smtClean="0">
                <a:solidFill>
                  <a:srgbClr val="C00000"/>
                </a:solidFill>
              </a:rPr>
              <a:t>Temas</a:t>
            </a:r>
            <a:endParaRPr lang="es-MX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es-MX" dirty="0">
                <a:solidFill>
                  <a:schemeClr val="bg1">
                    <a:lumMod val="85000"/>
                  </a:schemeClr>
                </a:solidFill>
              </a:rPr>
              <a:t>C</a:t>
            </a:r>
            <a:r>
              <a:rPr lang="es-MX" dirty="0" smtClean="0">
                <a:solidFill>
                  <a:schemeClr val="bg1">
                    <a:lumMod val="85000"/>
                  </a:schemeClr>
                </a:solidFill>
              </a:rPr>
              <a:t>lico de vida y enfermedad</a:t>
            </a:r>
          </a:p>
          <a:p>
            <a:r>
              <a:rPr lang="es-MX" dirty="0" smtClean="0"/>
              <a:t>Respuesta inmune</a:t>
            </a:r>
          </a:p>
          <a:p>
            <a:r>
              <a:rPr lang="es-MX" dirty="0" smtClean="0">
                <a:solidFill>
                  <a:schemeClr val="bg1">
                    <a:lumMod val="85000"/>
                  </a:schemeClr>
                </a:solidFill>
              </a:rPr>
              <a:t>Oportunidades para la su eliminación</a:t>
            </a:r>
          </a:p>
        </p:txBody>
      </p:sp>
    </p:spTree>
    <p:extLst>
      <p:ext uri="{BB962C8B-B14F-4D97-AF65-F5344CB8AC3E}">
        <p14:creationId xmlns:p14="http://schemas.microsoft.com/office/powerpoint/2010/main" val="397465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936625"/>
          </a:xfrm>
        </p:spPr>
        <p:txBody>
          <a:bodyPr/>
          <a:lstStyle/>
          <a:p>
            <a:pPr algn="ctr" eaLnBrk="1" hangingPunct="1"/>
            <a:r>
              <a:rPr lang="es-CO" altLang="es-MX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 inmunidad </a:t>
            </a:r>
            <a:endParaRPr lang="es-ES" altLang="es-MX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814705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CO" altLang="es-MX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Inmunidad Innata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CO" altLang="es-MX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Primer línea de defensa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Presentes antes de la infección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No es especifica para ningún patógeno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Mediada por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Barreras Anatómicas y fisiológicas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Células </a:t>
            </a:r>
            <a:r>
              <a:rPr lang="es-CO" altLang="es-MX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fagocíticas</a:t>
            </a:r>
            <a:endParaRPr lang="es-CO" altLang="es-MX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Barreras inflamatorias	</a:t>
            </a:r>
            <a:endParaRPr lang="es-ES" altLang="es-MX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74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6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0825" y="274638"/>
            <a:ext cx="8713788" cy="9937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MX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MX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eucocitos de </a:t>
            </a:r>
            <a:r>
              <a:rPr lang="es-MX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respuesta </a:t>
            </a:r>
            <a:r>
              <a:rPr lang="es-MX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inmune innata</a:t>
            </a:r>
            <a:endParaRPr lang="es-MX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2 Marcador de contenido"/>
          <p:cNvSpPr>
            <a:spLocks noGrp="1"/>
          </p:cNvSpPr>
          <p:nvPr>
            <p:ph idx="1"/>
          </p:nvPr>
        </p:nvSpPr>
        <p:spPr>
          <a:xfrm>
            <a:off x="522288" y="1666875"/>
            <a:ext cx="8229600" cy="4525963"/>
          </a:xfrm>
        </p:spPr>
        <p:txBody>
          <a:bodyPr/>
          <a:lstStyle/>
          <a:p>
            <a:pPr marL="534988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Células asesinas naturales (Células NK),</a:t>
            </a:r>
          </a:p>
          <a:p>
            <a:pPr marL="534988" eaLnBrk="1" hangingPunct="1"/>
            <a:r>
              <a:rPr lang="es-MX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mastocitos</a:t>
            </a:r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34988" eaLnBrk="1" hangingPunct="1"/>
            <a:r>
              <a:rPr lang="es-MX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eosinófilos</a:t>
            </a:r>
            <a:endParaRPr lang="es-MX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988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basófilos </a:t>
            </a:r>
          </a:p>
          <a:p>
            <a:pPr marL="534988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Células </a:t>
            </a:r>
            <a:r>
              <a:rPr lang="es-MX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fagocíticas</a:t>
            </a:r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(fagocitos):</a:t>
            </a:r>
          </a:p>
          <a:p>
            <a:pPr marL="992188" lvl="1" indent="-342900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macrófagos </a:t>
            </a:r>
          </a:p>
          <a:p>
            <a:pPr marL="992188" lvl="1" indent="-342900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neutrófilos </a:t>
            </a:r>
          </a:p>
          <a:p>
            <a:pPr marL="992188" lvl="1" indent="-342900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células dendríticas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684213" y="4076700"/>
            <a:ext cx="7632700" cy="2016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MX" sz="18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06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s-MX" b="1" dirty="0" smtClean="0">
                <a:solidFill>
                  <a:srgbClr val="C00000"/>
                </a:solidFill>
              </a:rPr>
              <a:t>Historia del paludismo</a:t>
            </a:r>
            <a:endParaRPr lang="es-MX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447800"/>
            <a:ext cx="7772400" cy="5029200"/>
          </a:xfrm>
        </p:spPr>
        <p:txBody>
          <a:bodyPr/>
          <a:lstStyle/>
          <a:p>
            <a:r>
              <a:rPr lang="es-MX" sz="2000" dirty="0" smtClean="0"/>
              <a:t>Es </a:t>
            </a:r>
            <a:r>
              <a:rPr lang="es-MX" sz="2000" dirty="0"/>
              <a:t>una de las enfermedades </a:t>
            </a:r>
            <a:r>
              <a:rPr lang="es-MX" sz="2000" dirty="0" smtClean="0"/>
              <a:t>mas antiguas del hombre. Citado en </a:t>
            </a:r>
            <a:r>
              <a:rPr lang="es-MX" sz="2000" dirty="0"/>
              <a:t>escrituras </a:t>
            </a:r>
            <a:r>
              <a:rPr lang="es-MX" sz="2000" b="1" dirty="0"/>
              <a:t>chinas</a:t>
            </a:r>
            <a:r>
              <a:rPr lang="es-MX" sz="2000" dirty="0"/>
              <a:t> y los papiros </a:t>
            </a:r>
            <a:r>
              <a:rPr lang="es-MX" sz="2000" b="1" dirty="0"/>
              <a:t>egipcios</a:t>
            </a:r>
            <a:r>
              <a:rPr lang="es-MX" sz="2000" b="1" dirty="0" smtClean="0"/>
              <a:t>.</a:t>
            </a:r>
          </a:p>
          <a:p>
            <a:endParaRPr lang="es-MX" sz="2000" dirty="0"/>
          </a:p>
          <a:p>
            <a:r>
              <a:rPr lang="es-MX" sz="2000" dirty="0" smtClean="0"/>
              <a:t>Roma antigua, </a:t>
            </a:r>
            <a:r>
              <a:rPr lang="es-MX" sz="2000" b="1" dirty="0"/>
              <a:t>S</a:t>
            </a:r>
            <a:r>
              <a:rPr lang="es-MX" sz="2000" b="1" dirty="0" smtClean="0"/>
              <a:t>iglo </a:t>
            </a:r>
            <a:r>
              <a:rPr lang="es-MX" sz="2000" b="1" dirty="0"/>
              <a:t>I a.C</a:t>
            </a:r>
            <a:r>
              <a:rPr lang="es-MX" sz="2000" dirty="0"/>
              <a:t>. los escritores romanos Marco Terencio </a:t>
            </a:r>
            <a:r>
              <a:rPr lang="es-MX" sz="2000" dirty="0" err="1"/>
              <a:t>Varron</a:t>
            </a:r>
            <a:r>
              <a:rPr lang="es-MX" sz="2000" dirty="0"/>
              <a:t> y </a:t>
            </a:r>
            <a:r>
              <a:rPr lang="es-MX" sz="2000" dirty="0" err="1"/>
              <a:t>Columela</a:t>
            </a:r>
            <a:r>
              <a:rPr lang="es-MX" sz="2000" dirty="0"/>
              <a:t>, asociaron la propagación del paludismo con la existencia de mosquitos</a:t>
            </a:r>
            <a:r>
              <a:rPr lang="es-MX" sz="2000" dirty="0" smtClean="0"/>
              <a:t>.</a:t>
            </a:r>
          </a:p>
          <a:p>
            <a:pPr marL="0" indent="0">
              <a:buNone/>
            </a:pPr>
            <a:endParaRPr lang="es-MX" sz="2000" dirty="0" smtClean="0"/>
          </a:p>
          <a:p>
            <a:r>
              <a:rPr lang="es-MX" sz="2000" dirty="0"/>
              <a:t>En el </a:t>
            </a:r>
            <a:r>
              <a:rPr lang="es-MX" sz="2000" b="1" dirty="0"/>
              <a:t>S. XVIII </a:t>
            </a:r>
            <a:r>
              <a:rPr lang="es-MX" sz="2000" dirty="0"/>
              <a:t>la malaria era común en las </a:t>
            </a:r>
            <a:r>
              <a:rPr lang="es-MX" sz="2000" dirty="0" smtClean="0"/>
              <a:t>áreas pantanosas </a:t>
            </a:r>
            <a:r>
              <a:rPr lang="es-MX" sz="2000" dirty="0"/>
              <a:t>de </a:t>
            </a:r>
            <a:r>
              <a:rPr lang="es-MX" sz="2000" dirty="0" smtClean="0"/>
              <a:t>Roma. Italiano </a:t>
            </a:r>
            <a:r>
              <a:rPr lang="es-MX" sz="2000" dirty="0"/>
              <a:t>(mal-aria) o “mal aire “ por v</a:t>
            </a:r>
            <a:r>
              <a:rPr lang="es-MX" sz="2000" dirty="0" smtClean="0"/>
              <a:t>apores </a:t>
            </a:r>
            <a:r>
              <a:rPr lang="es-MX" sz="2000" dirty="0"/>
              <a:t>malolientes de los pantanos.</a:t>
            </a:r>
          </a:p>
          <a:p>
            <a:endParaRPr lang="es-MX" sz="2000" dirty="0"/>
          </a:p>
          <a:p>
            <a:r>
              <a:rPr lang="es-MX" sz="2000" dirty="0"/>
              <a:t>En </a:t>
            </a:r>
            <a:r>
              <a:rPr lang="es-MX" sz="2000" b="1" dirty="0"/>
              <a:t>1631</a:t>
            </a:r>
            <a:r>
              <a:rPr lang="es-MX" sz="2000" dirty="0"/>
              <a:t> Don Juan de </a:t>
            </a:r>
            <a:r>
              <a:rPr lang="es-MX" sz="2000" dirty="0" smtClean="0"/>
              <a:t>Vega: uso de la </a:t>
            </a:r>
            <a:r>
              <a:rPr lang="es-MX" sz="2000" dirty="0"/>
              <a:t>corteza de la quina para tratar y curar de la malaria a Don Luis Gerónimo de Cabrera y Bobadilla, IV conde de </a:t>
            </a:r>
            <a:r>
              <a:rPr lang="es-MX" sz="2000" dirty="0" smtClean="0"/>
              <a:t>Chinchón. Siete </a:t>
            </a:r>
            <a:r>
              <a:rPr lang="es-MX" sz="2000" dirty="0"/>
              <a:t>años </a:t>
            </a:r>
            <a:r>
              <a:rPr lang="es-MX" sz="2000" dirty="0" smtClean="0"/>
              <a:t>extendido </a:t>
            </a:r>
            <a:r>
              <a:rPr lang="es-MX" sz="2000" dirty="0"/>
              <a:t>a toda Europa.</a:t>
            </a:r>
          </a:p>
          <a:p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57932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877887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s-MX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Funciones del sistema inmune innato </a:t>
            </a:r>
            <a:endParaRPr lang="es-MX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2 Marcador de contenido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5256213"/>
          </a:xfrm>
        </p:spPr>
        <p:txBody>
          <a:bodyPr/>
          <a:lstStyle/>
          <a:p>
            <a:pPr eaLnBrk="1" hangingPunct="1"/>
            <a:r>
              <a:rPr lang="es-MX" alt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Reclutamiento de células inmunes hacia los sitios de infección y de inflamación (citoquinas).</a:t>
            </a:r>
          </a:p>
          <a:p>
            <a:pPr eaLnBrk="1" hangingPunct="1"/>
            <a:endParaRPr lang="es-MX" altLang="es-MX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MX" alt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Activación de la cascada del sistema del complemento.</a:t>
            </a:r>
          </a:p>
          <a:p>
            <a:pPr eaLnBrk="1" hangingPunct="1"/>
            <a:endParaRPr lang="es-MX" altLang="es-MX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MX" alt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identificación y remoción de sustancias extrañas presentes en órganos, tejidos, sangre y linfa (leucocitos).</a:t>
            </a:r>
          </a:p>
          <a:p>
            <a:pPr eaLnBrk="1" hangingPunct="1"/>
            <a:endParaRPr lang="es-MX" altLang="es-MX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MX" alt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activación del sistema inmunitario adaptativo mediante un proceso conocido como la presentación de antígenos.</a:t>
            </a:r>
          </a:p>
        </p:txBody>
      </p:sp>
    </p:spTree>
    <p:extLst>
      <p:ext uri="{BB962C8B-B14F-4D97-AF65-F5344CB8AC3E}">
        <p14:creationId xmlns:p14="http://schemas.microsoft.com/office/powerpoint/2010/main" val="281649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936625"/>
          </a:xfrm>
        </p:spPr>
        <p:txBody>
          <a:bodyPr/>
          <a:lstStyle/>
          <a:p>
            <a:pPr algn="ctr" eaLnBrk="1" hangingPunct="1"/>
            <a:r>
              <a:rPr lang="es-CO" altLang="es-MX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 inmunidad </a:t>
            </a:r>
            <a:endParaRPr lang="es-ES" altLang="es-MX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8147050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CO" altLang="es-MX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Inmunidad Adaptativa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CO" altLang="es-MX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Solo se activa por estimulo antigénico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Altamente especifica y diversa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Induce memoria inmunológica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Reconocimiento de lo propio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Cooperación entre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Células presentadoras de </a:t>
            </a:r>
            <a:r>
              <a:rPr lang="es-CO" altLang="es-MX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antigenos</a:t>
            </a:r>
            <a:endParaRPr lang="es-CO" altLang="es-MX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Linfocitos T y B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es-ES" altLang="es-MX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6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s-MX" smtClean="0"/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8893175" cy="562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38200" y="1125940"/>
            <a:ext cx="21336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800" dirty="0" smtClean="0"/>
              <a:t>Inmunidad innata</a:t>
            </a:r>
            <a:endParaRPr lang="es-MX" sz="1800" dirty="0"/>
          </a:p>
        </p:txBody>
      </p:sp>
      <p:sp>
        <p:nvSpPr>
          <p:cNvPr id="5" name="4 CuadroTexto"/>
          <p:cNvSpPr txBox="1"/>
          <p:nvPr/>
        </p:nvSpPr>
        <p:spPr>
          <a:xfrm>
            <a:off x="4876800" y="1121390"/>
            <a:ext cx="25146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800" dirty="0" smtClean="0"/>
              <a:t>Inmunidad adquirida</a:t>
            </a:r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344660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88913"/>
            <a:ext cx="8534400" cy="725487"/>
          </a:xfrm>
        </p:spPr>
        <p:txBody>
          <a:bodyPr/>
          <a:lstStyle/>
          <a:p>
            <a:pPr eaLnBrk="1" hangingPunct="1"/>
            <a:r>
              <a:rPr lang="es-CO" altLang="es-MX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Fagocitosis y procesamiento  antigénico</a:t>
            </a:r>
            <a:endParaRPr lang="es-ES" altLang="es-MX" sz="4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524000"/>
            <a:ext cx="914400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99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3797300" y="1638300"/>
            <a:ext cx="1079500" cy="881063"/>
            <a:chOff x="2688" y="1845"/>
            <a:chExt cx="680" cy="555"/>
          </a:xfrm>
        </p:grpSpPr>
        <p:sp>
          <p:nvSpPr>
            <p:cNvPr id="13387" name="Oval 3"/>
            <p:cNvSpPr>
              <a:spLocks noChangeArrowheads="1"/>
            </p:cNvSpPr>
            <p:nvPr/>
          </p:nvSpPr>
          <p:spPr bwMode="auto">
            <a:xfrm>
              <a:off x="2688" y="1845"/>
              <a:ext cx="680" cy="555"/>
            </a:xfrm>
            <a:prstGeom prst="ellipse">
              <a:avLst/>
            </a:prstGeom>
            <a:solidFill>
              <a:srgbClr val="33CCFF"/>
            </a:solidFill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8" name="Oval 4"/>
            <p:cNvSpPr>
              <a:spLocks noChangeArrowheads="1"/>
            </p:cNvSpPr>
            <p:nvPr/>
          </p:nvSpPr>
          <p:spPr bwMode="auto">
            <a:xfrm>
              <a:off x="2858" y="1945"/>
              <a:ext cx="340" cy="311"/>
            </a:xfrm>
            <a:prstGeom prst="ellipse">
              <a:avLst/>
            </a:prstGeom>
            <a:gradFill rotWithShape="0">
              <a:gsLst>
                <a:gs pos="0">
                  <a:srgbClr val="66CCFF"/>
                </a:gs>
                <a:gs pos="100000">
                  <a:srgbClr val="2F5E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3315" name="Group 5"/>
          <p:cNvGrpSpPr>
            <a:grpSpLocks/>
          </p:cNvGrpSpPr>
          <p:nvPr/>
        </p:nvGrpSpPr>
        <p:grpSpPr bwMode="auto">
          <a:xfrm>
            <a:off x="3505200" y="2552700"/>
            <a:ext cx="1079500" cy="881063"/>
            <a:chOff x="2688" y="1845"/>
            <a:chExt cx="680" cy="555"/>
          </a:xfrm>
        </p:grpSpPr>
        <p:sp>
          <p:nvSpPr>
            <p:cNvPr id="13385" name="Oval 6"/>
            <p:cNvSpPr>
              <a:spLocks noChangeArrowheads="1"/>
            </p:cNvSpPr>
            <p:nvPr/>
          </p:nvSpPr>
          <p:spPr bwMode="auto">
            <a:xfrm>
              <a:off x="2688" y="1845"/>
              <a:ext cx="680" cy="555"/>
            </a:xfrm>
            <a:prstGeom prst="ellipse">
              <a:avLst/>
            </a:prstGeom>
            <a:solidFill>
              <a:srgbClr val="33CCFF"/>
            </a:solidFill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6" name="Oval 7"/>
            <p:cNvSpPr>
              <a:spLocks noChangeArrowheads="1"/>
            </p:cNvSpPr>
            <p:nvPr/>
          </p:nvSpPr>
          <p:spPr bwMode="auto">
            <a:xfrm>
              <a:off x="2858" y="1945"/>
              <a:ext cx="340" cy="311"/>
            </a:xfrm>
            <a:prstGeom prst="ellipse">
              <a:avLst/>
            </a:prstGeom>
            <a:gradFill rotWithShape="0">
              <a:gsLst>
                <a:gs pos="0">
                  <a:srgbClr val="66CCFF"/>
                </a:gs>
                <a:gs pos="100000">
                  <a:srgbClr val="2F5E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3316" name="Group 8"/>
          <p:cNvGrpSpPr>
            <a:grpSpLocks/>
          </p:cNvGrpSpPr>
          <p:nvPr/>
        </p:nvGrpSpPr>
        <p:grpSpPr bwMode="auto">
          <a:xfrm>
            <a:off x="3886200" y="2628900"/>
            <a:ext cx="1079500" cy="881063"/>
            <a:chOff x="2688" y="1845"/>
            <a:chExt cx="680" cy="555"/>
          </a:xfrm>
        </p:grpSpPr>
        <p:sp>
          <p:nvSpPr>
            <p:cNvPr id="13383" name="Oval 9"/>
            <p:cNvSpPr>
              <a:spLocks noChangeArrowheads="1"/>
            </p:cNvSpPr>
            <p:nvPr/>
          </p:nvSpPr>
          <p:spPr bwMode="auto">
            <a:xfrm>
              <a:off x="2688" y="1845"/>
              <a:ext cx="680" cy="555"/>
            </a:xfrm>
            <a:prstGeom prst="ellipse">
              <a:avLst/>
            </a:prstGeom>
            <a:solidFill>
              <a:srgbClr val="33CCFF"/>
            </a:solidFill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4" name="Oval 10"/>
            <p:cNvSpPr>
              <a:spLocks noChangeArrowheads="1"/>
            </p:cNvSpPr>
            <p:nvPr/>
          </p:nvSpPr>
          <p:spPr bwMode="auto">
            <a:xfrm>
              <a:off x="2858" y="1945"/>
              <a:ext cx="340" cy="311"/>
            </a:xfrm>
            <a:prstGeom prst="ellipse">
              <a:avLst/>
            </a:prstGeom>
            <a:gradFill rotWithShape="0">
              <a:gsLst>
                <a:gs pos="0">
                  <a:srgbClr val="66CCFF"/>
                </a:gs>
                <a:gs pos="100000">
                  <a:srgbClr val="2F5E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3317" name="Freeform 11"/>
          <p:cNvSpPr>
            <a:spLocks/>
          </p:cNvSpPr>
          <p:nvPr/>
        </p:nvSpPr>
        <p:spPr bwMode="auto">
          <a:xfrm rot="-5400000">
            <a:off x="194469" y="2594769"/>
            <a:ext cx="2057400" cy="1211262"/>
          </a:xfrm>
          <a:custGeom>
            <a:avLst/>
            <a:gdLst>
              <a:gd name="T0" fmla="*/ 200376942 w 1340"/>
              <a:gd name="T1" fmla="*/ 1482845053 h 749"/>
              <a:gd name="T2" fmla="*/ 238094918 w 1340"/>
              <a:gd name="T3" fmla="*/ 507357061 h 749"/>
              <a:gd name="T4" fmla="*/ 391323621 w 1340"/>
              <a:gd name="T5" fmla="*/ 423670015 h 749"/>
              <a:gd name="T6" fmla="*/ 466759574 w 1340"/>
              <a:gd name="T7" fmla="*/ 295522053 h 749"/>
              <a:gd name="T8" fmla="*/ 1079675923 w 1340"/>
              <a:gd name="T9" fmla="*/ 0 h 749"/>
              <a:gd name="T10" fmla="*/ 1461569283 w 1340"/>
              <a:gd name="T11" fmla="*/ 41844331 h 749"/>
              <a:gd name="T12" fmla="*/ 1577081546 w 1340"/>
              <a:gd name="T13" fmla="*/ 83688663 h 749"/>
              <a:gd name="T14" fmla="*/ 2147483647 w 1340"/>
              <a:gd name="T15" fmla="*/ 761036400 h 749"/>
              <a:gd name="T16" fmla="*/ 2147483647 w 1340"/>
              <a:gd name="T17" fmla="*/ 931027076 h 749"/>
              <a:gd name="T18" fmla="*/ 2147483647 w 1340"/>
              <a:gd name="T19" fmla="*/ 1822826405 h 749"/>
              <a:gd name="T20" fmla="*/ 2147483647 w 1340"/>
              <a:gd name="T21" fmla="*/ 1864670736 h 749"/>
              <a:gd name="T22" fmla="*/ 1577081546 w 1340"/>
              <a:gd name="T23" fmla="*/ 1822826405 h 749"/>
              <a:gd name="T24" fmla="*/ 1270622603 w 1340"/>
              <a:gd name="T25" fmla="*/ 1739139359 h 749"/>
              <a:gd name="T26" fmla="*/ 851011267 w 1340"/>
              <a:gd name="T27" fmla="*/ 1822826405 h 749"/>
              <a:gd name="T28" fmla="*/ 619988278 w 1340"/>
              <a:gd name="T29" fmla="*/ 1864670736 h 749"/>
              <a:gd name="T30" fmla="*/ 544552325 w 1340"/>
              <a:gd name="T31" fmla="*/ 1739139359 h 749"/>
              <a:gd name="T32" fmla="*/ 353605645 w 1340"/>
              <a:gd name="T33" fmla="*/ 1694680060 h 749"/>
              <a:gd name="T34" fmla="*/ 200376942 w 1340"/>
              <a:gd name="T35" fmla="*/ 1482845053 h 74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40"/>
              <a:gd name="T55" fmla="*/ 0 h 749"/>
              <a:gd name="T56" fmla="*/ 1340 w 1340"/>
              <a:gd name="T57" fmla="*/ 749 h 74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40" h="749">
                <a:moveTo>
                  <a:pt x="85" y="567"/>
                </a:moveTo>
                <a:cubicBezTo>
                  <a:pt x="60" y="464"/>
                  <a:pt x="0" y="278"/>
                  <a:pt x="101" y="194"/>
                </a:cubicBezTo>
                <a:cubicBezTo>
                  <a:pt x="120" y="179"/>
                  <a:pt x="144" y="173"/>
                  <a:pt x="166" y="162"/>
                </a:cubicBezTo>
                <a:cubicBezTo>
                  <a:pt x="177" y="146"/>
                  <a:pt x="185" y="128"/>
                  <a:pt x="198" y="113"/>
                </a:cubicBezTo>
                <a:cubicBezTo>
                  <a:pt x="286" y="10"/>
                  <a:pt x="332" y="41"/>
                  <a:pt x="458" y="0"/>
                </a:cubicBezTo>
                <a:cubicBezTo>
                  <a:pt x="512" y="5"/>
                  <a:pt x="566" y="8"/>
                  <a:pt x="620" y="16"/>
                </a:cubicBezTo>
                <a:cubicBezTo>
                  <a:pt x="637" y="19"/>
                  <a:pt x="657" y="19"/>
                  <a:pt x="669" y="32"/>
                </a:cubicBezTo>
                <a:cubicBezTo>
                  <a:pt x="824" y="203"/>
                  <a:pt x="719" y="201"/>
                  <a:pt x="944" y="291"/>
                </a:cubicBezTo>
                <a:cubicBezTo>
                  <a:pt x="1054" y="335"/>
                  <a:pt x="1216" y="342"/>
                  <a:pt x="1334" y="356"/>
                </a:cubicBezTo>
                <a:cubicBezTo>
                  <a:pt x="1330" y="388"/>
                  <a:pt x="1340" y="666"/>
                  <a:pt x="1236" y="697"/>
                </a:cubicBezTo>
                <a:cubicBezTo>
                  <a:pt x="1200" y="708"/>
                  <a:pt x="1161" y="708"/>
                  <a:pt x="1123" y="713"/>
                </a:cubicBezTo>
                <a:cubicBezTo>
                  <a:pt x="972" y="708"/>
                  <a:pt x="820" y="709"/>
                  <a:pt x="669" y="697"/>
                </a:cubicBezTo>
                <a:cubicBezTo>
                  <a:pt x="625" y="693"/>
                  <a:pt x="584" y="665"/>
                  <a:pt x="539" y="665"/>
                </a:cubicBezTo>
                <a:cubicBezTo>
                  <a:pt x="479" y="665"/>
                  <a:pt x="420" y="686"/>
                  <a:pt x="361" y="697"/>
                </a:cubicBezTo>
                <a:cubicBezTo>
                  <a:pt x="322" y="722"/>
                  <a:pt x="309" y="749"/>
                  <a:pt x="263" y="713"/>
                </a:cubicBezTo>
                <a:cubicBezTo>
                  <a:pt x="248" y="701"/>
                  <a:pt x="248" y="675"/>
                  <a:pt x="231" y="665"/>
                </a:cubicBezTo>
                <a:cubicBezTo>
                  <a:pt x="207" y="651"/>
                  <a:pt x="177" y="654"/>
                  <a:pt x="150" y="648"/>
                </a:cubicBezTo>
                <a:cubicBezTo>
                  <a:pt x="128" y="581"/>
                  <a:pt x="148" y="609"/>
                  <a:pt x="85" y="567"/>
                </a:cubicBezTo>
                <a:close/>
              </a:path>
            </a:pathLst>
          </a:cu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MX" sz="1800" b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2956" name="Oval 12"/>
          <p:cNvSpPr>
            <a:spLocks noChangeArrowheads="1"/>
          </p:cNvSpPr>
          <p:nvPr/>
        </p:nvSpPr>
        <p:spPr bwMode="auto">
          <a:xfrm>
            <a:off x="1181100" y="2771775"/>
            <a:ext cx="485775" cy="425450"/>
          </a:xfrm>
          <a:prstGeom prst="ellipse">
            <a:avLst/>
          </a:pr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1200">
              <a:solidFill>
                <a:srgbClr val="CCFF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3319" name="Oval 13"/>
          <p:cNvSpPr>
            <a:spLocks noChangeArrowheads="1"/>
          </p:cNvSpPr>
          <p:nvPr/>
        </p:nvSpPr>
        <p:spPr bwMode="auto">
          <a:xfrm>
            <a:off x="2209800" y="1819275"/>
            <a:ext cx="1066800" cy="809625"/>
          </a:xfrm>
          <a:prstGeom prst="ellipse">
            <a:avLst/>
          </a:prstGeom>
          <a:solidFill>
            <a:srgbClr val="33CCFF"/>
          </a:solidFill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0" name="Oval 14"/>
          <p:cNvSpPr>
            <a:spLocks noChangeArrowheads="1"/>
          </p:cNvSpPr>
          <p:nvPr/>
        </p:nvSpPr>
        <p:spPr bwMode="auto">
          <a:xfrm>
            <a:off x="2476500" y="1920875"/>
            <a:ext cx="571500" cy="454025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59" name="Rectangle 15"/>
          <p:cNvSpPr>
            <a:spLocks noChangeArrowheads="1"/>
          </p:cNvSpPr>
          <p:nvPr/>
        </p:nvSpPr>
        <p:spPr bwMode="auto">
          <a:xfrm>
            <a:off x="1116013" y="2857500"/>
            <a:ext cx="560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APC</a:t>
            </a:r>
          </a:p>
        </p:txBody>
      </p:sp>
      <p:grpSp>
        <p:nvGrpSpPr>
          <p:cNvPr id="13322" name="Group 16"/>
          <p:cNvGrpSpPr>
            <a:grpSpLocks/>
          </p:cNvGrpSpPr>
          <p:nvPr/>
        </p:nvGrpSpPr>
        <p:grpSpPr bwMode="auto">
          <a:xfrm>
            <a:off x="533400" y="4610100"/>
            <a:ext cx="1079500" cy="1143000"/>
            <a:chOff x="768" y="2832"/>
            <a:chExt cx="680" cy="720"/>
          </a:xfrm>
        </p:grpSpPr>
        <p:sp>
          <p:nvSpPr>
            <p:cNvPr id="13379" name="Oval 17"/>
            <p:cNvSpPr>
              <a:spLocks noChangeArrowheads="1"/>
            </p:cNvSpPr>
            <p:nvPr/>
          </p:nvSpPr>
          <p:spPr bwMode="auto">
            <a:xfrm>
              <a:off x="768" y="2997"/>
              <a:ext cx="680" cy="555"/>
            </a:xfrm>
            <a:prstGeom prst="ellipse">
              <a:avLst/>
            </a:prstGeom>
            <a:solidFill>
              <a:srgbClr val="33CCFF"/>
            </a:solidFill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0" name="Oval 18"/>
            <p:cNvSpPr>
              <a:spLocks noChangeArrowheads="1"/>
            </p:cNvSpPr>
            <p:nvPr/>
          </p:nvSpPr>
          <p:spPr bwMode="auto">
            <a:xfrm>
              <a:off x="938" y="3067"/>
              <a:ext cx="340" cy="311"/>
            </a:xfrm>
            <a:prstGeom prst="ellipse">
              <a:avLst/>
            </a:prstGeom>
            <a:gradFill rotWithShape="0">
              <a:gsLst>
                <a:gs pos="0">
                  <a:srgbClr val="66CCFF"/>
                </a:gs>
                <a:gs pos="100000">
                  <a:srgbClr val="2F5E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1" name="Rectangle 19"/>
            <p:cNvSpPr>
              <a:spLocks noChangeArrowheads="1"/>
            </p:cNvSpPr>
            <p:nvPr/>
          </p:nvSpPr>
          <p:spPr bwMode="auto">
            <a:xfrm rot="5595998">
              <a:off x="1098" y="2790"/>
              <a:ext cx="39" cy="123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2" name="Rectangle 20"/>
            <p:cNvSpPr>
              <a:spLocks noChangeArrowheads="1"/>
            </p:cNvSpPr>
            <p:nvPr/>
          </p:nvSpPr>
          <p:spPr bwMode="auto">
            <a:xfrm rot="5609126">
              <a:off x="1062" y="2922"/>
              <a:ext cx="115" cy="31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3323" name="Rectangle 21"/>
          <p:cNvSpPr>
            <a:spLocks noChangeArrowheads="1"/>
          </p:cNvSpPr>
          <p:nvPr/>
        </p:nvSpPr>
        <p:spPr bwMode="auto">
          <a:xfrm rot="5400000">
            <a:off x="1707357" y="2293143"/>
            <a:ext cx="76200" cy="29051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13324" name="Rectangle 22"/>
          <p:cNvSpPr>
            <a:spLocks noChangeArrowheads="1"/>
          </p:cNvSpPr>
          <p:nvPr/>
        </p:nvSpPr>
        <p:spPr bwMode="auto">
          <a:xfrm rot="5400000">
            <a:off x="1901031" y="2251869"/>
            <a:ext cx="73025" cy="2174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5" name="Rectangle 23"/>
          <p:cNvSpPr>
            <a:spLocks noChangeArrowheads="1"/>
          </p:cNvSpPr>
          <p:nvPr/>
        </p:nvSpPr>
        <p:spPr bwMode="auto">
          <a:xfrm rot="5400000">
            <a:off x="1900237" y="2405063"/>
            <a:ext cx="74613" cy="2174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13326" name="Rectangle 24"/>
          <p:cNvSpPr>
            <a:spLocks noChangeArrowheads="1"/>
          </p:cNvSpPr>
          <p:nvPr/>
        </p:nvSpPr>
        <p:spPr bwMode="auto">
          <a:xfrm rot="10800000">
            <a:off x="1066800" y="4152900"/>
            <a:ext cx="76200" cy="29051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7" name="Rectangle 25"/>
          <p:cNvSpPr>
            <a:spLocks noChangeArrowheads="1"/>
          </p:cNvSpPr>
          <p:nvPr/>
        </p:nvSpPr>
        <p:spPr bwMode="auto">
          <a:xfrm rot="10800000">
            <a:off x="990600" y="4381500"/>
            <a:ext cx="73025" cy="2174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8" name="Rectangle 26"/>
          <p:cNvSpPr>
            <a:spLocks noChangeArrowheads="1"/>
          </p:cNvSpPr>
          <p:nvPr/>
        </p:nvSpPr>
        <p:spPr bwMode="auto">
          <a:xfrm rot="10800000">
            <a:off x="1143000" y="4381500"/>
            <a:ext cx="74613" cy="2174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9" name="Rectangle 27"/>
          <p:cNvSpPr>
            <a:spLocks noChangeArrowheads="1"/>
          </p:cNvSpPr>
          <p:nvPr/>
        </p:nvSpPr>
        <p:spPr bwMode="auto">
          <a:xfrm rot="-5400000">
            <a:off x="2209800" y="2324100"/>
            <a:ext cx="76200" cy="228600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30" name="Rectangle 28"/>
          <p:cNvSpPr>
            <a:spLocks noChangeArrowheads="1"/>
          </p:cNvSpPr>
          <p:nvPr/>
        </p:nvSpPr>
        <p:spPr bwMode="auto">
          <a:xfrm rot="10800000">
            <a:off x="2057400" y="2324100"/>
            <a:ext cx="76200" cy="228600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73" name="Text Box 29"/>
          <p:cNvSpPr txBox="1">
            <a:spLocks noChangeArrowheads="1"/>
          </p:cNvSpPr>
          <p:nvPr/>
        </p:nvSpPr>
        <p:spPr bwMode="auto">
          <a:xfrm>
            <a:off x="762000" y="5100638"/>
            <a:ext cx="588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CD8</a:t>
            </a:r>
          </a:p>
        </p:txBody>
      </p:sp>
      <p:sp>
        <p:nvSpPr>
          <p:cNvPr id="82974" name="Text Box 30"/>
          <p:cNvSpPr txBox="1">
            <a:spLocks noChangeArrowheads="1"/>
          </p:cNvSpPr>
          <p:nvPr/>
        </p:nvSpPr>
        <p:spPr bwMode="auto">
          <a:xfrm>
            <a:off x="2459038" y="1987550"/>
            <a:ext cx="588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CD4</a:t>
            </a:r>
          </a:p>
        </p:txBody>
      </p:sp>
      <p:sp>
        <p:nvSpPr>
          <p:cNvPr id="13333" name="Oval 31"/>
          <p:cNvSpPr>
            <a:spLocks noChangeArrowheads="1"/>
          </p:cNvSpPr>
          <p:nvPr/>
        </p:nvSpPr>
        <p:spPr bwMode="auto">
          <a:xfrm>
            <a:off x="3962400" y="2052638"/>
            <a:ext cx="1079500" cy="881062"/>
          </a:xfrm>
          <a:prstGeom prst="ellipse">
            <a:avLst/>
          </a:prstGeom>
          <a:solidFill>
            <a:srgbClr val="33CCFF"/>
          </a:solidFill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34" name="Oval 32"/>
          <p:cNvSpPr>
            <a:spLocks noChangeArrowheads="1"/>
          </p:cNvSpPr>
          <p:nvPr/>
        </p:nvSpPr>
        <p:spPr bwMode="auto">
          <a:xfrm>
            <a:off x="4232275" y="2163763"/>
            <a:ext cx="539750" cy="493712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77" name="Text Box 33"/>
          <p:cNvSpPr txBox="1">
            <a:spLocks noChangeArrowheads="1"/>
          </p:cNvSpPr>
          <p:nvPr/>
        </p:nvSpPr>
        <p:spPr bwMode="auto">
          <a:xfrm>
            <a:off x="4267200" y="2205038"/>
            <a:ext cx="522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</a:t>
            </a:r>
            <a:r>
              <a:rPr lang="es-CO" sz="1600" baseline="-25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</a:t>
            </a: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3336" name="Oval 34"/>
          <p:cNvSpPr>
            <a:spLocks noChangeArrowheads="1"/>
          </p:cNvSpPr>
          <p:nvPr/>
        </p:nvSpPr>
        <p:spPr bwMode="auto">
          <a:xfrm>
            <a:off x="5473700" y="2095500"/>
            <a:ext cx="1079500" cy="881063"/>
          </a:xfrm>
          <a:prstGeom prst="ellipse">
            <a:avLst/>
          </a:prstGeom>
          <a:solidFill>
            <a:srgbClr val="33CCFF"/>
          </a:solidFill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37" name="Oval 35"/>
          <p:cNvSpPr>
            <a:spLocks noChangeArrowheads="1"/>
          </p:cNvSpPr>
          <p:nvPr/>
        </p:nvSpPr>
        <p:spPr bwMode="auto">
          <a:xfrm>
            <a:off x="5743575" y="2206625"/>
            <a:ext cx="539750" cy="493713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80" name="Text Box 36"/>
          <p:cNvSpPr txBox="1">
            <a:spLocks noChangeArrowheads="1"/>
          </p:cNvSpPr>
          <p:nvPr/>
        </p:nvSpPr>
        <p:spPr bwMode="auto">
          <a:xfrm>
            <a:off x="5778500" y="2247900"/>
            <a:ext cx="522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</a:t>
            </a:r>
            <a:r>
              <a:rPr lang="es-CO" sz="1600" baseline="-25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</a:t>
            </a: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3339" name="Oval 37"/>
          <p:cNvSpPr>
            <a:spLocks noChangeArrowheads="1"/>
          </p:cNvSpPr>
          <p:nvPr/>
        </p:nvSpPr>
        <p:spPr bwMode="auto">
          <a:xfrm>
            <a:off x="5397500" y="3957638"/>
            <a:ext cx="1079500" cy="881062"/>
          </a:xfrm>
          <a:prstGeom prst="ellipse">
            <a:avLst/>
          </a:prstGeom>
          <a:solidFill>
            <a:srgbClr val="33CCFF"/>
          </a:solidFill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0" name="Oval 38"/>
          <p:cNvSpPr>
            <a:spLocks noChangeArrowheads="1"/>
          </p:cNvSpPr>
          <p:nvPr/>
        </p:nvSpPr>
        <p:spPr bwMode="auto">
          <a:xfrm>
            <a:off x="5667375" y="4068763"/>
            <a:ext cx="539750" cy="493712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83" name="Text Box 39"/>
          <p:cNvSpPr txBox="1">
            <a:spLocks noChangeArrowheads="1"/>
          </p:cNvSpPr>
          <p:nvPr/>
        </p:nvSpPr>
        <p:spPr bwMode="auto">
          <a:xfrm>
            <a:off x="5702300" y="4110038"/>
            <a:ext cx="522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</a:t>
            </a:r>
            <a:r>
              <a:rPr lang="es-CO" sz="1600" baseline="-25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</a:t>
            </a: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3342" name="AutoShape 40"/>
          <p:cNvSpPr>
            <a:spLocks noChangeArrowheads="1"/>
          </p:cNvSpPr>
          <p:nvPr/>
        </p:nvSpPr>
        <p:spPr bwMode="auto">
          <a:xfrm>
            <a:off x="3429000" y="21717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3" name="AutoShape 41"/>
          <p:cNvSpPr>
            <a:spLocks noChangeArrowheads="1"/>
          </p:cNvSpPr>
          <p:nvPr/>
        </p:nvSpPr>
        <p:spPr bwMode="auto">
          <a:xfrm>
            <a:off x="5105400" y="23241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4" name="AutoShape 42"/>
          <p:cNvSpPr>
            <a:spLocks noChangeArrowheads="1"/>
          </p:cNvSpPr>
          <p:nvPr/>
        </p:nvSpPr>
        <p:spPr bwMode="auto">
          <a:xfrm rot="2732585">
            <a:off x="4838700" y="36576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5" name="AutoShape 43"/>
          <p:cNvSpPr>
            <a:spLocks noChangeArrowheads="1"/>
          </p:cNvSpPr>
          <p:nvPr/>
        </p:nvSpPr>
        <p:spPr bwMode="auto">
          <a:xfrm>
            <a:off x="6705600" y="23241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6" name="AutoShape 44"/>
          <p:cNvSpPr>
            <a:spLocks noChangeArrowheads="1"/>
          </p:cNvSpPr>
          <p:nvPr/>
        </p:nvSpPr>
        <p:spPr bwMode="auto">
          <a:xfrm>
            <a:off x="6629400" y="43053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89" name="Text Box 45"/>
          <p:cNvSpPr txBox="1">
            <a:spLocks noChangeArrowheads="1"/>
          </p:cNvSpPr>
          <p:nvPr/>
        </p:nvSpPr>
        <p:spPr bwMode="auto">
          <a:xfrm>
            <a:off x="7239000" y="2019300"/>
            <a:ext cx="1200150" cy="1016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IL-2</a:t>
            </a:r>
          </a:p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IFN-</a:t>
            </a: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g</a:t>
            </a:r>
            <a:endParaRPr lang="es-CO" sz="20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TNF-</a:t>
            </a: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b, a</a:t>
            </a:r>
          </a:p>
        </p:txBody>
      </p:sp>
      <p:sp>
        <p:nvSpPr>
          <p:cNvPr id="82990" name="Text Box 46"/>
          <p:cNvSpPr txBox="1">
            <a:spLocks noChangeArrowheads="1"/>
          </p:cNvSpPr>
          <p:nvPr/>
        </p:nvSpPr>
        <p:spPr bwMode="auto">
          <a:xfrm>
            <a:off x="7453313" y="3924300"/>
            <a:ext cx="785812" cy="1016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IL-4</a:t>
            </a:r>
          </a:p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IL-5</a:t>
            </a:r>
          </a:p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IL-10</a:t>
            </a:r>
          </a:p>
        </p:txBody>
      </p:sp>
      <p:sp>
        <p:nvSpPr>
          <p:cNvPr id="13349" name="AutoShape 47"/>
          <p:cNvSpPr>
            <a:spLocks noChangeArrowheads="1"/>
          </p:cNvSpPr>
          <p:nvPr/>
        </p:nvSpPr>
        <p:spPr bwMode="auto">
          <a:xfrm rot="-5400000">
            <a:off x="7696200" y="16383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50" name="AutoShape 48"/>
          <p:cNvSpPr>
            <a:spLocks noChangeArrowheads="1"/>
          </p:cNvSpPr>
          <p:nvPr/>
        </p:nvSpPr>
        <p:spPr bwMode="auto">
          <a:xfrm rot="5400000">
            <a:off x="7658100" y="51054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93" name="Text Box 49"/>
          <p:cNvSpPr txBox="1">
            <a:spLocks noChangeArrowheads="1"/>
          </p:cNvSpPr>
          <p:nvPr/>
        </p:nvSpPr>
        <p:spPr bwMode="auto">
          <a:xfrm>
            <a:off x="1447800" y="4343400"/>
            <a:ext cx="8969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Class  I</a:t>
            </a:r>
          </a:p>
        </p:txBody>
      </p:sp>
      <p:sp>
        <p:nvSpPr>
          <p:cNvPr id="82994" name="Text Box 50"/>
          <p:cNvSpPr txBox="1">
            <a:spLocks noChangeArrowheads="1"/>
          </p:cNvSpPr>
          <p:nvPr/>
        </p:nvSpPr>
        <p:spPr bwMode="auto">
          <a:xfrm>
            <a:off x="1303338" y="1714500"/>
            <a:ext cx="954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Class  II</a:t>
            </a:r>
          </a:p>
        </p:txBody>
      </p:sp>
      <p:sp>
        <p:nvSpPr>
          <p:cNvPr id="13353" name="Freeform 51"/>
          <p:cNvSpPr>
            <a:spLocks/>
          </p:cNvSpPr>
          <p:nvPr/>
        </p:nvSpPr>
        <p:spPr bwMode="auto">
          <a:xfrm>
            <a:off x="846138" y="5753100"/>
            <a:ext cx="628650" cy="590550"/>
          </a:xfrm>
          <a:custGeom>
            <a:avLst/>
            <a:gdLst>
              <a:gd name="T0" fmla="*/ 218811627 w 607"/>
              <a:gd name="T1" fmla="*/ 626470945 h 518"/>
              <a:gd name="T2" fmla="*/ 77227633 w 607"/>
              <a:gd name="T3" fmla="*/ 548486423 h 518"/>
              <a:gd name="T4" fmla="*/ 38613816 w 607"/>
              <a:gd name="T5" fmla="*/ 517293299 h 518"/>
              <a:gd name="T6" fmla="*/ 0 w 607"/>
              <a:gd name="T7" fmla="*/ 501696166 h 518"/>
              <a:gd name="T8" fmla="*/ 77227633 w 607"/>
              <a:gd name="T9" fmla="*/ 361325395 h 518"/>
              <a:gd name="T10" fmla="*/ 64356361 w 607"/>
              <a:gd name="T11" fmla="*/ 283342014 h 518"/>
              <a:gd name="T12" fmla="*/ 128712722 w 607"/>
              <a:gd name="T13" fmla="*/ 189760360 h 518"/>
              <a:gd name="T14" fmla="*/ 347524348 w 607"/>
              <a:gd name="T15" fmla="*/ 64986721 h 518"/>
              <a:gd name="T16" fmla="*/ 476237070 w 607"/>
              <a:gd name="T17" fmla="*/ 49389589 h 518"/>
              <a:gd name="T18" fmla="*/ 617821064 w 607"/>
              <a:gd name="T19" fmla="*/ 220954625 h 518"/>
              <a:gd name="T20" fmla="*/ 643563608 w 607"/>
              <a:gd name="T21" fmla="*/ 314535138 h 518"/>
              <a:gd name="T22" fmla="*/ 617821064 w 607"/>
              <a:gd name="T23" fmla="*/ 392518520 h 518"/>
              <a:gd name="T24" fmla="*/ 527722158 w 607"/>
              <a:gd name="T25" fmla="*/ 532890431 h 518"/>
              <a:gd name="T26" fmla="*/ 373266893 w 607"/>
              <a:gd name="T27" fmla="*/ 564083556 h 518"/>
              <a:gd name="T28" fmla="*/ 296039260 w 607"/>
              <a:gd name="T29" fmla="*/ 673261202 h 518"/>
              <a:gd name="T30" fmla="*/ 257425443 w 607"/>
              <a:gd name="T31" fmla="*/ 657664069 h 518"/>
              <a:gd name="T32" fmla="*/ 218811627 w 607"/>
              <a:gd name="T33" fmla="*/ 626470945 h 5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607"/>
              <a:gd name="T52" fmla="*/ 0 h 518"/>
              <a:gd name="T53" fmla="*/ 607 w 607"/>
              <a:gd name="T54" fmla="*/ 518 h 5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607" h="518">
                <a:moveTo>
                  <a:pt x="204" y="482"/>
                </a:moveTo>
                <a:cubicBezTo>
                  <a:pt x="134" y="412"/>
                  <a:pt x="205" y="470"/>
                  <a:pt x="72" y="422"/>
                </a:cubicBezTo>
                <a:cubicBezTo>
                  <a:pt x="58" y="417"/>
                  <a:pt x="49" y="404"/>
                  <a:pt x="36" y="398"/>
                </a:cubicBezTo>
                <a:cubicBezTo>
                  <a:pt x="25" y="392"/>
                  <a:pt x="12" y="390"/>
                  <a:pt x="0" y="386"/>
                </a:cubicBezTo>
                <a:cubicBezTo>
                  <a:pt x="14" y="330"/>
                  <a:pt x="24" y="310"/>
                  <a:pt x="72" y="278"/>
                </a:cubicBezTo>
                <a:cubicBezTo>
                  <a:pt x="68" y="258"/>
                  <a:pt x="58" y="238"/>
                  <a:pt x="60" y="218"/>
                </a:cubicBezTo>
                <a:cubicBezTo>
                  <a:pt x="66" y="167"/>
                  <a:pt x="89" y="172"/>
                  <a:pt x="120" y="146"/>
                </a:cubicBezTo>
                <a:cubicBezTo>
                  <a:pt x="195" y="83"/>
                  <a:pt x="232" y="65"/>
                  <a:pt x="324" y="50"/>
                </a:cubicBezTo>
                <a:cubicBezTo>
                  <a:pt x="378" y="14"/>
                  <a:pt x="387" y="0"/>
                  <a:pt x="444" y="38"/>
                </a:cubicBezTo>
                <a:cubicBezTo>
                  <a:pt x="466" y="103"/>
                  <a:pt x="521" y="133"/>
                  <a:pt x="576" y="170"/>
                </a:cubicBezTo>
                <a:cubicBezTo>
                  <a:pt x="584" y="194"/>
                  <a:pt x="592" y="218"/>
                  <a:pt x="600" y="242"/>
                </a:cubicBezTo>
                <a:cubicBezTo>
                  <a:pt x="607" y="262"/>
                  <a:pt x="586" y="283"/>
                  <a:pt x="576" y="302"/>
                </a:cubicBezTo>
                <a:cubicBezTo>
                  <a:pt x="574" y="306"/>
                  <a:pt x="516" y="402"/>
                  <a:pt x="492" y="410"/>
                </a:cubicBezTo>
                <a:cubicBezTo>
                  <a:pt x="446" y="425"/>
                  <a:pt x="348" y="434"/>
                  <a:pt x="348" y="434"/>
                </a:cubicBezTo>
                <a:cubicBezTo>
                  <a:pt x="331" y="486"/>
                  <a:pt x="330" y="500"/>
                  <a:pt x="276" y="518"/>
                </a:cubicBezTo>
                <a:cubicBezTo>
                  <a:pt x="264" y="514"/>
                  <a:pt x="249" y="515"/>
                  <a:pt x="240" y="506"/>
                </a:cubicBezTo>
                <a:cubicBezTo>
                  <a:pt x="205" y="471"/>
                  <a:pt x="253" y="457"/>
                  <a:pt x="204" y="482"/>
                </a:cubicBezTo>
                <a:close/>
              </a:path>
            </a:pathLst>
          </a:custGeom>
          <a:solidFill>
            <a:schemeClr val="hlink"/>
          </a:solidFill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MX" sz="1800" b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2996" name="Text Box 52"/>
          <p:cNvSpPr txBox="1">
            <a:spLocks noChangeArrowheads="1"/>
          </p:cNvSpPr>
          <p:nvPr/>
        </p:nvSpPr>
        <p:spPr bwMode="auto">
          <a:xfrm>
            <a:off x="1668463" y="5878513"/>
            <a:ext cx="1201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Target cell</a:t>
            </a:r>
          </a:p>
        </p:txBody>
      </p:sp>
      <p:sp>
        <p:nvSpPr>
          <p:cNvPr id="13355" name="Oval 53"/>
          <p:cNvSpPr>
            <a:spLocks noChangeArrowheads="1"/>
          </p:cNvSpPr>
          <p:nvPr/>
        </p:nvSpPr>
        <p:spPr bwMode="auto">
          <a:xfrm>
            <a:off x="1227138" y="6057900"/>
            <a:ext cx="1524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56" name="Oval 54"/>
          <p:cNvSpPr>
            <a:spLocks noChangeArrowheads="1"/>
          </p:cNvSpPr>
          <p:nvPr/>
        </p:nvSpPr>
        <p:spPr bwMode="auto">
          <a:xfrm>
            <a:off x="5578475" y="5051425"/>
            <a:ext cx="877888" cy="644525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99" name="Oval 55"/>
          <p:cNvSpPr>
            <a:spLocks noChangeArrowheads="1"/>
          </p:cNvSpPr>
          <p:nvPr/>
        </p:nvSpPr>
        <p:spPr bwMode="auto">
          <a:xfrm>
            <a:off x="5822950" y="5213350"/>
            <a:ext cx="438150" cy="401638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es-MX" sz="1800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3000" name="Text Box 56"/>
          <p:cNvSpPr txBox="1">
            <a:spLocks noChangeArrowheads="1"/>
          </p:cNvSpPr>
          <p:nvPr/>
        </p:nvSpPr>
        <p:spPr bwMode="auto">
          <a:xfrm>
            <a:off x="6400800" y="5203825"/>
            <a:ext cx="784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B cell</a:t>
            </a:r>
            <a:endParaRPr lang="es-CO" sz="1600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359" name="Oval 57"/>
          <p:cNvSpPr>
            <a:spLocks noChangeArrowheads="1"/>
          </p:cNvSpPr>
          <p:nvPr/>
        </p:nvSpPr>
        <p:spPr bwMode="auto">
          <a:xfrm rot="5400000">
            <a:off x="7274719" y="5755481"/>
            <a:ext cx="877888" cy="644525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3002" name="Oval 58"/>
          <p:cNvSpPr>
            <a:spLocks noChangeArrowheads="1"/>
          </p:cNvSpPr>
          <p:nvPr/>
        </p:nvSpPr>
        <p:spPr bwMode="auto">
          <a:xfrm rot="5400000">
            <a:off x="7517607" y="5918994"/>
            <a:ext cx="438150" cy="401637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es-MX" sz="1800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3361" name="Rectangle 59"/>
          <p:cNvSpPr>
            <a:spLocks noChangeArrowheads="1"/>
          </p:cNvSpPr>
          <p:nvPr/>
        </p:nvSpPr>
        <p:spPr bwMode="auto">
          <a:xfrm rot="-2692970">
            <a:off x="7265988" y="5794375"/>
            <a:ext cx="49212" cy="161925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2" name="Rectangle 60"/>
          <p:cNvSpPr>
            <a:spLocks noChangeArrowheads="1"/>
          </p:cNvSpPr>
          <p:nvPr/>
        </p:nvSpPr>
        <p:spPr bwMode="auto">
          <a:xfrm rot="-3823504">
            <a:off x="7149306" y="5758657"/>
            <a:ext cx="41275" cy="14763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3" name="Rectangle 61"/>
          <p:cNvSpPr>
            <a:spLocks noChangeArrowheads="1"/>
          </p:cNvSpPr>
          <p:nvPr/>
        </p:nvSpPr>
        <p:spPr bwMode="auto">
          <a:xfrm rot="-1339102">
            <a:off x="7207250" y="5715000"/>
            <a:ext cx="49213" cy="12223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4" name="Rectangle 62"/>
          <p:cNvSpPr>
            <a:spLocks noChangeArrowheads="1"/>
          </p:cNvSpPr>
          <p:nvPr/>
        </p:nvSpPr>
        <p:spPr bwMode="auto">
          <a:xfrm rot="-2692970">
            <a:off x="7189788" y="6043613"/>
            <a:ext cx="49212" cy="161925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5" name="Rectangle 63"/>
          <p:cNvSpPr>
            <a:spLocks noChangeArrowheads="1"/>
          </p:cNvSpPr>
          <p:nvPr/>
        </p:nvSpPr>
        <p:spPr bwMode="auto">
          <a:xfrm rot="-3823504">
            <a:off x="7073106" y="6007894"/>
            <a:ext cx="41275" cy="14763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6" name="Rectangle 64"/>
          <p:cNvSpPr>
            <a:spLocks noChangeArrowheads="1"/>
          </p:cNvSpPr>
          <p:nvPr/>
        </p:nvSpPr>
        <p:spPr bwMode="auto">
          <a:xfrm rot="-1339102">
            <a:off x="7131050" y="5964238"/>
            <a:ext cx="49213" cy="122237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3009" name="Text Box 65"/>
          <p:cNvSpPr txBox="1">
            <a:spLocks noChangeArrowheads="1"/>
          </p:cNvSpPr>
          <p:nvPr/>
        </p:nvSpPr>
        <p:spPr bwMode="auto">
          <a:xfrm>
            <a:off x="7696200" y="5378450"/>
            <a:ext cx="1292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Plasma cell</a:t>
            </a:r>
          </a:p>
        </p:txBody>
      </p:sp>
      <p:sp>
        <p:nvSpPr>
          <p:cNvPr id="83010" name="Text Box 66"/>
          <p:cNvSpPr txBox="1">
            <a:spLocks noChangeArrowheads="1"/>
          </p:cNvSpPr>
          <p:nvPr/>
        </p:nvSpPr>
        <p:spPr bwMode="auto">
          <a:xfrm>
            <a:off x="6172200" y="6199188"/>
            <a:ext cx="1098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Antibodies</a:t>
            </a:r>
          </a:p>
        </p:txBody>
      </p:sp>
      <p:sp>
        <p:nvSpPr>
          <p:cNvPr id="13369" name="Rectangle 67"/>
          <p:cNvSpPr>
            <a:spLocks noChangeArrowheads="1"/>
          </p:cNvSpPr>
          <p:nvPr/>
        </p:nvSpPr>
        <p:spPr bwMode="auto">
          <a:xfrm>
            <a:off x="5943600" y="4800600"/>
            <a:ext cx="76200" cy="1524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0" name="Rectangle 68"/>
          <p:cNvSpPr>
            <a:spLocks noChangeArrowheads="1"/>
          </p:cNvSpPr>
          <p:nvPr/>
        </p:nvSpPr>
        <p:spPr bwMode="auto">
          <a:xfrm>
            <a:off x="5943600" y="4953000"/>
            <a:ext cx="76200" cy="152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1" name="Rectangle 69"/>
          <p:cNvSpPr>
            <a:spLocks noChangeArrowheads="1"/>
          </p:cNvSpPr>
          <p:nvPr/>
        </p:nvSpPr>
        <p:spPr bwMode="auto">
          <a:xfrm rot="516109">
            <a:off x="5611813" y="5562600"/>
            <a:ext cx="49212" cy="161925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2" name="Rectangle 70"/>
          <p:cNvSpPr>
            <a:spLocks noChangeArrowheads="1"/>
          </p:cNvSpPr>
          <p:nvPr/>
        </p:nvSpPr>
        <p:spPr bwMode="auto">
          <a:xfrm rot="-1256745">
            <a:off x="5670550" y="5719763"/>
            <a:ext cx="41275" cy="147637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3" name="Rectangle 71"/>
          <p:cNvSpPr>
            <a:spLocks noChangeArrowheads="1"/>
          </p:cNvSpPr>
          <p:nvPr/>
        </p:nvSpPr>
        <p:spPr bwMode="auto">
          <a:xfrm rot="2217320">
            <a:off x="5562600" y="5715000"/>
            <a:ext cx="49213" cy="12223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4" name="Freeform 72"/>
          <p:cNvSpPr>
            <a:spLocks/>
          </p:cNvSpPr>
          <p:nvPr/>
        </p:nvSpPr>
        <p:spPr bwMode="auto">
          <a:xfrm>
            <a:off x="7162800" y="609600"/>
            <a:ext cx="1371600" cy="873125"/>
          </a:xfrm>
          <a:custGeom>
            <a:avLst/>
            <a:gdLst>
              <a:gd name="T0" fmla="*/ 89055736 w 1340"/>
              <a:gd name="T1" fmla="*/ 770499589 h 749"/>
              <a:gd name="T2" fmla="*/ 105819964 w 1340"/>
              <a:gd name="T3" fmla="*/ 263627795 h 749"/>
              <a:gd name="T4" fmla="*/ 173921951 w 1340"/>
              <a:gd name="T5" fmla="*/ 220142906 h 749"/>
              <a:gd name="T6" fmla="*/ 207448359 w 1340"/>
              <a:gd name="T7" fmla="*/ 153555759 h 749"/>
              <a:gd name="T8" fmla="*/ 479856307 w 1340"/>
              <a:gd name="T9" fmla="*/ 0 h 749"/>
              <a:gd name="T10" fmla="*/ 649586689 w 1340"/>
              <a:gd name="T11" fmla="*/ 21743027 h 749"/>
              <a:gd name="T12" fmla="*/ 700924449 w 1340"/>
              <a:gd name="T13" fmla="*/ 43484889 h 749"/>
              <a:gd name="T14" fmla="*/ 989047453 w 1340"/>
              <a:gd name="T15" fmla="*/ 395441693 h 749"/>
              <a:gd name="T16" fmla="*/ 1397659376 w 1340"/>
              <a:gd name="T17" fmla="*/ 483770702 h 749"/>
              <a:gd name="T18" fmla="*/ 1294981810 w 1340"/>
              <a:gd name="T19" fmla="*/ 947157607 h 749"/>
              <a:gd name="T20" fmla="*/ 1176590211 w 1340"/>
              <a:gd name="T21" fmla="*/ 968899468 h 749"/>
              <a:gd name="T22" fmla="*/ 700924449 w 1340"/>
              <a:gd name="T23" fmla="*/ 947157607 h 749"/>
              <a:gd name="T24" fmla="*/ 564721498 w 1340"/>
              <a:gd name="T25" fmla="*/ 903671552 h 749"/>
              <a:gd name="T26" fmla="*/ 378226889 w 1340"/>
              <a:gd name="T27" fmla="*/ 947157607 h 749"/>
              <a:gd name="T28" fmla="*/ 275550346 w 1340"/>
              <a:gd name="T29" fmla="*/ 968899468 h 749"/>
              <a:gd name="T30" fmla="*/ 242022914 w 1340"/>
              <a:gd name="T31" fmla="*/ 903671552 h 749"/>
              <a:gd name="T32" fmla="*/ 157157723 w 1340"/>
              <a:gd name="T33" fmla="*/ 880570460 h 749"/>
              <a:gd name="T34" fmla="*/ 89055736 w 1340"/>
              <a:gd name="T35" fmla="*/ 770499589 h 74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40"/>
              <a:gd name="T55" fmla="*/ 0 h 749"/>
              <a:gd name="T56" fmla="*/ 1340 w 1340"/>
              <a:gd name="T57" fmla="*/ 749 h 74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40" h="749">
                <a:moveTo>
                  <a:pt x="85" y="567"/>
                </a:moveTo>
                <a:cubicBezTo>
                  <a:pt x="60" y="464"/>
                  <a:pt x="0" y="278"/>
                  <a:pt x="101" y="194"/>
                </a:cubicBezTo>
                <a:cubicBezTo>
                  <a:pt x="120" y="179"/>
                  <a:pt x="144" y="173"/>
                  <a:pt x="166" y="162"/>
                </a:cubicBezTo>
                <a:cubicBezTo>
                  <a:pt x="177" y="146"/>
                  <a:pt x="185" y="128"/>
                  <a:pt x="198" y="113"/>
                </a:cubicBezTo>
                <a:cubicBezTo>
                  <a:pt x="286" y="10"/>
                  <a:pt x="332" y="41"/>
                  <a:pt x="458" y="0"/>
                </a:cubicBezTo>
                <a:cubicBezTo>
                  <a:pt x="512" y="5"/>
                  <a:pt x="566" y="8"/>
                  <a:pt x="620" y="16"/>
                </a:cubicBezTo>
                <a:cubicBezTo>
                  <a:pt x="637" y="19"/>
                  <a:pt x="657" y="19"/>
                  <a:pt x="669" y="32"/>
                </a:cubicBezTo>
                <a:cubicBezTo>
                  <a:pt x="824" y="203"/>
                  <a:pt x="719" y="201"/>
                  <a:pt x="944" y="291"/>
                </a:cubicBezTo>
                <a:cubicBezTo>
                  <a:pt x="1054" y="335"/>
                  <a:pt x="1216" y="342"/>
                  <a:pt x="1334" y="356"/>
                </a:cubicBezTo>
                <a:cubicBezTo>
                  <a:pt x="1330" y="388"/>
                  <a:pt x="1340" y="666"/>
                  <a:pt x="1236" y="697"/>
                </a:cubicBezTo>
                <a:cubicBezTo>
                  <a:pt x="1200" y="708"/>
                  <a:pt x="1161" y="708"/>
                  <a:pt x="1123" y="713"/>
                </a:cubicBezTo>
                <a:cubicBezTo>
                  <a:pt x="972" y="708"/>
                  <a:pt x="820" y="709"/>
                  <a:pt x="669" y="697"/>
                </a:cubicBezTo>
                <a:cubicBezTo>
                  <a:pt x="625" y="693"/>
                  <a:pt x="584" y="665"/>
                  <a:pt x="539" y="665"/>
                </a:cubicBezTo>
                <a:cubicBezTo>
                  <a:pt x="479" y="665"/>
                  <a:pt x="420" y="686"/>
                  <a:pt x="361" y="697"/>
                </a:cubicBezTo>
                <a:cubicBezTo>
                  <a:pt x="322" y="722"/>
                  <a:pt x="309" y="749"/>
                  <a:pt x="263" y="713"/>
                </a:cubicBezTo>
                <a:cubicBezTo>
                  <a:pt x="248" y="701"/>
                  <a:pt x="248" y="675"/>
                  <a:pt x="231" y="665"/>
                </a:cubicBezTo>
                <a:cubicBezTo>
                  <a:pt x="207" y="651"/>
                  <a:pt x="177" y="654"/>
                  <a:pt x="150" y="648"/>
                </a:cubicBezTo>
                <a:cubicBezTo>
                  <a:pt x="128" y="581"/>
                  <a:pt x="148" y="609"/>
                  <a:pt x="85" y="567"/>
                </a:cubicBezTo>
                <a:close/>
              </a:path>
            </a:pathLst>
          </a:cu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MX" sz="1800" b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3017" name="Oval 73"/>
          <p:cNvSpPr>
            <a:spLocks noChangeArrowheads="1"/>
          </p:cNvSpPr>
          <p:nvPr/>
        </p:nvSpPr>
        <p:spPr bwMode="auto">
          <a:xfrm>
            <a:off x="7924800" y="1035050"/>
            <a:ext cx="311150" cy="336550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1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3018" name="Rectangle 74"/>
          <p:cNvSpPr>
            <a:spLocks noChangeArrowheads="1"/>
          </p:cNvSpPr>
          <p:nvPr/>
        </p:nvSpPr>
        <p:spPr bwMode="auto">
          <a:xfrm>
            <a:off x="7848600" y="1066800"/>
            <a:ext cx="469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MØ</a:t>
            </a:r>
          </a:p>
        </p:txBody>
      </p:sp>
      <p:sp>
        <p:nvSpPr>
          <p:cNvPr id="13377" name="Text Box 75"/>
          <p:cNvSpPr txBox="1">
            <a:spLocks noChangeArrowheads="1"/>
          </p:cNvSpPr>
          <p:nvPr/>
        </p:nvSpPr>
        <p:spPr bwMode="auto">
          <a:xfrm>
            <a:off x="2879725" y="620713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400" b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3020" name="Text Box 76"/>
          <p:cNvSpPr txBox="1">
            <a:spLocks noChangeArrowheads="1"/>
          </p:cNvSpPr>
          <p:nvPr/>
        </p:nvSpPr>
        <p:spPr bwMode="auto">
          <a:xfrm>
            <a:off x="1843088" y="347663"/>
            <a:ext cx="4797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Respuesta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 Immune </a:t>
            </a:r>
            <a:r>
              <a:rPr lang="en-US" sz="28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Adaptiva</a:t>
            </a:r>
            <a:r>
              <a:rPr lang="en-US" sz="2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3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6"/>
          <p:cNvGrpSpPr>
            <a:grpSpLocks/>
          </p:cNvGrpSpPr>
          <p:nvPr/>
        </p:nvGrpSpPr>
        <p:grpSpPr bwMode="auto">
          <a:xfrm>
            <a:off x="0" y="692150"/>
            <a:ext cx="9144000" cy="6165850"/>
            <a:chOff x="975" y="839"/>
            <a:chExt cx="3779" cy="2682"/>
          </a:xfrm>
        </p:grpSpPr>
        <p:pic>
          <p:nvPicPr>
            <p:cNvPr id="14339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" y="839"/>
              <a:ext cx="3748" cy="2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40" name="Rectangle 5"/>
            <p:cNvSpPr>
              <a:spLocks noChangeArrowheads="1"/>
            </p:cNvSpPr>
            <p:nvPr/>
          </p:nvSpPr>
          <p:spPr bwMode="auto">
            <a:xfrm>
              <a:off x="975" y="3430"/>
              <a:ext cx="1950" cy="9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239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inmune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innata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adaptiva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nrc1252-f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145" y="1143000"/>
            <a:ext cx="8233055" cy="544753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6019800" y="6324600"/>
            <a:ext cx="2093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err="1" smtClean="0">
                <a:solidFill>
                  <a:prstClr val="black"/>
                </a:solidFill>
                <a:latin typeface="Arial"/>
                <a:cs typeface="Arial"/>
              </a:rPr>
              <a:t>Dranoff</a:t>
            </a:r>
            <a:r>
              <a:rPr lang="en-US" sz="1200" dirty="0" smtClean="0">
                <a:solidFill>
                  <a:prstClr val="black"/>
                </a:solidFill>
                <a:latin typeface="Arial"/>
                <a:cs typeface="Arial"/>
              </a:rPr>
              <a:t> 2004. </a:t>
            </a:r>
            <a:endParaRPr lang="en-US" sz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2286000"/>
            <a:ext cx="13716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0" dirty="0" err="1" smtClean="0">
                <a:solidFill>
                  <a:prstClr val="black"/>
                </a:solidFill>
              </a:rPr>
              <a:t>Monocyte</a:t>
            </a:r>
            <a:r>
              <a:rPr lang="en-US" sz="1200" b="0" dirty="0" smtClean="0">
                <a:solidFill>
                  <a:prstClr val="black"/>
                </a:solidFill>
              </a:rPr>
              <a:t> subpopulations: 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classical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pro-inflammatory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anti-inflammatory 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0" y="5105400"/>
            <a:ext cx="171135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0" dirty="0" smtClean="0">
                <a:solidFill>
                  <a:prstClr val="black"/>
                </a:solidFill>
              </a:rPr>
              <a:t>Cytokines that activate MO, B cell and CD8+T cell</a:t>
            </a:r>
          </a:p>
        </p:txBody>
      </p:sp>
      <p:sp>
        <p:nvSpPr>
          <p:cNvPr id="9" name="Rectangle 8"/>
          <p:cNvSpPr/>
          <p:nvPr/>
        </p:nvSpPr>
        <p:spPr>
          <a:xfrm>
            <a:off x="5445157" y="4724400"/>
            <a:ext cx="148904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0" dirty="0" smtClean="0">
                <a:solidFill>
                  <a:prstClr val="black"/>
                </a:solidFill>
              </a:rPr>
              <a:t>antibody-dependent cell-mediated inhibition (ADCI) </a:t>
            </a:r>
            <a:endParaRPr lang="en-US" sz="1200" b="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29400" y="1117937"/>
            <a:ext cx="17526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0" dirty="0" smtClean="0">
                <a:solidFill>
                  <a:prstClr val="black"/>
                </a:solidFill>
              </a:rPr>
              <a:t>B cell subpopulations: 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Naive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Plasma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MBC (classical, atypical, activated)</a:t>
            </a:r>
          </a:p>
        </p:txBody>
      </p:sp>
    </p:spTree>
    <p:extLst>
      <p:ext uri="{BB962C8B-B14F-4D97-AF65-F5344CB8AC3E}">
        <p14:creationId xmlns:p14="http://schemas.microsoft.com/office/powerpoint/2010/main" val="317484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152401"/>
            <a:ext cx="9434512" cy="685800"/>
          </a:xfrm>
        </p:spPr>
        <p:txBody>
          <a:bodyPr/>
          <a:lstStyle/>
          <a:p>
            <a:pPr algn="ctr" eaLnBrk="1" hangingPunct="1"/>
            <a:r>
              <a:rPr lang="es-CO" altLang="es-MX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</a:t>
            </a:r>
            <a:r>
              <a:rPr lang="es-CO" altLang="es-MX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altLang="es-MX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Primaria y Secundaria</a:t>
            </a:r>
            <a:endParaRPr lang="es-ES" altLang="es-MX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1418925" y="1524000"/>
            <a:ext cx="7010400" cy="7983537"/>
            <a:chOff x="3810000" y="2151063"/>
            <a:chExt cx="5334000" cy="6840537"/>
          </a:xfrm>
        </p:grpSpPr>
        <p:pic>
          <p:nvPicPr>
            <p:cNvPr id="25603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175" y="2151063"/>
              <a:ext cx="5003800" cy="6840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1 Rectángulo"/>
            <p:cNvSpPr/>
            <p:nvPr/>
          </p:nvSpPr>
          <p:spPr bwMode="auto">
            <a:xfrm>
              <a:off x="3810000" y="5943600"/>
              <a:ext cx="5334000" cy="3048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644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-8357" y="76201"/>
            <a:ext cx="9152357" cy="838199"/>
          </a:xfrm>
        </p:spPr>
        <p:txBody>
          <a:bodyPr/>
          <a:lstStyle/>
          <a:p>
            <a:pPr algn="ctr" eaLnBrk="1" hangingPunct="1"/>
            <a:r>
              <a:rPr lang="es-MX" altLang="es-MX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 </a:t>
            </a:r>
            <a:r>
              <a:rPr lang="es-ES" altLang="es-MX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Inmunidad en malaria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9516" y="1338263"/>
            <a:ext cx="5049837" cy="55197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s-MX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es específicas para cada estadio.</a:t>
            </a:r>
          </a:p>
          <a:p>
            <a:pPr eaLnBrk="1" hangingPunct="1">
              <a:lnSpc>
                <a:spcPct val="90000"/>
              </a:lnSpc>
            </a:pPr>
            <a:endParaRPr lang="en-US" altLang="es-MX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Inmunidad naturalmente adquirida depende de la edad.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57" y="1066801"/>
            <a:ext cx="4351757" cy="551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72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793037" cy="939800"/>
          </a:xfrm>
        </p:spPr>
        <p:txBody>
          <a:bodyPr/>
          <a:lstStyle/>
          <a:p>
            <a:pPr eaLnBrk="1" hangingPunct="1"/>
            <a:r>
              <a:rPr lang="es-MX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protectora</a:t>
            </a:r>
            <a:endParaRPr lang="es-ES" altLang="es-MX" b="1" dirty="0" smtClean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952625"/>
            <a:ext cx="8026400" cy="3838575"/>
          </a:xfrm>
        </p:spPr>
        <p:txBody>
          <a:bodyPr/>
          <a:lstStyle/>
          <a:p>
            <a:pPr eaLnBrk="1" hangingPunct="1"/>
            <a:r>
              <a:rPr lang="es-ES" altLang="es-MX" sz="3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Esencia de la interacción huésped-parásito:</a:t>
            </a:r>
          </a:p>
          <a:p>
            <a:pPr eaLnBrk="1" hangingPunct="1">
              <a:buFont typeface="Wingdings" pitchFamily="2" charset="2"/>
              <a:buNone/>
            </a:pPr>
            <a:endParaRPr lang="es-ES" altLang="es-MX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s-ES" altLang="es-MX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Balance continuo </a:t>
            </a: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entre inmunidad y escape de la respuesta inmune: confrontación entre el huésped y el parásito</a:t>
            </a:r>
            <a:r>
              <a:rPr lang="es-ES" altLang="es-MX" sz="28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906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r>
              <a:rPr lang="es-MX" sz="3600" b="1" dirty="0" smtClean="0">
                <a:solidFill>
                  <a:srgbClr val="C00000"/>
                </a:solidFill>
              </a:rPr>
              <a:t>Historia del paludismo</a:t>
            </a:r>
            <a:endParaRPr lang="es-MX" sz="3600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297632"/>
            <a:ext cx="7772400" cy="528792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MX" sz="1800" dirty="0" smtClean="0"/>
              <a:t> </a:t>
            </a:r>
            <a:r>
              <a:rPr lang="es-MX" sz="1800" b="1" dirty="0" smtClean="0"/>
              <a:t>1880 </a:t>
            </a:r>
            <a:r>
              <a:rPr lang="es-MX" sz="1800" dirty="0" err="1" smtClean="0"/>
              <a:t>Laveran</a:t>
            </a:r>
            <a:r>
              <a:rPr lang="es-MX" sz="1800" dirty="0" smtClean="0"/>
              <a:t>, </a:t>
            </a:r>
            <a:r>
              <a:rPr lang="es-MX" sz="1800" dirty="0"/>
              <a:t>descubrió </a:t>
            </a:r>
            <a:r>
              <a:rPr lang="es-MX" sz="1800" dirty="0" smtClean="0"/>
              <a:t>el </a:t>
            </a:r>
            <a:r>
              <a:rPr lang="es-MX" sz="1800" dirty="0" err="1" smtClean="0"/>
              <a:t>Plasmodium</a:t>
            </a:r>
            <a:r>
              <a:rPr lang="es-MX" sz="1800" dirty="0" smtClean="0"/>
              <a:t>: </a:t>
            </a:r>
            <a:r>
              <a:rPr lang="es-MX" sz="1800" dirty="0"/>
              <a:t>“microorganismo de naturaleza </a:t>
            </a:r>
            <a:r>
              <a:rPr lang="es-MX" sz="1800" dirty="0" smtClean="0"/>
              <a:t>	animal</a:t>
            </a:r>
            <a:r>
              <a:rPr lang="es-MX" sz="1800" dirty="0"/>
              <a:t>”. </a:t>
            </a:r>
            <a:endParaRPr lang="es-MX" sz="1800" dirty="0" smtClean="0"/>
          </a:p>
          <a:p>
            <a:pPr>
              <a:lnSpc>
                <a:spcPct val="150000"/>
              </a:lnSpc>
            </a:pPr>
            <a:r>
              <a:rPr lang="es-MX" sz="1800" b="1" dirty="0" smtClean="0"/>
              <a:t>1885  </a:t>
            </a:r>
            <a:r>
              <a:rPr lang="es-MX" sz="1800" dirty="0" err="1" smtClean="0"/>
              <a:t>Danileuski</a:t>
            </a:r>
            <a:r>
              <a:rPr lang="es-MX" sz="1800" dirty="0"/>
              <a:t>, describió el paludismo aviar. Cuatro años más tarde Sajaron </a:t>
            </a:r>
            <a:r>
              <a:rPr lang="es-MX" sz="1800" dirty="0" smtClean="0"/>
              <a:t>	hizo</a:t>
            </a:r>
            <a:r>
              <a:rPr lang="es-MX" sz="1800" dirty="0"/>
              <a:t>, por primera vez la descripción detallada de </a:t>
            </a:r>
            <a:r>
              <a:rPr lang="es-MX" sz="1800" i="1" dirty="0"/>
              <a:t>P. </a:t>
            </a:r>
            <a:r>
              <a:rPr lang="es-MX" sz="1800" i="1" dirty="0" err="1"/>
              <a:t>falciparum</a:t>
            </a:r>
            <a:r>
              <a:rPr lang="es-MX" sz="1800" i="1" dirty="0"/>
              <a:t>. </a:t>
            </a:r>
            <a:endParaRPr lang="es-MX" sz="1800" i="1" dirty="0" smtClean="0"/>
          </a:p>
          <a:p>
            <a:pPr>
              <a:lnSpc>
                <a:spcPct val="150000"/>
              </a:lnSpc>
            </a:pPr>
            <a:r>
              <a:rPr lang="es-MX" sz="1800" b="1" dirty="0" smtClean="0"/>
              <a:t>1890</a:t>
            </a:r>
            <a:r>
              <a:rPr lang="es-MX" sz="1800" dirty="0" smtClean="0"/>
              <a:t>  </a:t>
            </a:r>
            <a:r>
              <a:rPr lang="es-MX" sz="1800" dirty="0" err="1" smtClean="0"/>
              <a:t>Romanoswki</a:t>
            </a:r>
            <a:r>
              <a:rPr lang="es-MX" sz="1800" dirty="0" smtClean="0"/>
              <a:t> estudio microscópico con coloración </a:t>
            </a:r>
            <a:r>
              <a:rPr lang="es-MX" sz="1800" dirty="0"/>
              <a:t>con azul de metileno </a:t>
            </a:r>
            <a:r>
              <a:rPr lang="es-MX" sz="1800" dirty="0" smtClean="0"/>
              <a:t>	y </a:t>
            </a:r>
            <a:r>
              <a:rPr lang="es-MX" sz="1800" dirty="0"/>
              <a:t>eosina</a:t>
            </a:r>
            <a:r>
              <a:rPr lang="es-MX" sz="1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s-MX" sz="1800" b="1" dirty="0" smtClean="0"/>
              <a:t>1897  </a:t>
            </a:r>
            <a:r>
              <a:rPr lang="es-MX" sz="1800" dirty="0" smtClean="0"/>
              <a:t>Ross</a:t>
            </a:r>
            <a:r>
              <a:rPr lang="es-MX" sz="1800" dirty="0"/>
              <a:t>, descubrió al transmisor del paludismo, </a:t>
            </a:r>
            <a:r>
              <a:rPr lang="es-MX" sz="1800" dirty="0" smtClean="0"/>
              <a:t>el</a:t>
            </a:r>
            <a:r>
              <a:rPr lang="es-MX" sz="1800" i="1" dirty="0" smtClean="0"/>
              <a:t> </a:t>
            </a:r>
            <a:r>
              <a:rPr lang="es-MX" sz="1800" i="1" dirty="0" err="1" smtClean="0"/>
              <a:t>Anopheles</a:t>
            </a:r>
            <a:r>
              <a:rPr lang="es-MX" sz="1800" i="1" dirty="0" smtClean="0"/>
              <a:t> </a:t>
            </a:r>
            <a:r>
              <a:rPr lang="es-MX" sz="1800" dirty="0"/>
              <a:t>y </a:t>
            </a:r>
            <a:r>
              <a:rPr lang="es-MX" sz="1800" dirty="0" err="1" smtClean="0"/>
              <a:t>describio</a:t>
            </a:r>
            <a:r>
              <a:rPr lang="es-MX" sz="1800" dirty="0" smtClean="0"/>
              <a:t>	 	</a:t>
            </a:r>
            <a:r>
              <a:rPr lang="es-MX" sz="1800" dirty="0" err="1" smtClean="0"/>
              <a:t>morfológia</a:t>
            </a:r>
            <a:r>
              <a:rPr lang="es-MX" sz="1800" dirty="0" smtClean="0"/>
              <a:t> </a:t>
            </a:r>
            <a:r>
              <a:rPr lang="es-MX" sz="1800" dirty="0" err="1" smtClean="0"/>
              <a:t>Bastianelli</a:t>
            </a:r>
            <a:r>
              <a:rPr lang="es-MX" sz="1800" dirty="0"/>
              <a:t>, </a:t>
            </a:r>
            <a:r>
              <a:rPr lang="es-MX" sz="1800" dirty="0" err="1" smtClean="0"/>
              <a:t>Gignami</a:t>
            </a:r>
            <a:r>
              <a:rPr lang="es-MX" sz="1800" dirty="0" smtClean="0"/>
              <a:t> </a:t>
            </a:r>
            <a:r>
              <a:rPr lang="es-MX" sz="1800" dirty="0"/>
              <a:t>y </a:t>
            </a:r>
            <a:r>
              <a:rPr lang="es-MX" sz="1800" dirty="0" err="1"/>
              <a:t>Grassi</a:t>
            </a:r>
            <a:r>
              <a:rPr lang="es-MX" sz="1800" dirty="0"/>
              <a:t> </a:t>
            </a:r>
            <a:r>
              <a:rPr lang="es-MX" sz="1800" dirty="0" smtClean="0"/>
              <a:t>confirmación en mosquitos 	alimentados </a:t>
            </a:r>
            <a:r>
              <a:rPr lang="es-MX" sz="1800" dirty="0"/>
              <a:t>con sangre </a:t>
            </a:r>
            <a:r>
              <a:rPr lang="es-MX" sz="1800" dirty="0" smtClean="0"/>
              <a:t>de enfermos </a:t>
            </a:r>
            <a:r>
              <a:rPr lang="es-MX" sz="1800" dirty="0"/>
              <a:t>de </a:t>
            </a:r>
            <a:r>
              <a:rPr lang="es-MX" sz="1800" dirty="0" smtClean="0"/>
              <a:t>paludismo</a:t>
            </a:r>
            <a:r>
              <a:rPr lang="es-MX" sz="1800" dirty="0"/>
              <a:t>. </a:t>
            </a:r>
            <a:endParaRPr lang="es-MX" sz="1800" dirty="0" smtClean="0"/>
          </a:p>
          <a:p>
            <a:pPr>
              <a:lnSpc>
                <a:spcPct val="150000"/>
              </a:lnSpc>
            </a:pPr>
            <a:r>
              <a:rPr lang="es-MX" sz="1800" b="1" dirty="0" smtClean="0"/>
              <a:t>1922</a:t>
            </a:r>
            <a:r>
              <a:rPr lang="es-MX" sz="1800" dirty="0" smtClean="0"/>
              <a:t>  Descubrimiento de </a:t>
            </a:r>
            <a:r>
              <a:rPr lang="es-MX" sz="1800" i="1" dirty="0" smtClean="0"/>
              <a:t>P</a:t>
            </a:r>
            <a:r>
              <a:rPr lang="es-MX" sz="1800" i="1" dirty="0"/>
              <a:t>. ovale </a:t>
            </a:r>
            <a:r>
              <a:rPr lang="es-MX" sz="1800" dirty="0"/>
              <a:t>en África</a:t>
            </a:r>
            <a:r>
              <a:rPr lang="es-MX" sz="1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s-MX" sz="1800" b="1" dirty="0" smtClean="0"/>
              <a:t>1948</a:t>
            </a:r>
            <a:r>
              <a:rPr lang="es-MX" sz="1800" dirty="0" smtClean="0"/>
              <a:t> </a:t>
            </a:r>
            <a:r>
              <a:rPr lang="es-MX" sz="1800" dirty="0" err="1"/>
              <a:t>Garnham</a:t>
            </a:r>
            <a:r>
              <a:rPr lang="es-MX" sz="1800" dirty="0"/>
              <a:t>, </a:t>
            </a:r>
            <a:r>
              <a:rPr lang="es-MX" sz="1800" dirty="0" smtClean="0"/>
              <a:t> </a:t>
            </a:r>
            <a:r>
              <a:rPr lang="es-MX" sz="1800" i="1" dirty="0"/>
              <a:t>P. </a:t>
            </a:r>
            <a:r>
              <a:rPr lang="es-MX" sz="1800" i="1" dirty="0" err="1"/>
              <a:t>cynomolgi</a:t>
            </a:r>
            <a:r>
              <a:rPr lang="es-MX" sz="1800" i="1" dirty="0"/>
              <a:t> </a:t>
            </a:r>
            <a:r>
              <a:rPr lang="es-MX" sz="1800" dirty="0"/>
              <a:t>en los monos y </a:t>
            </a:r>
            <a:r>
              <a:rPr lang="es-MX" sz="1800" dirty="0" err="1" smtClean="0"/>
              <a:t>edescribe</a:t>
            </a:r>
            <a:r>
              <a:rPr lang="es-MX" sz="1800" dirty="0" smtClean="0"/>
              <a:t> </a:t>
            </a:r>
            <a:r>
              <a:rPr lang="es-MX" sz="1800" dirty="0"/>
              <a:t>la fase </a:t>
            </a:r>
            <a:r>
              <a:rPr lang="es-MX" sz="1800" dirty="0" smtClean="0"/>
              <a:t> </a:t>
            </a:r>
            <a:r>
              <a:rPr lang="es-MX" sz="1800" dirty="0" err="1" smtClean="0"/>
              <a:t>exoeritrocítica</a:t>
            </a:r>
            <a:r>
              <a:rPr lang="es-MX" sz="1800" dirty="0" smtClean="0"/>
              <a:t> 	de </a:t>
            </a:r>
            <a:r>
              <a:rPr lang="es-MX" sz="1800" i="1" dirty="0"/>
              <a:t>P. </a:t>
            </a:r>
            <a:r>
              <a:rPr lang="es-MX" sz="1800" i="1" dirty="0" err="1"/>
              <a:t>vivax</a:t>
            </a:r>
            <a:r>
              <a:rPr lang="es-MX" sz="1800" i="1" dirty="0"/>
              <a:t>, </a:t>
            </a:r>
            <a:r>
              <a:rPr lang="es-MX" sz="1800" dirty="0"/>
              <a:t>en los hepatocitos humanos.</a:t>
            </a:r>
          </a:p>
          <a:p>
            <a:endParaRPr lang="es-MX" sz="2000" dirty="0"/>
          </a:p>
        </p:txBody>
      </p:sp>
      <p:pic>
        <p:nvPicPr>
          <p:cNvPr id="5539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9389"/>
            <a:ext cx="1080575" cy="1246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077200" y="1293168"/>
            <a:ext cx="9797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dirty="0" smtClean="0"/>
              <a:t>Sir Ronald Ross</a:t>
            </a:r>
            <a:endParaRPr lang="es-MX" sz="900" dirty="0"/>
          </a:p>
        </p:txBody>
      </p:sp>
      <p:pic>
        <p:nvPicPr>
          <p:cNvPr id="553988" name="Picture 4" descr="C:\Users\USUARIO\Downloads\AlphonseLaver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7" y="12406"/>
            <a:ext cx="997723" cy="119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51034" y="1216968"/>
            <a:ext cx="10919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dirty="0" smtClean="0"/>
              <a:t>Alphonse </a:t>
            </a:r>
            <a:r>
              <a:rPr lang="es-MX" sz="900" dirty="0" err="1" smtClean="0"/>
              <a:t>Laveran</a:t>
            </a:r>
            <a:endParaRPr lang="es-MX" sz="900" dirty="0"/>
          </a:p>
        </p:txBody>
      </p:sp>
    </p:spTree>
    <p:extLst>
      <p:ext uri="{BB962C8B-B14F-4D97-AF65-F5344CB8AC3E}">
        <p14:creationId xmlns:p14="http://schemas.microsoft.com/office/powerpoint/2010/main" val="243819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4363" y="315913"/>
            <a:ext cx="7767637" cy="698500"/>
          </a:xfrm>
        </p:spPr>
        <p:txBody>
          <a:bodyPr/>
          <a:lstStyle/>
          <a:p>
            <a:pPr eaLnBrk="1" hangingPunct="1"/>
            <a:r>
              <a:rPr lang="es-ES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</a:t>
            </a:r>
            <a:r>
              <a:rPr lang="en-US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ES" altLang="es-MX" b="1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nmune</a:t>
            </a:r>
            <a:r>
              <a:rPr lang="es-ES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ES" altLang="es-MX" b="1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rotectora</a:t>
            </a:r>
            <a:endParaRPr lang="es-ES" altLang="es-MX" b="1" dirty="0" smtClean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4363" y="1717675"/>
            <a:ext cx="8229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tabLst>
                <a:tab pos="536575" algn="l"/>
              </a:tabLst>
              <a:defRPr/>
            </a:pPr>
            <a:r>
              <a:rPr lang="es-ES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Estado </a:t>
            </a:r>
            <a:r>
              <a:rPr lang="es-ES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</a:t>
            </a:r>
            <a:r>
              <a:rPr lang="es-ES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-inmune</a:t>
            </a:r>
            <a:r>
              <a:rPr lang="es-ES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(inmunidad contra la enfermedad pero no a la infección) </a:t>
            </a:r>
            <a:r>
              <a:rPr lang="es-E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residentes de zonas endémicas y depende de múltiples exposiciones al parásito durante el transcurso de la vida.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Prevenir o minimizar enfermedad y mortalidad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66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9" name="Group 63"/>
          <p:cNvGrpSpPr>
            <a:grpSpLocks/>
          </p:cNvGrpSpPr>
          <p:nvPr/>
        </p:nvGrpSpPr>
        <p:grpSpPr bwMode="auto">
          <a:xfrm>
            <a:off x="269007" y="1295400"/>
            <a:ext cx="3464793" cy="5277231"/>
            <a:chOff x="1416" y="384"/>
            <a:chExt cx="2448" cy="3653"/>
          </a:xfrm>
        </p:grpSpPr>
        <p:sp>
          <p:nvSpPr>
            <p:cNvPr id="19461" name="Freeform 17"/>
            <p:cNvSpPr>
              <a:spLocks/>
            </p:cNvSpPr>
            <p:nvPr/>
          </p:nvSpPr>
          <p:spPr bwMode="auto">
            <a:xfrm>
              <a:off x="2183" y="2936"/>
              <a:ext cx="1262" cy="710"/>
            </a:xfrm>
            <a:custGeom>
              <a:avLst/>
              <a:gdLst>
                <a:gd name="T0" fmla="*/ 15 w 1262"/>
                <a:gd name="T1" fmla="*/ 709 h 710"/>
                <a:gd name="T2" fmla="*/ 15 w 1262"/>
                <a:gd name="T3" fmla="*/ 709 h 710"/>
                <a:gd name="T4" fmla="*/ 15 w 1262"/>
                <a:gd name="T5" fmla="*/ 657 h 710"/>
                <a:gd name="T6" fmla="*/ 43 w 1262"/>
                <a:gd name="T7" fmla="*/ 604 h 710"/>
                <a:gd name="T8" fmla="*/ 72 w 1262"/>
                <a:gd name="T9" fmla="*/ 525 h 710"/>
                <a:gd name="T10" fmla="*/ 101 w 1262"/>
                <a:gd name="T11" fmla="*/ 473 h 710"/>
                <a:gd name="T12" fmla="*/ 129 w 1262"/>
                <a:gd name="T13" fmla="*/ 433 h 710"/>
                <a:gd name="T14" fmla="*/ 158 w 1262"/>
                <a:gd name="T15" fmla="*/ 381 h 710"/>
                <a:gd name="T16" fmla="*/ 215 w 1262"/>
                <a:gd name="T17" fmla="*/ 341 h 710"/>
                <a:gd name="T18" fmla="*/ 258 w 1262"/>
                <a:gd name="T19" fmla="*/ 289 h 710"/>
                <a:gd name="T20" fmla="*/ 315 w 1262"/>
                <a:gd name="T21" fmla="*/ 249 h 710"/>
                <a:gd name="T22" fmla="*/ 358 w 1262"/>
                <a:gd name="T23" fmla="*/ 197 h 710"/>
                <a:gd name="T24" fmla="*/ 416 w 1262"/>
                <a:gd name="T25" fmla="*/ 170 h 710"/>
                <a:gd name="T26" fmla="*/ 473 w 1262"/>
                <a:gd name="T27" fmla="*/ 131 h 710"/>
                <a:gd name="T28" fmla="*/ 545 w 1262"/>
                <a:gd name="T29" fmla="*/ 92 h 710"/>
                <a:gd name="T30" fmla="*/ 645 w 1262"/>
                <a:gd name="T31" fmla="*/ 52 h 710"/>
                <a:gd name="T32" fmla="*/ 760 w 1262"/>
                <a:gd name="T33" fmla="*/ 13 h 710"/>
                <a:gd name="T34" fmla="*/ 874 w 1262"/>
                <a:gd name="T35" fmla="*/ 0 h 710"/>
                <a:gd name="T36" fmla="*/ 931 w 1262"/>
                <a:gd name="T37" fmla="*/ 0 h 710"/>
                <a:gd name="T38" fmla="*/ 1003 w 1262"/>
                <a:gd name="T39" fmla="*/ 0 h 710"/>
                <a:gd name="T40" fmla="*/ 1060 w 1262"/>
                <a:gd name="T41" fmla="*/ 0 h 710"/>
                <a:gd name="T42" fmla="*/ 1132 w 1262"/>
                <a:gd name="T43" fmla="*/ 13 h 710"/>
                <a:gd name="T44" fmla="*/ 1218 w 1262"/>
                <a:gd name="T45" fmla="*/ 0 h 710"/>
                <a:gd name="T46" fmla="*/ 1247 w 1262"/>
                <a:gd name="T47" fmla="*/ 0 h 710"/>
                <a:gd name="T48" fmla="*/ 1261 w 1262"/>
                <a:gd name="T49" fmla="*/ 26 h 710"/>
                <a:gd name="T50" fmla="*/ 1232 w 1262"/>
                <a:gd name="T51" fmla="*/ 26 h 710"/>
                <a:gd name="T52" fmla="*/ 1189 w 1262"/>
                <a:gd name="T53" fmla="*/ 39 h 710"/>
                <a:gd name="T54" fmla="*/ 1132 w 1262"/>
                <a:gd name="T55" fmla="*/ 39 h 710"/>
                <a:gd name="T56" fmla="*/ 1089 w 1262"/>
                <a:gd name="T57" fmla="*/ 52 h 710"/>
                <a:gd name="T58" fmla="*/ 1003 w 1262"/>
                <a:gd name="T59" fmla="*/ 65 h 710"/>
                <a:gd name="T60" fmla="*/ 903 w 1262"/>
                <a:gd name="T61" fmla="*/ 78 h 710"/>
                <a:gd name="T62" fmla="*/ 846 w 1262"/>
                <a:gd name="T63" fmla="*/ 78 h 710"/>
                <a:gd name="T64" fmla="*/ 803 w 1262"/>
                <a:gd name="T65" fmla="*/ 92 h 710"/>
                <a:gd name="T66" fmla="*/ 745 w 1262"/>
                <a:gd name="T67" fmla="*/ 105 h 710"/>
                <a:gd name="T68" fmla="*/ 702 w 1262"/>
                <a:gd name="T69" fmla="*/ 131 h 710"/>
                <a:gd name="T70" fmla="*/ 616 w 1262"/>
                <a:gd name="T71" fmla="*/ 184 h 710"/>
                <a:gd name="T72" fmla="*/ 559 w 1262"/>
                <a:gd name="T73" fmla="*/ 210 h 710"/>
                <a:gd name="T74" fmla="*/ 516 w 1262"/>
                <a:gd name="T75" fmla="*/ 236 h 710"/>
                <a:gd name="T76" fmla="*/ 459 w 1262"/>
                <a:gd name="T77" fmla="*/ 262 h 710"/>
                <a:gd name="T78" fmla="*/ 416 w 1262"/>
                <a:gd name="T79" fmla="*/ 289 h 710"/>
                <a:gd name="T80" fmla="*/ 344 w 1262"/>
                <a:gd name="T81" fmla="*/ 328 h 710"/>
                <a:gd name="T82" fmla="*/ 301 w 1262"/>
                <a:gd name="T83" fmla="*/ 368 h 710"/>
                <a:gd name="T84" fmla="*/ 215 w 1262"/>
                <a:gd name="T85" fmla="*/ 459 h 710"/>
                <a:gd name="T86" fmla="*/ 129 w 1262"/>
                <a:gd name="T87" fmla="*/ 538 h 710"/>
                <a:gd name="T88" fmla="*/ 58 w 1262"/>
                <a:gd name="T89" fmla="*/ 617 h 710"/>
                <a:gd name="T90" fmla="*/ 15 w 1262"/>
                <a:gd name="T91" fmla="*/ 657 h 710"/>
                <a:gd name="T92" fmla="*/ 0 w 1262"/>
                <a:gd name="T93" fmla="*/ 709 h 710"/>
                <a:gd name="T94" fmla="*/ 15 w 1262"/>
                <a:gd name="T95" fmla="*/ 709 h 71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62" h="710">
                  <a:moveTo>
                    <a:pt x="15" y="709"/>
                  </a:moveTo>
                  <a:lnTo>
                    <a:pt x="15" y="709"/>
                  </a:lnTo>
                  <a:lnTo>
                    <a:pt x="15" y="657"/>
                  </a:lnTo>
                  <a:lnTo>
                    <a:pt x="43" y="604"/>
                  </a:lnTo>
                  <a:lnTo>
                    <a:pt x="72" y="525"/>
                  </a:lnTo>
                  <a:lnTo>
                    <a:pt x="101" y="473"/>
                  </a:lnTo>
                  <a:lnTo>
                    <a:pt x="129" y="433"/>
                  </a:lnTo>
                  <a:lnTo>
                    <a:pt x="158" y="381"/>
                  </a:lnTo>
                  <a:lnTo>
                    <a:pt x="215" y="341"/>
                  </a:lnTo>
                  <a:lnTo>
                    <a:pt x="258" y="289"/>
                  </a:lnTo>
                  <a:lnTo>
                    <a:pt x="315" y="249"/>
                  </a:lnTo>
                  <a:lnTo>
                    <a:pt x="358" y="197"/>
                  </a:lnTo>
                  <a:lnTo>
                    <a:pt x="416" y="170"/>
                  </a:lnTo>
                  <a:lnTo>
                    <a:pt x="473" y="131"/>
                  </a:lnTo>
                  <a:lnTo>
                    <a:pt x="545" y="92"/>
                  </a:lnTo>
                  <a:lnTo>
                    <a:pt x="645" y="52"/>
                  </a:lnTo>
                  <a:lnTo>
                    <a:pt x="760" y="13"/>
                  </a:lnTo>
                  <a:lnTo>
                    <a:pt x="874" y="0"/>
                  </a:lnTo>
                  <a:lnTo>
                    <a:pt x="931" y="0"/>
                  </a:lnTo>
                  <a:lnTo>
                    <a:pt x="1003" y="0"/>
                  </a:lnTo>
                  <a:lnTo>
                    <a:pt x="1060" y="0"/>
                  </a:lnTo>
                  <a:lnTo>
                    <a:pt x="1132" y="13"/>
                  </a:lnTo>
                  <a:lnTo>
                    <a:pt x="1218" y="0"/>
                  </a:lnTo>
                  <a:lnTo>
                    <a:pt x="1247" y="0"/>
                  </a:lnTo>
                  <a:lnTo>
                    <a:pt x="1261" y="26"/>
                  </a:lnTo>
                  <a:lnTo>
                    <a:pt x="1232" y="26"/>
                  </a:lnTo>
                  <a:lnTo>
                    <a:pt x="1189" y="39"/>
                  </a:lnTo>
                  <a:lnTo>
                    <a:pt x="1132" y="39"/>
                  </a:lnTo>
                  <a:lnTo>
                    <a:pt x="1089" y="52"/>
                  </a:lnTo>
                  <a:lnTo>
                    <a:pt x="1003" y="65"/>
                  </a:lnTo>
                  <a:lnTo>
                    <a:pt x="903" y="78"/>
                  </a:lnTo>
                  <a:lnTo>
                    <a:pt x="846" y="78"/>
                  </a:lnTo>
                  <a:lnTo>
                    <a:pt x="803" y="92"/>
                  </a:lnTo>
                  <a:lnTo>
                    <a:pt x="745" y="105"/>
                  </a:lnTo>
                  <a:lnTo>
                    <a:pt x="702" y="131"/>
                  </a:lnTo>
                  <a:lnTo>
                    <a:pt x="616" y="184"/>
                  </a:lnTo>
                  <a:lnTo>
                    <a:pt x="559" y="210"/>
                  </a:lnTo>
                  <a:lnTo>
                    <a:pt x="516" y="236"/>
                  </a:lnTo>
                  <a:lnTo>
                    <a:pt x="459" y="262"/>
                  </a:lnTo>
                  <a:lnTo>
                    <a:pt x="416" y="289"/>
                  </a:lnTo>
                  <a:lnTo>
                    <a:pt x="344" y="328"/>
                  </a:lnTo>
                  <a:lnTo>
                    <a:pt x="301" y="368"/>
                  </a:lnTo>
                  <a:lnTo>
                    <a:pt x="215" y="459"/>
                  </a:lnTo>
                  <a:lnTo>
                    <a:pt x="129" y="538"/>
                  </a:lnTo>
                  <a:lnTo>
                    <a:pt x="58" y="617"/>
                  </a:lnTo>
                  <a:lnTo>
                    <a:pt x="15" y="657"/>
                  </a:lnTo>
                  <a:lnTo>
                    <a:pt x="0" y="709"/>
                  </a:lnTo>
                  <a:lnTo>
                    <a:pt x="15" y="709"/>
                  </a:lnTo>
                </a:path>
              </a:pathLst>
            </a:custGeom>
            <a:solidFill>
              <a:schemeClr val="tx1"/>
            </a:solidFill>
            <a:ln w="12700" cap="rnd" cmpd="sng">
              <a:solidFill>
                <a:srgbClr val="FFFF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2" name="Oval 18"/>
            <p:cNvSpPr>
              <a:spLocks noChangeArrowheads="1"/>
            </p:cNvSpPr>
            <p:nvPr/>
          </p:nvSpPr>
          <p:spPr bwMode="auto">
            <a:xfrm>
              <a:off x="2583" y="3055"/>
              <a:ext cx="150" cy="71"/>
            </a:xfrm>
            <a:prstGeom prst="ellipse">
              <a:avLst/>
            </a:prstGeom>
            <a:solidFill>
              <a:srgbClr val="FFFF99"/>
            </a:solidFill>
            <a:ln w="12700">
              <a:solidFill>
                <a:srgbClr val="FFFF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s-MX" sz="2400" b="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19463" name="Rectangle 21"/>
            <p:cNvSpPr>
              <a:spLocks noChangeArrowheads="1"/>
            </p:cNvSpPr>
            <p:nvPr/>
          </p:nvSpPr>
          <p:spPr bwMode="auto">
            <a:xfrm>
              <a:off x="2803" y="2319"/>
              <a:ext cx="35" cy="295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9464" name="Freeform 22"/>
            <p:cNvSpPr>
              <a:spLocks/>
            </p:cNvSpPr>
            <p:nvPr/>
          </p:nvSpPr>
          <p:spPr bwMode="auto">
            <a:xfrm>
              <a:off x="2670" y="2604"/>
              <a:ext cx="102" cy="146"/>
            </a:xfrm>
            <a:custGeom>
              <a:avLst/>
              <a:gdLst>
                <a:gd name="T0" fmla="*/ 29 w 102"/>
                <a:gd name="T1" fmla="*/ 145 h 146"/>
                <a:gd name="T2" fmla="*/ 101 w 102"/>
                <a:gd name="T3" fmla="*/ 14 h 146"/>
                <a:gd name="T4" fmla="*/ 72 w 102"/>
                <a:gd name="T5" fmla="*/ 0 h 146"/>
                <a:gd name="T6" fmla="*/ 0 w 102"/>
                <a:gd name="T7" fmla="*/ 132 h 146"/>
                <a:gd name="T8" fmla="*/ 29 w 102"/>
                <a:gd name="T9" fmla="*/ 145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146">
                  <a:moveTo>
                    <a:pt x="29" y="145"/>
                  </a:moveTo>
                  <a:lnTo>
                    <a:pt x="101" y="14"/>
                  </a:lnTo>
                  <a:lnTo>
                    <a:pt x="72" y="0"/>
                  </a:lnTo>
                  <a:lnTo>
                    <a:pt x="0" y="132"/>
                  </a:lnTo>
                  <a:lnTo>
                    <a:pt x="29" y="145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5" name="Line 23"/>
            <p:cNvSpPr>
              <a:spLocks noChangeShapeType="1"/>
            </p:cNvSpPr>
            <p:nvPr/>
          </p:nvSpPr>
          <p:spPr bwMode="auto">
            <a:xfrm flipV="1">
              <a:off x="2699" y="2618"/>
              <a:ext cx="72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6" name="Line 24"/>
            <p:cNvSpPr>
              <a:spLocks noChangeShapeType="1"/>
            </p:cNvSpPr>
            <p:nvPr/>
          </p:nvSpPr>
          <p:spPr bwMode="auto">
            <a:xfrm flipH="1" flipV="1">
              <a:off x="2742" y="2605"/>
              <a:ext cx="29" cy="13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7" name="Line 25"/>
            <p:cNvSpPr>
              <a:spLocks noChangeShapeType="1"/>
            </p:cNvSpPr>
            <p:nvPr/>
          </p:nvSpPr>
          <p:spPr bwMode="auto">
            <a:xfrm flipH="1">
              <a:off x="2670" y="2604"/>
              <a:ext cx="72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8" name="Line 26"/>
            <p:cNvSpPr>
              <a:spLocks noChangeShapeType="1"/>
            </p:cNvSpPr>
            <p:nvPr/>
          </p:nvSpPr>
          <p:spPr bwMode="auto">
            <a:xfrm>
              <a:off x="2672" y="2736"/>
              <a:ext cx="27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9" name="Freeform 27"/>
            <p:cNvSpPr>
              <a:spLocks/>
            </p:cNvSpPr>
            <p:nvPr/>
          </p:nvSpPr>
          <p:spPr bwMode="auto">
            <a:xfrm>
              <a:off x="2828" y="2604"/>
              <a:ext cx="130" cy="146"/>
            </a:xfrm>
            <a:custGeom>
              <a:avLst/>
              <a:gdLst>
                <a:gd name="T0" fmla="*/ 129 w 130"/>
                <a:gd name="T1" fmla="*/ 119 h 146"/>
                <a:gd name="T2" fmla="*/ 43 w 130"/>
                <a:gd name="T3" fmla="*/ 0 h 146"/>
                <a:gd name="T4" fmla="*/ 0 w 130"/>
                <a:gd name="T5" fmla="*/ 27 h 146"/>
                <a:gd name="T6" fmla="*/ 86 w 130"/>
                <a:gd name="T7" fmla="*/ 145 h 146"/>
                <a:gd name="T8" fmla="*/ 129 w 130"/>
                <a:gd name="T9" fmla="*/ 119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0" h="146">
                  <a:moveTo>
                    <a:pt x="129" y="119"/>
                  </a:moveTo>
                  <a:lnTo>
                    <a:pt x="43" y="0"/>
                  </a:lnTo>
                  <a:lnTo>
                    <a:pt x="0" y="27"/>
                  </a:lnTo>
                  <a:lnTo>
                    <a:pt x="86" y="145"/>
                  </a:lnTo>
                  <a:lnTo>
                    <a:pt x="129" y="119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0" name="Line 28"/>
            <p:cNvSpPr>
              <a:spLocks noChangeShapeType="1"/>
            </p:cNvSpPr>
            <p:nvPr/>
          </p:nvSpPr>
          <p:spPr bwMode="auto">
            <a:xfrm flipH="1" flipV="1">
              <a:off x="2871" y="2605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1" name="Line 29"/>
            <p:cNvSpPr>
              <a:spLocks noChangeShapeType="1"/>
            </p:cNvSpPr>
            <p:nvPr/>
          </p:nvSpPr>
          <p:spPr bwMode="auto">
            <a:xfrm flipH="1">
              <a:off x="2828" y="2604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2" name="Line 30"/>
            <p:cNvSpPr>
              <a:spLocks noChangeShapeType="1"/>
            </p:cNvSpPr>
            <p:nvPr/>
          </p:nvSpPr>
          <p:spPr bwMode="auto">
            <a:xfrm>
              <a:off x="2828" y="2631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3" name="Line 31"/>
            <p:cNvSpPr>
              <a:spLocks noChangeShapeType="1"/>
            </p:cNvSpPr>
            <p:nvPr/>
          </p:nvSpPr>
          <p:spPr bwMode="auto">
            <a:xfrm flipV="1">
              <a:off x="2914" y="2723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4" name="Rectangle 32"/>
            <p:cNvSpPr>
              <a:spLocks noChangeArrowheads="1"/>
            </p:cNvSpPr>
            <p:nvPr/>
          </p:nvSpPr>
          <p:spPr bwMode="auto">
            <a:xfrm>
              <a:off x="3047" y="1728"/>
              <a:ext cx="35" cy="294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9475" name="Freeform 33"/>
            <p:cNvSpPr>
              <a:spLocks/>
            </p:cNvSpPr>
            <p:nvPr/>
          </p:nvSpPr>
          <p:spPr bwMode="auto">
            <a:xfrm>
              <a:off x="2914" y="2013"/>
              <a:ext cx="101" cy="146"/>
            </a:xfrm>
            <a:custGeom>
              <a:avLst/>
              <a:gdLst>
                <a:gd name="T0" fmla="*/ 29 w 101"/>
                <a:gd name="T1" fmla="*/ 145 h 146"/>
                <a:gd name="T2" fmla="*/ 100 w 101"/>
                <a:gd name="T3" fmla="*/ 13 h 146"/>
                <a:gd name="T4" fmla="*/ 72 w 101"/>
                <a:gd name="T5" fmla="*/ 0 h 146"/>
                <a:gd name="T6" fmla="*/ 0 w 101"/>
                <a:gd name="T7" fmla="*/ 132 h 146"/>
                <a:gd name="T8" fmla="*/ 29 w 101"/>
                <a:gd name="T9" fmla="*/ 145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" h="146">
                  <a:moveTo>
                    <a:pt x="29" y="145"/>
                  </a:moveTo>
                  <a:lnTo>
                    <a:pt x="100" y="13"/>
                  </a:lnTo>
                  <a:lnTo>
                    <a:pt x="72" y="0"/>
                  </a:lnTo>
                  <a:lnTo>
                    <a:pt x="0" y="132"/>
                  </a:lnTo>
                  <a:lnTo>
                    <a:pt x="29" y="145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6" name="Line 34"/>
            <p:cNvSpPr>
              <a:spLocks noChangeShapeType="1"/>
            </p:cNvSpPr>
            <p:nvPr/>
          </p:nvSpPr>
          <p:spPr bwMode="auto">
            <a:xfrm flipV="1">
              <a:off x="2943" y="2028"/>
              <a:ext cx="71" cy="130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7" name="Line 35"/>
            <p:cNvSpPr>
              <a:spLocks noChangeShapeType="1"/>
            </p:cNvSpPr>
            <p:nvPr/>
          </p:nvSpPr>
          <p:spPr bwMode="auto">
            <a:xfrm flipH="1" flipV="1">
              <a:off x="2986" y="2014"/>
              <a:ext cx="28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8" name="Line 36"/>
            <p:cNvSpPr>
              <a:spLocks noChangeShapeType="1"/>
            </p:cNvSpPr>
            <p:nvPr/>
          </p:nvSpPr>
          <p:spPr bwMode="auto">
            <a:xfrm flipH="1">
              <a:off x="2914" y="2013"/>
              <a:ext cx="72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9" name="Line 37"/>
            <p:cNvSpPr>
              <a:spLocks noChangeShapeType="1"/>
            </p:cNvSpPr>
            <p:nvPr/>
          </p:nvSpPr>
          <p:spPr bwMode="auto">
            <a:xfrm>
              <a:off x="2916" y="2145"/>
              <a:ext cx="27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0" name="Freeform 38"/>
            <p:cNvSpPr>
              <a:spLocks/>
            </p:cNvSpPr>
            <p:nvPr/>
          </p:nvSpPr>
          <p:spPr bwMode="auto">
            <a:xfrm>
              <a:off x="3071" y="2013"/>
              <a:ext cx="130" cy="146"/>
            </a:xfrm>
            <a:custGeom>
              <a:avLst/>
              <a:gdLst>
                <a:gd name="T0" fmla="*/ 129 w 130"/>
                <a:gd name="T1" fmla="*/ 118 h 146"/>
                <a:gd name="T2" fmla="*/ 43 w 130"/>
                <a:gd name="T3" fmla="*/ 0 h 146"/>
                <a:gd name="T4" fmla="*/ 0 w 130"/>
                <a:gd name="T5" fmla="*/ 26 h 146"/>
                <a:gd name="T6" fmla="*/ 86 w 130"/>
                <a:gd name="T7" fmla="*/ 145 h 146"/>
                <a:gd name="T8" fmla="*/ 129 w 130"/>
                <a:gd name="T9" fmla="*/ 118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0" h="146">
                  <a:moveTo>
                    <a:pt x="129" y="118"/>
                  </a:moveTo>
                  <a:lnTo>
                    <a:pt x="43" y="0"/>
                  </a:lnTo>
                  <a:lnTo>
                    <a:pt x="0" y="26"/>
                  </a:lnTo>
                  <a:lnTo>
                    <a:pt x="86" y="145"/>
                  </a:lnTo>
                  <a:lnTo>
                    <a:pt x="129" y="118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1" name="Line 39"/>
            <p:cNvSpPr>
              <a:spLocks noChangeShapeType="1"/>
            </p:cNvSpPr>
            <p:nvPr/>
          </p:nvSpPr>
          <p:spPr bwMode="auto">
            <a:xfrm flipH="1" flipV="1">
              <a:off x="3114" y="2013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2" name="Line 40"/>
            <p:cNvSpPr>
              <a:spLocks noChangeShapeType="1"/>
            </p:cNvSpPr>
            <p:nvPr/>
          </p:nvSpPr>
          <p:spPr bwMode="auto">
            <a:xfrm flipH="1">
              <a:off x="3071" y="2013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3" name="Line 41"/>
            <p:cNvSpPr>
              <a:spLocks noChangeShapeType="1"/>
            </p:cNvSpPr>
            <p:nvPr/>
          </p:nvSpPr>
          <p:spPr bwMode="auto">
            <a:xfrm>
              <a:off x="3071" y="2039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4" name="Line 42"/>
            <p:cNvSpPr>
              <a:spLocks noChangeShapeType="1"/>
            </p:cNvSpPr>
            <p:nvPr/>
          </p:nvSpPr>
          <p:spPr bwMode="auto">
            <a:xfrm flipV="1">
              <a:off x="3157" y="2132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5" name="Rectangle 43"/>
            <p:cNvSpPr>
              <a:spLocks noChangeArrowheads="1"/>
            </p:cNvSpPr>
            <p:nvPr/>
          </p:nvSpPr>
          <p:spPr bwMode="auto">
            <a:xfrm>
              <a:off x="2517" y="1728"/>
              <a:ext cx="35" cy="294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9486" name="Freeform 44"/>
            <p:cNvSpPr>
              <a:spLocks/>
            </p:cNvSpPr>
            <p:nvPr/>
          </p:nvSpPr>
          <p:spPr bwMode="auto">
            <a:xfrm>
              <a:off x="2384" y="2013"/>
              <a:ext cx="115" cy="146"/>
            </a:xfrm>
            <a:custGeom>
              <a:avLst/>
              <a:gdLst>
                <a:gd name="T0" fmla="*/ 28 w 115"/>
                <a:gd name="T1" fmla="*/ 145 h 146"/>
                <a:gd name="T2" fmla="*/ 114 w 115"/>
                <a:gd name="T3" fmla="*/ 13 h 146"/>
                <a:gd name="T4" fmla="*/ 86 w 115"/>
                <a:gd name="T5" fmla="*/ 0 h 146"/>
                <a:gd name="T6" fmla="*/ 0 w 115"/>
                <a:gd name="T7" fmla="*/ 132 h 146"/>
                <a:gd name="T8" fmla="*/ 28 w 115"/>
                <a:gd name="T9" fmla="*/ 145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" h="146">
                  <a:moveTo>
                    <a:pt x="28" y="145"/>
                  </a:moveTo>
                  <a:lnTo>
                    <a:pt x="114" y="13"/>
                  </a:lnTo>
                  <a:lnTo>
                    <a:pt x="86" y="0"/>
                  </a:lnTo>
                  <a:lnTo>
                    <a:pt x="0" y="132"/>
                  </a:lnTo>
                  <a:lnTo>
                    <a:pt x="28" y="145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7" name="Line 45"/>
            <p:cNvSpPr>
              <a:spLocks noChangeShapeType="1"/>
            </p:cNvSpPr>
            <p:nvPr/>
          </p:nvSpPr>
          <p:spPr bwMode="auto">
            <a:xfrm flipV="1">
              <a:off x="2412" y="2027"/>
              <a:ext cx="86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8" name="Line 46"/>
            <p:cNvSpPr>
              <a:spLocks noChangeShapeType="1"/>
            </p:cNvSpPr>
            <p:nvPr/>
          </p:nvSpPr>
          <p:spPr bwMode="auto">
            <a:xfrm flipH="1" flipV="1">
              <a:off x="2470" y="2014"/>
              <a:ext cx="28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9" name="Line 47"/>
            <p:cNvSpPr>
              <a:spLocks noChangeShapeType="1"/>
            </p:cNvSpPr>
            <p:nvPr/>
          </p:nvSpPr>
          <p:spPr bwMode="auto">
            <a:xfrm flipH="1">
              <a:off x="2384" y="2013"/>
              <a:ext cx="86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0" name="Line 48"/>
            <p:cNvSpPr>
              <a:spLocks noChangeShapeType="1"/>
            </p:cNvSpPr>
            <p:nvPr/>
          </p:nvSpPr>
          <p:spPr bwMode="auto">
            <a:xfrm>
              <a:off x="2386" y="2145"/>
              <a:ext cx="26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1" name="Freeform 49"/>
            <p:cNvSpPr>
              <a:spLocks/>
            </p:cNvSpPr>
            <p:nvPr/>
          </p:nvSpPr>
          <p:spPr bwMode="auto">
            <a:xfrm>
              <a:off x="2541" y="2013"/>
              <a:ext cx="130" cy="146"/>
            </a:xfrm>
            <a:custGeom>
              <a:avLst/>
              <a:gdLst>
                <a:gd name="T0" fmla="*/ 129 w 130"/>
                <a:gd name="T1" fmla="*/ 118 h 146"/>
                <a:gd name="T2" fmla="*/ 43 w 130"/>
                <a:gd name="T3" fmla="*/ 0 h 146"/>
                <a:gd name="T4" fmla="*/ 0 w 130"/>
                <a:gd name="T5" fmla="*/ 26 h 146"/>
                <a:gd name="T6" fmla="*/ 86 w 130"/>
                <a:gd name="T7" fmla="*/ 145 h 146"/>
                <a:gd name="T8" fmla="*/ 129 w 130"/>
                <a:gd name="T9" fmla="*/ 118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0" h="146">
                  <a:moveTo>
                    <a:pt x="129" y="118"/>
                  </a:moveTo>
                  <a:lnTo>
                    <a:pt x="43" y="0"/>
                  </a:lnTo>
                  <a:lnTo>
                    <a:pt x="0" y="26"/>
                  </a:lnTo>
                  <a:lnTo>
                    <a:pt x="86" y="145"/>
                  </a:lnTo>
                  <a:lnTo>
                    <a:pt x="129" y="118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2" name="Line 50"/>
            <p:cNvSpPr>
              <a:spLocks noChangeShapeType="1"/>
            </p:cNvSpPr>
            <p:nvPr/>
          </p:nvSpPr>
          <p:spPr bwMode="auto">
            <a:xfrm flipH="1" flipV="1">
              <a:off x="2584" y="2013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3" name="Line 51"/>
            <p:cNvSpPr>
              <a:spLocks noChangeShapeType="1"/>
            </p:cNvSpPr>
            <p:nvPr/>
          </p:nvSpPr>
          <p:spPr bwMode="auto">
            <a:xfrm flipH="1">
              <a:off x="2541" y="2013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4" name="Line 52"/>
            <p:cNvSpPr>
              <a:spLocks noChangeShapeType="1"/>
            </p:cNvSpPr>
            <p:nvPr/>
          </p:nvSpPr>
          <p:spPr bwMode="auto">
            <a:xfrm>
              <a:off x="2541" y="2039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5" name="Line 53"/>
            <p:cNvSpPr>
              <a:spLocks noChangeShapeType="1"/>
            </p:cNvSpPr>
            <p:nvPr/>
          </p:nvSpPr>
          <p:spPr bwMode="auto">
            <a:xfrm flipV="1">
              <a:off x="2627" y="2132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6" name="Rectangle 55"/>
            <p:cNvSpPr>
              <a:spLocks noChangeArrowheads="1"/>
            </p:cNvSpPr>
            <p:nvPr/>
          </p:nvSpPr>
          <p:spPr bwMode="auto">
            <a:xfrm>
              <a:off x="2096" y="3708"/>
              <a:ext cx="1327" cy="32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9497" name="Rectangle 57"/>
            <p:cNvSpPr>
              <a:spLocks noChangeArrowheads="1"/>
            </p:cNvSpPr>
            <p:nvPr/>
          </p:nvSpPr>
          <p:spPr bwMode="auto">
            <a:xfrm>
              <a:off x="2060" y="3728"/>
              <a:ext cx="149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/>
              <a:r>
                <a:rPr lang="es-CO" altLang="en-US" sz="2300" dirty="0" smtClean="0">
                  <a:solidFill>
                    <a:srgbClr val="0000FF"/>
                  </a:solidFill>
                  <a:latin typeface="Arial" pitchFamily="34" charset="0"/>
                </a:rPr>
                <a:t>Anticuerpos</a:t>
              </a:r>
              <a:r>
                <a:rPr lang="es-CO" altLang="en-US" sz="2300" dirty="0" smtClean="0">
                  <a:solidFill>
                    <a:srgbClr val="FF0000"/>
                  </a:solidFill>
                  <a:latin typeface="Arial" pitchFamily="34" charset="0"/>
                </a:rPr>
                <a:t>                            </a:t>
              </a:r>
              <a:endParaRPr lang="es-CO" altLang="en-US" sz="2300" dirty="0">
                <a:solidFill>
                  <a:srgbClr val="0000FF"/>
                </a:solidFill>
                <a:latin typeface="Arial" pitchFamily="34" charset="0"/>
              </a:endParaRPr>
            </a:p>
          </p:txBody>
        </p:sp>
        <p:grpSp>
          <p:nvGrpSpPr>
            <p:cNvPr id="19498" name="Group 62"/>
            <p:cNvGrpSpPr>
              <a:grpSpLocks/>
            </p:cNvGrpSpPr>
            <p:nvPr/>
          </p:nvGrpSpPr>
          <p:grpSpPr bwMode="auto">
            <a:xfrm>
              <a:off x="1416" y="384"/>
              <a:ext cx="2448" cy="1248"/>
              <a:chOff x="0" y="288"/>
              <a:chExt cx="2448" cy="1248"/>
            </a:xfrm>
          </p:grpSpPr>
          <p:pic>
            <p:nvPicPr>
              <p:cNvPr id="19499" name="Picture 58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0" y="288"/>
                <a:ext cx="1728" cy="1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500" name="Rectangle 61"/>
              <p:cNvSpPr>
                <a:spLocks noChangeArrowheads="1"/>
              </p:cNvSpPr>
              <p:nvPr/>
            </p:nvSpPr>
            <p:spPr bwMode="auto">
              <a:xfrm>
                <a:off x="0" y="496"/>
                <a:ext cx="728" cy="9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152400" y="214311"/>
            <a:ext cx="8893260" cy="73104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011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021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032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041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ES" altLang="es-MX" sz="4000" kern="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</a:t>
            </a:r>
            <a:r>
              <a:rPr lang="en-US" altLang="es-MX" sz="4000" kern="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altLang="es-MX" sz="4000" kern="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ediados</a:t>
            </a:r>
            <a:r>
              <a:rPr lang="es-ES" altLang="es-MX" sz="4000" kern="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n-US" altLang="es-MX" sz="4000" kern="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ES" altLang="es-MX" sz="4000" kern="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nticuerpos</a:t>
            </a:r>
            <a:endParaRPr lang="es-ES" altLang="es-MX" sz="4000" kern="0" dirty="0" smtClean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3"/>
          <p:cNvSpPr txBox="1">
            <a:spLocks noChangeArrowheads="1"/>
          </p:cNvSpPr>
          <p:nvPr/>
        </p:nvSpPr>
        <p:spPr>
          <a:xfrm>
            <a:off x="4191000" y="1441849"/>
            <a:ext cx="4854660" cy="4979009"/>
          </a:xfrm>
          <a:prstGeom prst="rect">
            <a:avLst/>
          </a:prstGeom>
        </p:spPr>
        <p:txBody>
          <a:bodyPr/>
          <a:lstStyle>
            <a:lvl1pPr marL="342758" indent="-34275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642" indent="-2856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2528" indent="-228506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599537" indent="-228506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6547" indent="-228506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3558" indent="-228506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0568" indent="-228506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7579" indent="-228506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4589" indent="-228506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s-MX" altLang="es-MX" sz="200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Neutralización</a:t>
            </a:r>
            <a:r>
              <a:rPr lang="es-MX" altLang="es-MX" sz="20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(bloqueo del receptor): bloquea la unión y la invasión.</a:t>
            </a:r>
          </a:p>
          <a:p>
            <a:pPr marL="0" indent="0" eaLnBrk="1" hangingPunct="1">
              <a:buNone/>
            </a:pPr>
            <a:endParaRPr lang="es-ES" altLang="es-MX" sz="2000" b="0" kern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MX" sz="2000" kern="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Opsonización</a:t>
            </a:r>
            <a:r>
              <a:rPr lang="es-ES" altLang="es-MX" sz="200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altLang="es-MX" sz="20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aumento de la fagocitosis (protozoos).</a:t>
            </a:r>
          </a:p>
          <a:p>
            <a:pPr eaLnBrk="1" hangingPunct="1"/>
            <a:endParaRPr lang="en-US" altLang="es-MX" sz="2000" b="0" kern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MX" sz="200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Citotoxicidad</a:t>
            </a:r>
            <a:r>
              <a:rPr lang="es-ES" altLang="es-MX" sz="20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dependiente de anticuerpos (ADCC/ADCI)</a:t>
            </a:r>
          </a:p>
          <a:p>
            <a:pPr eaLnBrk="1" hangingPunct="1"/>
            <a:endParaRPr lang="es-ES" altLang="es-MX" sz="2000" b="0" kern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MX" sz="200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Citotoxicidad</a:t>
            </a:r>
            <a:r>
              <a:rPr lang="es-ES" altLang="es-MX" sz="20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MX" sz="20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mediada </a:t>
            </a:r>
            <a:r>
              <a:rPr lang="es-ES" altLang="es-MX" sz="20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complemento: </a:t>
            </a:r>
            <a:r>
              <a:rPr lang="es-ES" altLang="es-MX" sz="1200" b="0" kern="0" dirty="0" smtClean="0">
                <a:solidFill>
                  <a:srgbClr val="1C1C1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</a:t>
            </a:r>
            <a:r>
              <a:rPr lang="es-ES" altLang="es-MX" b="0" kern="0" dirty="0" smtClean="0">
                <a:solidFill>
                  <a:srgbClr val="1C1C1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s-ES" altLang="es-MX" sz="1600" b="0" kern="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parasitemia</a:t>
            </a:r>
            <a:r>
              <a:rPr lang="es-ES" altLang="es-MX" sz="16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antígeno </a:t>
            </a:r>
            <a:r>
              <a:rPr lang="es-ES" altLang="es-MX" sz="16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ES" altLang="es-MX" sz="16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anticuerpo: activación </a:t>
            </a:r>
            <a:r>
              <a:rPr lang="es-ES" altLang="es-MX" sz="16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 </a:t>
            </a:r>
            <a:r>
              <a:rPr lang="es-ES" altLang="es-MX" sz="16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complemento </a:t>
            </a:r>
            <a:r>
              <a:rPr lang="es-ES" altLang="es-MX" sz="1600" b="0" kern="0" dirty="0">
                <a:solidFill>
                  <a:srgbClr val="1C1C1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s-ES" altLang="es-MX" sz="16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MX" sz="16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deposito de complejos inmunes + lisis de eritrocitos mediada por complemento (anemia hemolítica).</a:t>
            </a:r>
          </a:p>
          <a:p>
            <a:pPr eaLnBrk="1" hangingPunct="1"/>
            <a:endParaRPr lang="es-ES" altLang="es-MX" sz="2000" b="0" kern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118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9" y="-57985"/>
            <a:ext cx="5338761" cy="6915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943600" y="2438400"/>
            <a:ext cx="29591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es-MX" sz="3600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</a:t>
            </a:r>
            <a:r>
              <a:rPr lang="en-US" altLang="es-MX" sz="36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3600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inmune</a:t>
            </a:r>
            <a:r>
              <a:rPr lang="en-US" altLang="es-MX" sz="36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104872"/>
      </p:ext>
    </p:extLst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639175" cy="776287"/>
          </a:xfrm>
        </p:spPr>
        <p:txBody>
          <a:bodyPr/>
          <a:lstStyle/>
          <a:p>
            <a:pPr eaLnBrk="1" hangingPunct="1"/>
            <a:r>
              <a:rPr lang="es-E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</a:t>
            </a:r>
            <a:r>
              <a:rPr lang="en-U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altLang="es-MX" b="1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ediados</a:t>
            </a:r>
            <a:r>
              <a:rPr lang="es-E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n-U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altLang="es-MX" b="1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élulas</a:t>
            </a:r>
            <a:endParaRPr lang="es-ES" altLang="es-MX" b="1" dirty="0" smtClean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825" y="2112963"/>
            <a:ext cx="8450263" cy="4019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altLang="es-MX" sz="2400" dirty="0" smtClean="0">
                <a:solidFill>
                  <a:schemeClr val="bg2"/>
                </a:solidFill>
              </a:rPr>
              <a:t>Activación de macrófagos: respuesta del tipo I contra </a:t>
            </a:r>
            <a:r>
              <a:rPr lang="es-ES" altLang="es-MX" sz="2400" u="sng" dirty="0" smtClean="0">
                <a:solidFill>
                  <a:schemeClr val="bg2"/>
                </a:solidFill>
              </a:rPr>
              <a:t>parásitos intracelulares obligatorios</a:t>
            </a:r>
            <a:r>
              <a:rPr lang="es-ES" altLang="es-MX" sz="2400" dirty="0" smtClean="0">
                <a:solidFill>
                  <a:schemeClr val="bg2"/>
                </a:solidFill>
              </a:rPr>
              <a:t>.</a:t>
            </a:r>
            <a:endParaRPr lang="es-ES" altLang="es-MX" sz="2400" u="sng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altLang="es-MX" sz="2400" dirty="0" smtClean="0">
                <a:solidFill>
                  <a:schemeClr val="bg2"/>
                </a:solidFill>
              </a:rPr>
              <a:t>	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altLang="es-MX" sz="2800" dirty="0" smtClean="0">
                <a:solidFill>
                  <a:schemeClr val="bg2"/>
                </a:solidFill>
              </a:rPr>
              <a:t>[macro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smtClean="0">
                <a:solidFill>
                  <a:schemeClr val="bg2"/>
                </a:solidFill>
              </a:rPr>
              <a:t>IL-1</a:t>
            </a:r>
            <a:r>
              <a:rPr lang="en-US" altLang="es-MX" sz="2800" dirty="0" smtClean="0">
                <a:solidFill>
                  <a:schemeClr val="bg2"/>
                </a:solidFill>
              </a:rPr>
              <a:t>2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smtClean="0">
                <a:solidFill>
                  <a:schemeClr val="bg2"/>
                </a:solidFill>
              </a:rPr>
              <a:t>NK/Th</a:t>
            </a:r>
            <a:r>
              <a:rPr lang="en-US" altLang="es-MX" sz="2800" dirty="0" smtClean="0">
                <a:solidFill>
                  <a:schemeClr val="bg2"/>
                </a:solidFill>
              </a:rPr>
              <a:t>1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smtClean="0">
                <a:solidFill>
                  <a:schemeClr val="bg2"/>
                </a:solidFill>
              </a:rPr>
              <a:t>IFN-</a:t>
            </a:r>
            <a:r>
              <a:rPr lang="es-ES" altLang="es-MX" sz="2800" dirty="0" smtClean="0">
                <a:solidFill>
                  <a:schemeClr val="bg2"/>
                </a:solidFill>
                <a:cs typeface="Times New Roman" pitchFamily="18" charset="0"/>
              </a:rPr>
              <a:t>γ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smtClean="0">
                <a:solidFill>
                  <a:schemeClr val="bg2"/>
                </a:solidFill>
                <a:cs typeface="Times New Roman" pitchFamily="18" charset="0"/>
              </a:rPr>
              <a:t> macro</a:t>
            </a:r>
            <a:r>
              <a:rPr lang="en-US" altLang="es-MX" sz="2800" dirty="0" smtClean="0">
                <a:solidFill>
                  <a:schemeClr val="bg2"/>
                </a:solidFill>
                <a:cs typeface="Times New Roman" pitchFamily="18" charset="0"/>
              </a:rPr>
              <a:t> 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err="1" smtClean="0">
                <a:solidFill>
                  <a:schemeClr val="bg2"/>
                </a:solidFill>
                <a:cs typeface="Times New Roman" pitchFamily="18" charset="0"/>
              </a:rPr>
              <a:t>TNF-</a:t>
            </a:r>
            <a:r>
              <a:rPr lang="es-ES" altLang="es-MX" sz="2800" dirty="0" err="1" smtClean="0">
                <a:solidFill>
                  <a:schemeClr val="bg2"/>
                </a:solidFill>
                <a:latin typeface="Symbol" pitchFamily="18" charset="2"/>
                <a:cs typeface="Times New Roman" pitchFamily="18" charset="0"/>
              </a:rPr>
              <a:t>a</a:t>
            </a:r>
            <a:r>
              <a:rPr lang="es-ES" altLang="es-MX" sz="2800" dirty="0" err="1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err="1" smtClean="0">
                <a:solidFill>
                  <a:schemeClr val="bg2"/>
                </a:solidFill>
                <a:cs typeface="Times New Roman" pitchFamily="18" charset="0"/>
              </a:rPr>
              <a:t>macro</a:t>
            </a:r>
            <a:r>
              <a:rPr lang="es-ES" altLang="es-MX" sz="2800" dirty="0" err="1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err="1" smtClean="0">
                <a:solidFill>
                  <a:schemeClr val="bg2"/>
                </a:solidFill>
                <a:cs typeface="Times New Roman" pitchFamily="18" charset="0"/>
              </a:rPr>
              <a:t>óxido</a:t>
            </a:r>
            <a:r>
              <a:rPr lang="es-ES" altLang="es-MX" sz="2800" dirty="0" smtClean="0">
                <a:solidFill>
                  <a:schemeClr val="bg2"/>
                </a:solidFill>
                <a:cs typeface="Times New Roman" pitchFamily="18" charset="0"/>
              </a:rPr>
              <a:t> nítrico</a:t>
            </a:r>
            <a:r>
              <a:rPr lang="en-US" altLang="es-MX" sz="2800" dirty="0" smtClean="0">
                <a:solidFill>
                  <a:schemeClr val="bg2"/>
                </a:solidFill>
                <a:cs typeface="Times New Roman" pitchFamily="18" charset="0"/>
              </a:rPr>
              <a:t>]</a:t>
            </a:r>
            <a:endParaRPr lang="es-ES" altLang="es-MX" sz="2800" dirty="0" smtClean="0">
              <a:solidFill>
                <a:schemeClr val="bg2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s-ES" altLang="es-MX" sz="2400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" altLang="es-MX" sz="2400" dirty="0" smtClean="0">
                <a:solidFill>
                  <a:schemeClr val="bg2"/>
                </a:solidFill>
              </a:rPr>
              <a:t>La producción de intermediarios es t</a:t>
            </a:r>
            <a:r>
              <a:rPr lang="es-ES" altLang="es-MX" sz="2400" dirty="0" smtClean="0">
                <a:solidFill>
                  <a:schemeClr val="bg2"/>
                </a:solidFill>
                <a:cs typeface="Times New Roman" pitchFamily="18" charset="0"/>
              </a:rPr>
              <a:t>ó</a:t>
            </a:r>
            <a:r>
              <a:rPr lang="es-ES" altLang="es-MX" sz="2400" dirty="0" smtClean="0">
                <a:solidFill>
                  <a:schemeClr val="bg2"/>
                </a:solidFill>
              </a:rPr>
              <a:t>xica para los parásitos, esto resulta en la eliminación del parásito o el retardo en su maduración.</a:t>
            </a:r>
          </a:p>
        </p:txBody>
      </p:sp>
    </p:spTree>
    <p:extLst>
      <p:ext uri="{BB962C8B-B14F-4D97-AF65-F5344CB8AC3E}">
        <p14:creationId xmlns:p14="http://schemas.microsoft.com/office/powerpoint/2010/main" val="116864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14313"/>
            <a:ext cx="8562975" cy="928687"/>
          </a:xfrm>
        </p:spPr>
        <p:txBody>
          <a:bodyPr/>
          <a:lstStyle/>
          <a:p>
            <a:pPr eaLnBrk="1" hangingPunct="1"/>
            <a:r>
              <a:rPr lang="es-E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</a:t>
            </a:r>
            <a:r>
              <a:rPr lang="en-U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altLang="es-MX" b="1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ediados</a:t>
            </a:r>
            <a:r>
              <a:rPr lang="es-E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n-U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altLang="es-MX" b="1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élulas</a:t>
            </a:r>
            <a:endParaRPr lang="es-ES" altLang="es-MX" b="1" dirty="0" smtClean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772400" cy="4459287"/>
          </a:xfrm>
        </p:spPr>
        <p:txBody>
          <a:bodyPr/>
          <a:lstStyle/>
          <a:p>
            <a:pPr eaLnBrk="1" hangingPunct="1">
              <a:defRPr/>
            </a:pPr>
            <a:r>
              <a:rPr lang="es-ES" dirty="0" smtClean="0">
                <a:solidFill>
                  <a:schemeClr val="bg2"/>
                </a:solidFill>
              </a:rPr>
              <a:t>Activación de macrófagos y producción de citoquinas del tipo I/pro</a:t>
            </a:r>
            <a:r>
              <a:rPr lang="en-US" dirty="0" smtClean="0">
                <a:solidFill>
                  <a:schemeClr val="bg2"/>
                </a:solidFill>
              </a:rPr>
              <a:t>-</a:t>
            </a:r>
            <a:r>
              <a:rPr lang="es-ES" dirty="0" smtClean="0">
                <a:solidFill>
                  <a:schemeClr val="bg2"/>
                </a:solidFill>
              </a:rPr>
              <a:t>inflamatorias.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ES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es-ES" dirty="0" smtClean="0">
                <a:solidFill>
                  <a:schemeClr val="bg2"/>
                </a:solidFill>
              </a:rPr>
              <a:t>Etapa hepática pre-</a:t>
            </a:r>
            <a:r>
              <a:rPr lang="es-ES" dirty="0" err="1" smtClean="0">
                <a:solidFill>
                  <a:schemeClr val="bg2"/>
                </a:solidFill>
              </a:rPr>
              <a:t>eritro</a:t>
            </a:r>
            <a:r>
              <a:rPr lang="en-US" dirty="0" err="1" smtClean="0">
                <a:solidFill>
                  <a:schemeClr val="bg2"/>
                </a:solidFill>
              </a:rPr>
              <a:t>c</a:t>
            </a:r>
            <a:r>
              <a:rPr lang="en-US" dirty="0" err="1" smtClean="0">
                <a:solidFill>
                  <a:schemeClr val="bg2"/>
                </a:solidFill>
                <a:cs typeface="Times New Roman" pitchFamily="18" charset="0"/>
              </a:rPr>
              <a:t>í</a:t>
            </a:r>
            <a:r>
              <a:rPr lang="es-ES" dirty="0" smtClean="0">
                <a:solidFill>
                  <a:schemeClr val="bg2"/>
                </a:solidFill>
              </a:rPr>
              <a:t>tica.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ES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es-ES" dirty="0" smtClean="0">
                <a:solidFill>
                  <a:schemeClr val="bg2"/>
                </a:solidFill>
              </a:rPr>
              <a:t>Actividad del bazo contra </a:t>
            </a:r>
            <a:r>
              <a:rPr lang="en-US" dirty="0" smtClean="0">
                <a:solidFill>
                  <a:schemeClr val="bg2"/>
                </a:solidFill>
              </a:rPr>
              <a:t>la </a:t>
            </a:r>
            <a:r>
              <a:rPr lang="en-US" dirty="0" err="1" smtClean="0">
                <a:solidFill>
                  <a:schemeClr val="bg2"/>
                </a:solidFill>
              </a:rPr>
              <a:t>estadios</a:t>
            </a:r>
            <a:r>
              <a:rPr lang="en-US" dirty="0" smtClean="0">
                <a:solidFill>
                  <a:schemeClr val="bg2"/>
                </a:solidFill>
              </a:rPr>
              <a:t>  </a:t>
            </a:r>
            <a:r>
              <a:rPr lang="es-ES" dirty="0" smtClean="0">
                <a:solidFill>
                  <a:schemeClr val="bg2"/>
                </a:solidFill>
              </a:rPr>
              <a:t>sanguíneos en infecciones agudas. </a:t>
            </a:r>
          </a:p>
        </p:txBody>
      </p:sp>
    </p:spTree>
    <p:extLst>
      <p:ext uri="{BB962C8B-B14F-4D97-AF65-F5344CB8AC3E}">
        <p14:creationId xmlns:p14="http://schemas.microsoft.com/office/powerpoint/2010/main" val="43328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4" y="898529"/>
            <a:ext cx="8767763" cy="592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" y="252413"/>
            <a:ext cx="8921750" cy="525462"/>
          </a:xfrm>
        </p:spPr>
        <p:txBody>
          <a:bodyPr/>
          <a:lstStyle/>
          <a:p>
            <a:pPr algn="ctr" eaLnBrk="1" hangingPunct="1"/>
            <a:r>
              <a:rPr lang="es-MX" altLang="es-MX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en </a:t>
            </a:r>
            <a:r>
              <a:rPr lang="es-MX" altLang="es-MX" sz="4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hígado</a:t>
            </a:r>
            <a:endParaRPr lang="es-ES" altLang="es-MX" sz="40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6575429"/>
            <a:ext cx="1738312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pleen-malaria"/>
          <p:cNvPicPr>
            <a:picLocks noChangeAspect="1" noChangeArrowheads="1"/>
          </p:cNvPicPr>
          <p:nvPr/>
        </p:nvPicPr>
        <p:blipFill>
          <a:blip r:embed="rId3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4" y="1447800"/>
            <a:ext cx="91440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469900" y="176213"/>
            <a:ext cx="8293100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es-MX" sz="360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en el Bazo</a:t>
            </a:r>
          </a:p>
        </p:txBody>
      </p:sp>
    </p:spTree>
    <p:extLst>
      <p:ext uri="{BB962C8B-B14F-4D97-AF65-F5344CB8AC3E}">
        <p14:creationId xmlns:p14="http://schemas.microsoft.com/office/powerpoint/2010/main" val="41719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563" y="1617662"/>
            <a:ext cx="9399588" cy="493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152400"/>
            <a:ext cx="9217025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0" indent="0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es-E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</a:t>
            </a:r>
            <a:r>
              <a:rPr lang="en-U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altLang="es-MX" sz="400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ediados</a:t>
            </a:r>
            <a:r>
              <a:rPr lang="es-E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n-U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altLang="es-MX" sz="400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élulas</a:t>
            </a:r>
            <a:r>
              <a:rPr lang="es-E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fase </a:t>
            </a:r>
            <a:r>
              <a:rPr lang="es-ES" altLang="es-MX" sz="400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eritrocitica</a:t>
            </a:r>
            <a:endParaRPr lang="es-ES" altLang="es-MX" sz="4000" dirty="0" smtClean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0519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 descr="malaria-antibodyFig"/>
          <p:cNvPicPr>
            <a:picLocks noChangeAspect="1" noChangeArrowheads="1"/>
          </p:cNvPicPr>
          <p:nvPr/>
        </p:nvPicPr>
        <p:blipFill>
          <a:blip r:embed="rId3">
            <a:lum bright="-24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7"/>
          <a:stretch>
            <a:fillRect/>
          </a:stretch>
        </p:blipFill>
        <p:spPr bwMode="auto">
          <a:xfrm>
            <a:off x="508000" y="438150"/>
            <a:ext cx="825500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202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3950"/>
          </a:xfrm>
        </p:spPr>
        <p:txBody>
          <a:bodyPr/>
          <a:lstStyle/>
          <a:p>
            <a:pPr algn="ctr" eaLnBrk="1" hangingPunct="1"/>
            <a:r>
              <a:rPr lang="es-ES" altLang="es-MX" sz="3600" b="1" smtClean="0">
                <a:solidFill>
                  <a:srgbClr val="C00000"/>
                </a:solidFill>
              </a:rPr>
              <a:t>Resumen de las características de la Rta Inmune en malaria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355725"/>
            <a:ext cx="8196262" cy="5165725"/>
          </a:xfrm>
        </p:spPr>
        <p:txBody>
          <a:bodyPr/>
          <a:lstStyle/>
          <a:p>
            <a:pPr eaLnBrk="1" hangingPunct="1">
              <a:defRPr/>
            </a:pPr>
            <a:r>
              <a:rPr lang="es-ES" sz="2800" dirty="0" smtClean="0">
                <a:solidFill>
                  <a:schemeClr val="bg2"/>
                </a:solidFill>
              </a:rPr>
              <a:t>Característica de los mecanismos inmunológicos protectores:  el hábitat del parásito dicta el tipo de respuesta.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ES" sz="2800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es-ES" sz="2800" dirty="0" smtClean="0">
                <a:solidFill>
                  <a:schemeClr val="bg2"/>
                </a:solidFill>
              </a:rPr>
              <a:t>Si la etapa en el ciclo de vida es </a:t>
            </a:r>
            <a:r>
              <a:rPr lang="es-ES" sz="2800" u="sng" dirty="0" smtClean="0">
                <a:solidFill>
                  <a:schemeClr val="bg2"/>
                </a:solidFill>
              </a:rPr>
              <a:t>extra-celular</a:t>
            </a:r>
            <a:r>
              <a:rPr lang="es-ES" sz="2800" dirty="0" smtClean="0">
                <a:solidFill>
                  <a:schemeClr val="bg2"/>
                </a:solidFill>
              </a:rPr>
              <a:t>, la inmunidad mediada por </a:t>
            </a:r>
            <a:r>
              <a:rPr lang="es-ES" sz="2800" u="sng" dirty="0" smtClean="0">
                <a:solidFill>
                  <a:schemeClr val="bg2"/>
                </a:solidFill>
              </a:rPr>
              <a:t>anticuerpos</a:t>
            </a:r>
            <a:r>
              <a:rPr lang="es-ES" sz="2800" dirty="0" smtClean="0">
                <a:solidFill>
                  <a:schemeClr val="bg2"/>
                </a:solidFill>
              </a:rPr>
              <a:t> es m</a:t>
            </a:r>
            <a:r>
              <a:rPr lang="es-ES" sz="2800" dirty="0" smtClean="0">
                <a:solidFill>
                  <a:schemeClr val="bg2"/>
                </a:solidFill>
                <a:cs typeface="Times New Roman" pitchFamily="18" charset="0"/>
              </a:rPr>
              <a:t>á</a:t>
            </a:r>
            <a:r>
              <a:rPr lang="es-ES" sz="2800" dirty="0" smtClean="0">
                <a:solidFill>
                  <a:schemeClr val="bg2"/>
                </a:solidFill>
              </a:rPr>
              <a:t>s importante.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ES" sz="2800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es-ES" sz="2800" dirty="0" smtClean="0">
                <a:solidFill>
                  <a:schemeClr val="bg2"/>
                </a:solidFill>
              </a:rPr>
              <a:t>Si la etapa en el ciclo de vida es </a:t>
            </a:r>
            <a:r>
              <a:rPr lang="es-ES" sz="2800" u="sng" dirty="0" smtClean="0">
                <a:solidFill>
                  <a:schemeClr val="bg2"/>
                </a:solidFill>
              </a:rPr>
              <a:t>intracelular</a:t>
            </a:r>
            <a:r>
              <a:rPr lang="es-ES" sz="2800" dirty="0" smtClean="0">
                <a:solidFill>
                  <a:schemeClr val="bg2"/>
                </a:solidFill>
              </a:rPr>
              <a:t>, la inmunidad mediada por </a:t>
            </a:r>
            <a:r>
              <a:rPr lang="es-ES" sz="2800" u="sng" dirty="0" smtClean="0">
                <a:solidFill>
                  <a:schemeClr val="bg2"/>
                </a:solidFill>
              </a:rPr>
              <a:t>células</a:t>
            </a:r>
            <a:r>
              <a:rPr lang="es-ES" sz="2800" dirty="0" smtClean="0">
                <a:solidFill>
                  <a:schemeClr val="bg2"/>
                </a:solidFill>
              </a:rPr>
              <a:t> T y </a:t>
            </a:r>
            <a:r>
              <a:rPr lang="es-ES" sz="2800" dirty="0" err="1" smtClean="0">
                <a:solidFill>
                  <a:schemeClr val="bg2"/>
                </a:solidFill>
              </a:rPr>
              <a:t>macr</a:t>
            </a:r>
            <a:r>
              <a:rPr lang="en-US" sz="2800" dirty="0" smtClean="0">
                <a:solidFill>
                  <a:schemeClr val="bg2"/>
                </a:solidFill>
                <a:cs typeface="Times New Roman" pitchFamily="18" charset="0"/>
              </a:rPr>
              <a:t>ó</a:t>
            </a:r>
            <a:r>
              <a:rPr lang="es-ES" sz="2800" dirty="0" err="1" smtClean="0">
                <a:solidFill>
                  <a:schemeClr val="bg2"/>
                </a:solidFill>
              </a:rPr>
              <a:t>fogos</a:t>
            </a:r>
            <a:r>
              <a:rPr lang="es-ES" sz="2800" dirty="0" smtClean="0">
                <a:solidFill>
                  <a:schemeClr val="bg2"/>
                </a:solidFill>
              </a:rPr>
              <a:t> y </a:t>
            </a:r>
            <a:r>
              <a:rPr lang="es-ES" sz="2800" u="sng" dirty="0" smtClean="0">
                <a:solidFill>
                  <a:schemeClr val="bg2"/>
                </a:solidFill>
              </a:rPr>
              <a:t>citoquinas</a:t>
            </a:r>
            <a:r>
              <a:rPr lang="es-ES" sz="2800" dirty="0" smtClean="0">
                <a:solidFill>
                  <a:schemeClr val="bg2"/>
                </a:solidFill>
              </a:rPr>
              <a:t> es m</a:t>
            </a:r>
            <a:r>
              <a:rPr lang="es-ES" sz="2800" dirty="0" smtClean="0">
                <a:solidFill>
                  <a:schemeClr val="bg2"/>
                </a:solidFill>
                <a:cs typeface="Times New Roman" pitchFamily="18" charset="0"/>
              </a:rPr>
              <a:t>á</a:t>
            </a:r>
            <a:r>
              <a:rPr lang="es-ES" sz="2800" dirty="0" smtClean="0">
                <a:solidFill>
                  <a:schemeClr val="bg2"/>
                </a:solidFill>
              </a:rPr>
              <a:t>s importante.</a:t>
            </a:r>
          </a:p>
        </p:txBody>
      </p:sp>
    </p:spTree>
    <p:extLst>
      <p:ext uri="{BB962C8B-B14F-4D97-AF65-F5344CB8AC3E}">
        <p14:creationId xmlns:p14="http://schemas.microsoft.com/office/powerpoint/2010/main" val="13302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CO" sz="4000" b="1" dirty="0">
                <a:solidFill>
                  <a:srgbClr val="CC0000"/>
                </a:solidFill>
              </a:rPr>
              <a:t>Evolución de la distribución global de la malaria  </a:t>
            </a:r>
            <a:r>
              <a:rPr lang="es-CO" dirty="0">
                <a:solidFill>
                  <a:srgbClr val="CC0000"/>
                </a:solidFill>
              </a:rPr>
              <a:t> </a:t>
            </a:r>
          </a:p>
        </p:txBody>
      </p:sp>
      <p:grpSp>
        <p:nvGrpSpPr>
          <p:cNvPr id="484355" name="Group 3"/>
          <p:cNvGrpSpPr>
            <a:grpSpLocks/>
          </p:cNvGrpSpPr>
          <p:nvPr/>
        </p:nvGrpSpPr>
        <p:grpSpPr bwMode="auto">
          <a:xfrm>
            <a:off x="-228596" y="1600201"/>
            <a:ext cx="9274242" cy="5623232"/>
            <a:chOff x="192" y="912"/>
            <a:chExt cx="5441" cy="3251"/>
          </a:xfrm>
        </p:grpSpPr>
        <p:sp>
          <p:nvSpPr>
            <p:cNvPr id="484356" name="Rectangle 4"/>
            <p:cNvSpPr>
              <a:spLocks noChangeArrowheads="1"/>
            </p:cNvSpPr>
            <p:nvPr/>
          </p:nvSpPr>
          <p:spPr bwMode="auto">
            <a:xfrm>
              <a:off x="192" y="912"/>
              <a:ext cx="5280" cy="302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CO" dirty="0"/>
            </a:p>
          </p:txBody>
        </p:sp>
        <p:grpSp>
          <p:nvGrpSpPr>
            <p:cNvPr id="484357" name="Group 5"/>
            <p:cNvGrpSpPr>
              <a:grpSpLocks/>
            </p:cNvGrpSpPr>
            <p:nvPr/>
          </p:nvGrpSpPr>
          <p:grpSpPr bwMode="auto">
            <a:xfrm>
              <a:off x="192" y="912"/>
              <a:ext cx="5441" cy="3251"/>
              <a:chOff x="384" y="1152"/>
              <a:chExt cx="4868" cy="3062"/>
            </a:xfrm>
          </p:grpSpPr>
          <p:sp>
            <p:nvSpPr>
              <p:cNvPr id="484358" name="Text Box 6"/>
              <p:cNvSpPr txBox="1">
                <a:spLocks noChangeArrowheads="1"/>
              </p:cNvSpPr>
              <p:nvPr/>
            </p:nvSpPr>
            <p:spPr bwMode="auto">
              <a:xfrm>
                <a:off x="4356" y="4080"/>
                <a:ext cx="896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s-ES_tradnl" b="0" i="1">
                    <a:latin typeface=" serif"/>
                  </a:rPr>
                  <a:t> </a:t>
                </a:r>
                <a:r>
                  <a:rPr lang="es-ES" sz="900" b="0" i="1">
                    <a:latin typeface=" serif"/>
                  </a:rPr>
                  <a:t>Nature</a:t>
                </a:r>
                <a:r>
                  <a:rPr lang="es-ES" sz="900" b="0">
                    <a:latin typeface=" serif"/>
                  </a:rPr>
                  <a:t> 415, 680 - 685 (2002)</a:t>
                </a:r>
              </a:p>
            </p:txBody>
          </p:sp>
          <p:grpSp>
            <p:nvGrpSpPr>
              <p:cNvPr id="484359" name="Group 7"/>
              <p:cNvGrpSpPr>
                <a:grpSpLocks/>
              </p:cNvGrpSpPr>
              <p:nvPr/>
            </p:nvGrpSpPr>
            <p:grpSpPr bwMode="auto">
              <a:xfrm>
                <a:off x="384" y="1152"/>
                <a:ext cx="4704" cy="2832"/>
                <a:chOff x="240" y="1248"/>
                <a:chExt cx="4608" cy="2842"/>
              </a:xfrm>
            </p:grpSpPr>
            <p:pic>
              <p:nvPicPr>
                <p:cNvPr id="484360" name="Picture 8" descr="Spreading of Malaria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384" y="1248"/>
                  <a:ext cx="4464" cy="2559"/>
                </a:xfrm>
                <a:prstGeom prst="rect">
                  <a:avLst/>
                </a:prstGeom>
                <a:noFill/>
              </p:spPr>
            </p:pic>
            <p:sp>
              <p:nvSpPr>
                <p:cNvPr id="484361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36" y="2158"/>
                  <a:ext cx="616" cy="12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s-ES_tradnl" sz="900">
                      <a:latin typeface="Arial" pitchFamily="34" charset="0"/>
                    </a:rPr>
                    <a:t>Trópico de Cáncer</a:t>
                  </a:r>
                  <a:endParaRPr lang="es-ES" sz="900">
                    <a:latin typeface="Arial" pitchFamily="34" charset="0"/>
                  </a:endParaRPr>
                </a:p>
              </p:txBody>
            </p:sp>
            <p:sp>
              <p:nvSpPr>
                <p:cNvPr id="48436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36" y="3025"/>
                  <a:ext cx="908" cy="127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/>
                  <a:r>
                    <a:rPr lang="es-ES_tradnl" sz="900">
                      <a:latin typeface="Arial" pitchFamily="34" charset="0"/>
                    </a:rPr>
                    <a:t>Trópico de Capricornio</a:t>
                  </a:r>
                  <a:endParaRPr lang="es-ES" sz="900">
                    <a:latin typeface="Arial" pitchFamily="34" charset="0"/>
                  </a:endParaRPr>
                </a:p>
              </p:txBody>
            </p:sp>
            <p:grpSp>
              <p:nvGrpSpPr>
                <p:cNvPr id="484363" name="Group 11"/>
                <p:cNvGrpSpPr>
                  <a:grpSpLocks/>
                </p:cNvGrpSpPr>
                <p:nvPr/>
              </p:nvGrpSpPr>
              <p:grpSpPr bwMode="auto">
                <a:xfrm>
                  <a:off x="288" y="3312"/>
                  <a:ext cx="1296" cy="778"/>
                  <a:chOff x="864" y="2592"/>
                  <a:chExt cx="1632" cy="1004"/>
                </a:xfrm>
              </p:grpSpPr>
              <p:pic>
                <p:nvPicPr>
                  <p:cNvPr id="484364" name="Picture 12" descr="Spreading of Malaria"/>
                  <p:cNvPicPr>
                    <a:picLocks noChangeAspect="1" noChangeArrowheads="1"/>
                  </p:cNvPicPr>
                  <p:nvPr/>
                </p:nvPicPr>
                <p:blipFill>
                  <a:blip r:embed="rId2"/>
                  <a:srcRect t="75757" r="82666"/>
                  <a:stretch>
                    <a:fillRect/>
                  </a:stretch>
                </p:blipFill>
                <p:spPr bwMode="auto">
                  <a:xfrm>
                    <a:off x="864" y="2592"/>
                    <a:ext cx="1632" cy="100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484365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47" y="2885"/>
                    <a:ext cx="383" cy="16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l"/>
                    <a:r>
                      <a:rPr lang="es-ES_tradnl" sz="900">
                        <a:latin typeface="Arial" pitchFamily="34" charset="0"/>
                      </a:rPr>
                      <a:t>1994</a:t>
                    </a:r>
                    <a:endParaRPr lang="es-ES" sz="900">
                      <a:latin typeface="Arial" pitchFamily="34" charset="0"/>
                    </a:endParaRPr>
                  </a:p>
                </p:txBody>
              </p:sp>
              <p:sp>
                <p:nvSpPr>
                  <p:cNvPr id="484366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47" y="3076"/>
                    <a:ext cx="434" cy="16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l"/>
                    <a:r>
                      <a:rPr lang="es-ES_tradnl" sz="900">
                        <a:latin typeface="Arial" pitchFamily="34" charset="0"/>
                      </a:rPr>
                      <a:t>1966</a:t>
                    </a:r>
                    <a:endParaRPr lang="es-ES" sz="900">
                      <a:latin typeface="Arial" pitchFamily="34" charset="0"/>
                    </a:endParaRPr>
                  </a:p>
                </p:txBody>
              </p:sp>
              <p:sp>
                <p:nvSpPr>
                  <p:cNvPr id="484367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47" y="3261"/>
                    <a:ext cx="479" cy="16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l"/>
                    <a:r>
                      <a:rPr lang="es-ES_tradnl" sz="900">
                        <a:latin typeface="Arial" pitchFamily="34" charset="0"/>
                      </a:rPr>
                      <a:t>1946</a:t>
                    </a:r>
                    <a:endParaRPr lang="es-ES" sz="900">
                      <a:latin typeface="Arial" pitchFamily="34" charset="0"/>
                    </a:endParaRPr>
                  </a:p>
                </p:txBody>
              </p:sp>
              <p:sp>
                <p:nvSpPr>
                  <p:cNvPr id="484368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61" y="2687"/>
                    <a:ext cx="1438" cy="16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l"/>
                    <a:r>
                      <a:rPr lang="es-ES_tradnl" sz="900" u="sng">
                        <a:latin typeface="Verdana" pitchFamily="34" charset="0"/>
                      </a:rPr>
                      <a:t>Alto riesgo de Malaria</a:t>
                    </a:r>
                    <a:endParaRPr lang="es-ES" sz="900" u="sng">
                      <a:latin typeface="Verdana" pitchFamily="34" charset="0"/>
                    </a:endParaRPr>
                  </a:p>
                </p:txBody>
              </p:sp>
            </p:grpSp>
            <p:sp>
              <p:nvSpPr>
                <p:cNvPr id="484369" name="Rectangle 17"/>
                <p:cNvSpPr>
                  <a:spLocks noChangeArrowheads="1"/>
                </p:cNvSpPr>
                <p:nvPr/>
              </p:nvSpPr>
              <p:spPr bwMode="auto">
                <a:xfrm>
                  <a:off x="240" y="3216"/>
                  <a:ext cx="1440" cy="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s-CO"/>
                </a:p>
              </p:txBody>
            </p:sp>
          </p:grpSp>
        </p:grpSp>
      </p:grpSp>
      <p:sp>
        <p:nvSpPr>
          <p:cNvPr id="2" name="1 CuadroTexto"/>
          <p:cNvSpPr txBox="1"/>
          <p:nvPr/>
        </p:nvSpPr>
        <p:spPr>
          <a:xfrm>
            <a:off x="2971801" y="6117389"/>
            <a:ext cx="544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sz="1600" dirty="0" smtClean="0">
                <a:solidFill>
                  <a:schemeClr val="accent6">
                    <a:lumMod val="75000"/>
                  </a:schemeClr>
                </a:solidFill>
              </a:rPr>
              <a:t>Año 2012: 207 millones de casos (&gt;50% reducción</a:t>
            </a:r>
          </a:p>
          <a:p>
            <a:pPr algn="l"/>
            <a:r>
              <a:rPr lang="es-MX" sz="1600" dirty="0" smtClean="0">
                <a:solidFill>
                  <a:schemeClr val="accent6">
                    <a:lumMod val="75000"/>
                  </a:schemeClr>
                </a:solidFill>
              </a:rPr>
              <a:t>                   627 mil muertes (45% reducción)</a:t>
            </a:r>
            <a:endParaRPr lang="es-MX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25450" y="198438"/>
            <a:ext cx="8518525" cy="1284287"/>
          </a:xfrm>
        </p:spPr>
        <p:txBody>
          <a:bodyPr/>
          <a:lstStyle/>
          <a:p>
            <a:pPr algn="ctr" eaLnBrk="1" hangingPunct="1"/>
            <a:r>
              <a:rPr lang="es-MX" altLang="es-MX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de Evasión de la </a:t>
            </a:r>
            <a:r>
              <a:rPr lang="es-MX" altLang="es-MX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Rta</a:t>
            </a:r>
            <a:r>
              <a:rPr lang="es-MX" altLang="es-MX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Inmune</a:t>
            </a:r>
            <a:endParaRPr lang="es-ES" altLang="es-MX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851400"/>
          </a:xfrm>
        </p:spPr>
        <p:txBody>
          <a:bodyPr/>
          <a:lstStyle/>
          <a:p>
            <a:pPr eaLnBrk="1" hangingPunct="1"/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ES" altLang="es-MX" u="sng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polimorfismo de </a:t>
            </a:r>
            <a:r>
              <a:rPr lang="es-ES" altLang="es-MX" u="sng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epitopes</a:t>
            </a: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(diversidad antigénica).  No hay re-estimulación natural de la inmunidad.</a:t>
            </a:r>
          </a:p>
          <a:p>
            <a:pPr eaLnBrk="1" hangingPunct="1"/>
            <a:endParaRPr lang="es-ES" altLang="es-MX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MX" u="sng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Parásito secuestrado por la respuesta inmune</a:t>
            </a: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tiempo limitado fuera de la célula huésped; eritrocitos no expresan moléculas del MHC (no hay reconocimiento </a:t>
            </a:r>
            <a:r>
              <a:rPr lang="en-US" altLang="es-MX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parte de células T).</a:t>
            </a:r>
          </a:p>
        </p:txBody>
      </p:sp>
    </p:spTree>
    <p:extLst>
      <p:ext uri="{BB962C8B-B14F-4D97-AF65-F5344CB8AC3E}">
        <p14:creationId xmlns:p14="http://schemas.microsoft.com/office/powerpoint/2010/main" val="160884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atholymphoAPCFig1"/>
          <p:cNvPicPr>
            <a:picLocks noChangeAspect="1" noChangeArrowheads="1"/>
          </p:cNvPicPr>
          <p:nvPr/>
        </p:nvPicPr>
        <p:blipFill>
          <a:blip r:embed="rId3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635000"/>
            <a:ext cx="8467725" cy="580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59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62000" y="2286000"/>
            <a:ext cx="7772400" cy="1462088"/>
          </a:xfrm>
        </p:spPr>
        <p:txBody>
          <a:bodyPr/>
          <a:lstStyle/>
          <a:p>
            <a:pPr algn="ctr"/>
            <a:r>
              <a:rPr lang="es-MX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Oportunidades para la eliminación de la malaria</a:t>
            </a:r>
            <a:endParaRPr lang="es-MX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5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CO" altLang="es-MX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Estrategias de Control </a:t>
            </a:r>
            <a:endParaRPr lang="es-ES" altLang="es-MX" sz="4000" b="1" i="1" dirty="0" smtClean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7563" y="1700213"/>
            <a:ext cx="8002587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CO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Diagnostico temprano</a:t>
            </a:r>
          </a:p>
          <a:p>
            <a:pPr eaLnBrk="1" hangingPunct="1">
              <a:lnSpc>
                <a:spcPct val="90000"/>
              </a:lnSpc>
            </a:pPr>
            <a:endParaRPr lang="es-CO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CO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Tratamiento Curativo		</a:t>
            </a:r>
            <a:r>
              <a:rPr lang="es-CO" altLang="es-MX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Clásicas</a:t>
            </a:r>
          </a:p>
          <a:p>
            <a:pPr eaLnBrk="1" hangingPunct="1">
              <a:lnSpc>
                <a:spcPct val="90000"/>
              </a:lnSpc>
            </a:pPr>
            <a:endParaRPr lang="es-CO" altLang="es-MX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CO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 del Mosquito </a:t>
            </a:r>
          </a:p>
          <a:p>
            <a:pPr eaLnBrk="1" hangingPunct="1">
              <a:lnSpc>
                <a:spcPct val="90000"/>
              </a:lnSpc>
            </a:pPr>
            <a:endParaRPr lang="es-CO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CO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CO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Vacunas      			         </a:t>
            </a:r>
            <a:r>
              <a:rPr lang="es-CO" altLang="es-MX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Futuras 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5435600" y="1916113"/>
            <a:ext cx="0" cy="26654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l"/>
            <a:endParaRPr lang="es-MX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5435600" y="5372100"/>
            <a:ext cx="0" cy="793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l"/>
            <a:endParaRPr lang="es-MX" sz="1400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911147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879" name="Group 7"/>
          <p:cNvGrpSpPr>
            <a:grpSpLocks/>
          </p:cNvGrpSpPr>
          <p:nvPr/>
        </p:nvGrpSpPr>
        <p:grpSpPr bwMode="auto">
          <a:xfrm>
            <a:off x="2362200" y="1447800"/>
            <a:ext cx="4724400" cy="5334000"/>
            <a:chOff x="1008" y="96"/>
            <a:chExt cx="3368" cy="4128"/>
          </a:xfrm>
        </p:grpSpPr>
        <p:pic>
          <p:nvPicPr>
            <p:cNvPr id="20787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08" y="96"/>
              <a:ext cx="3368" cy="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7876" name="Oval 4"/>
            <p:cNvSpPr>
              <a:spLocks noChangeArrowheads="1"/>
            </p:cNvSpPr>
            <p:nvPr/>
          </p:nvSpPr>
          <p:spPr bwMode="auto">
            <a:xfrm>
              <a:off x="2736" y="864"/>
              <a:ext cx="528" cy="57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4000">
                  <a:solidFill>
                    <a:schemeClr val="bg1"/>
                  </a:solidFill>
                </a:rPr>
                <a:t>1</a:t>
              </a:r>
              <a:endParaRPr lang="es-ES" sz="4000">
                <a:solidFill>
                  <a:schemeClr val="bg1"/>
                </a:solidFill>
              </a:endParaRPr>
            </a:p>
          </p:txBody>
        </p:sp>
        <p:sp>
          <p:nvSpPr>
            <p:cNvPr id="207877" name="Oval 5"/>
            <p:cNvSpPr>
              <a:spLocks noChangeArrowheads="1"/>
            </p:cNvSpPr>
            <p:nvPr/>
          </p:nvSpPr>
          <p:spPr bwMode="auto">
            <a:xfrm>
              <a:off x="1152" y="3456"/>
              <a:ext cx="528" cy="57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4000">
                  <a:solidFill>
                    <a:schemeClr val="bg1"/>
                  </a:solidFill>
                </a:rPr>
                <a:t>3</a:t>
              </a:r>
              <a:endParaRPr lang="es-ES" sz="4000">
                <a:solidFill>
                  <a:schemeClr val="bg1"/>
                </a:solidFill>
              </a:endParaRPr>
            </a:p>
          </p:txBody>
        </p:sp>
        <p:sp>
          <p:nvSpPr>
            <p:cNvPr id="207878" name="Oval 6"/>
            <p:cNvSpPr>
              <a:spLocks noChangeArrowheads="1"/>
            </p:cNvSpPr>
            <p:nvPr/>
          </p:nvSpPr>
          <p:spPr bwMode="auto">
            <a:xfrm>
              <a:off x="3840" y="3408"/>
              <a:ext cx="528" cy="57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4000">
                  <a:solidFill>
                    <a:schemeClr val="bg1"/>
                  </a:solidFill>
                </a:rPr>
                <a:t>2</a:t>
              </a:r>
              <a:endParaRPr lang="es-ES" sz="4000">
                <a:solidFill>
                  <a:schemeClr val="bg1"/>
                </a:solidFill>
              </a:endParaRPr>
            </a:p>
          </p:txBody>
        </p:sp>
      </p:grpSp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1143000" y="160339"/>
            <a:ext cx="7848600" cy="830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00" tIns="45702" rIns="91400" bIns="45702">
            <a:spAutoFit/>
          </a:bodyPr>
          <a:lstStyle/>
          <a:p>
            <a:pPr>
              <a:spcBef>
                <a:spcPct val="50000"/>
              </a:spcBef>
            </a:pPr>
            <a:r>
              <a:rPr lang="es-CO" sz="4800" dirty="0" smtClean="0">
                <a:solidFill>
                  <a:srgbClr val="CC0000"/>
                </a:solidFill>
              </a:rPr>
              <a:t>Blancos para vacunas</a:t>
            </a:r>
            <a:endParaRPr lang="es-CO" sz="4800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99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ChangeArrowheads="1"/>
          </p:cNvSpPr>
          <p:nvPr/>
        </p:nvSpPr>
        <p:spPr bwMode="auto">
          <a:xfrm>
            <a:off x="0" y="1295400"/>
            <a:ext cx="9144000" cy="6019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00" tIns="45702" rIns="91400" bIns="45702" anchor="ctr"/>
          <a:lstStyle/>
          <a:p>
            <a:endParaRPr lang="es-CO"/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3" y="76200"/>
            <a:ext cx="8763000" cy="914400"/>
          </a:xfrm>
        </p:spPr>
        <p:txBody>
          <a:bodyPr/>
          <a:lstStyle/>
          <a:p>
            <a:r>
              <a:rPr lang="es-CO" sz="3600" b="1" dirty="0">
                <a:solidFill>
                  <a:srgbClr val="C00000"/>
                </a:solidFill>
              </a:rPr>
              <a:t>Modelo</a:t>
            </a:r>
            <a:r>
              <a:rPr lang="en-US" sz="3600" b="1" dirty="0">
                <a:solidFill>
                  <a:srgbClr val="C00000"/>
                </a:solidFill>
              </a:rPr>
              <a:t> del </a:t>
            </a:r>
            <a:r>
              <a:rPr lang="en-US" sz="3600" b="1" dirty="0" err="1">
                <a:solidFill>
                  <a:srgbClr val="C00000"/>
                </a:solidFill>
              </a:rPr>
              <a:t>efecto</a:t>
            </a:r>
            <a:r>
              <a:rPr lang="en-US" sz="3600" b="1" dirty="0">
                <a:solidFill>
                  <a:srgbClr val="C00000"/>
                </a:solidFill>
              </a:rPr>
              <a:t> de </a:t>
            </a:r>
            <a:r>
              <a:rPr lang="en-US" sz="3600" b="1" dirty="0" err="1">
                <a:solidFill>
                  <a:srgbClr val="C00000"/>
                </a:solidFill>
              </a:rPr>
              <a:t>las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vacunas</a:t>
            </a:r>
            <a:r>
              <a:rPr lang="en-US" sz="3600" b="1" dirty="0">
                <a:solidFill>
                  <a:srgbClr val="C00000"/>
                </a:solidFill>
              </a:rPr>
              <a:t> contra malaria</a:t>
            </a:r>
          </a:p>
        </p:txBody>
      </p:sp>
      <p:sp>
        <p:nvSpPr>
          <p:cNvPr id="215044" name="Arc 4"/>
          <p:cNvSpPr>
            <a:spLocks/>
          </p:cNvSpPr>
          <p:nvPr/>
        </p:nvSpPr>
        <p:spPr bwMode="auto">
          <a:xfrm rot="13200000" flipV="1">
            <a:off x="3581403" y="1298575"/>
            <a:ext cx="1703388" cy="5940425"/>
          </a:xfrm>
          <a:custGeom>
            <a:avLst/>
            <a:gdLst>
              <a:gd name="G0" fmla="+- 0 0 0"/>
              <a:gd name="G1" fmla="+- 21319 0 0"/>
              <a:gd name="G2" fmla="+- 21600 0 0"/>
              <a:gd name="T0" fmla="*/ 3470 w 20942"/>
              <a:gd name="T1" fmla="*/ 0 h 21319"/>
              <a:gd name="T2" fmla="*/ 20942 w 20942"/>
              <a:gd name="T3" fmla="*/ 16026 h 21319"/>
              <a:gd name="T4" fmla="*/ 0 w 20942"/>
              <a:gd name="T5" fmla="*/ 21319 h 21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42" h="21319" fill="none" extrusionOk="0">
                <a:moveTo>
                  <a:pt x="3470" y="-1"/>
                </a:moveTo>
                <a:cubicBezTo>
                  <a:pt x="11967" y="1382"/>
                  <a:pt x="18831" y="7679"/>
                  <a:pt x="20941" y="16026"/>
                </a:cubicBezTo>
              </a:path>
              <a:path w="20942" h="21319" stroke="0" extrusionOk="0">
                <a:moveTo>
                  <a:pt x="3470" y="-1"/>
                </a:moveTo>
                <a:cubicBezTo>
                  <a:pt x="11967" y="1382"/>
                  <a:pt x="18831" y="7679"/>
                  <a:pt x="20941" y="16026"/>
                </a:cubicBezTo>
                <a:lnTo>
                  <a:pt x="0" y="21319"/>
                </a:lnTo>
                <a:close/>
              </a:path>
            </a:pathLst>
          </a:custGeom>
          <a:noFill/>
          <a:ln w="5080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lIns="91400" tIns="45702" rIns="91400" bIns="45702" anchor="ctr"/>
          <a:lstStyle/>
          <a:p>
            <a:endParaRPr lang="es-CO"/>
          </a:p>
        </p:txBody>
      </p:sp>
      <p:sp>
        <p:nvSpPr>
          <p:cNvPr id="215045" name="Arc 5"/>
          <p:cNvSpPr>
            <a:spLocks/>
          </p:cNvSpPr>
          <p:nvPr/>
        </p:nvSpPr>
        <p:spPr bwMode="auto">
          <a:xfrm rot="13200000" flipV="1">
            <a:off x="4162425" y="919167"/>
            <a:ext cx="1524000" cy="7667625"/>
          </a:xfrm>
          <a:custGeom>
            <a:avLst/>
            <a:gdLst>
              <a:gd name="G0" fmla="+- 0 0 0"/>
              <a:gd name="G1" fmla="+- 21260 0 0"/>
              <a:gd name="G2" fmla="+- 21600 0 0"/>
              <a:gd name="T0" fmla="*/ 3820 w 21203"/>
              <a:gd name="T1" fmla="*/ 0 h 21260"/>
              <a:gd name="T2" fmla="*/ 21203 w 21203"/>
              <a:gd name="T3" fmla="*/ 17139 h 21260"/>
              <a:gd name="T4" fmla="*/ 0 w 21203"/>
              <a:gd name="T5" fmla="*/ 21260 h 21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203" h="21260" fill="none" extrusionOk="0">
                <a:moveTo>
                  <a:pt x="3819" y="0"/>
                </a:moveTo>
                <a:cubicBezTo>
                  <a:pt x="12596" y="1577"/>
                  <a:pt x="19501" y="8385"/>
                  <a:pt x="21203" y="17138"/>
                </a:cubicBezTo>
              </a:path>
              <a:path w="21203" h="21260" stroke="0" extrusionOk="0">
                <a:moveTo>
                  <a:pt x="3819" y="0"/>
                </a:moveTo>
                <a:cubicBezTo>
                  <a:pt x="12596" y="1577"/>
                  <a:pt x="19501" y="8385"/>
                  <a:pt x="21203" y="17138"/>
                </a:cubicBezTo>
                <a:lnTo>
                  <a:pt x="0" y="21260"/>
                </a:lnTo>
                <a:close/>
              </a:path>
            </a:pathLst>
          </a:custGeom>
          <a:noFill/>
          <a:ln w="508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lIns="91400" tIns="45702" rIns="91400" bIns="45702" anchor="ctr"/>
          <a:lstStyle/>
          <a:p>
            <a:endParaRPr lang="es-CO"/>
          </a:p>
        </p:txBody>
      </p:sp>
      <p:sp>
        <p:nvSpPr>
          <p:cNvPr id="215046" name="Arc 6"/>
          <p:cNvSpPr>
            <a:spLocks/>
          </p:cNvSpPr>
          <p:nvPr/>
        </p:nvSpPr>
        <p:spPr bwMode="auto">
          <a:xfrm rot="13200000" flipV="1">
            <a:off x="3581403" y="2514600"/>
            <a:ext cx="1703388" cy="5940425"/>
          </a:xfrm>
          <a:custGeom>
            <a:avLst/>
            <a:gdLst>
              <a:gd name="G0" fmla="+- 0 0 0"/>
              <a:gd name="G1" fmla="+- 21319 0 0"/>
              <a:gd name="G2" fmla="+- 21600 0 0"/>
              <a:gd name="T0" fmla="*/ 3470 w 20942"/>
              <a:gd name="T1" fmla="*/ 0 h 21319"/>
              <a:gd name="T2" fmla="*/ 20942 w 20942"/>
              <a:gd name="T3" fmla="*/ 16026 h 21319"/>
              <a:gd name="T4" fmla="*/ 0 w 20942"/>
              <a:gd name="T5" fmla="*/ 21319 h 21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42" h="21319" fill="none" extrusionOk="0">
                <a:moveTo>
                  <a:pt x="3470" y="-1"/>
                </a:moveTo>
                <a:cubicBezTo>
                  <a:pt x="11967" y="1382"/>
                  <a:pt x="18831" y="7679"/>
                  <a:pt x="20941" y="16026"/>
                </a:cubicBezTo>
              </a:path>
              <a:path w="20942" h="21319" stroke="0" extrusionOk="0">
                <a:moveTo>
                  <a:pt x="3470" y="-1"/>
                </a:moveTo>
                <a:cubicBezTo>
                  <a:pt x="11967" y="1382"/>
                  <a:pt x="18831" y="7679"/>
                  <a:pt x="20941" y="16026"/>
                </a:cubicBezTo>
                <a:lnTo>
                  <a:pt x="0" y="21319"/>
                </a:lnTo>
                <a:close/>
              </a:path>
            </a:pathLst>
          </a:custGeom>
          <a:noFill/>
          <a:ln w="5080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lIns="91400" tIns="45702" rIns="91400" bIns="45702" anchor="ctr"/>
          <a:lstStyle/>
          <a:p>
            <a:endParaRPr lang="es-CO"/>
          </a:p>
        </p:txBody>
      </p:sp>
      <p:grpSp>
        <p:nvGrpSpPr>
          <p:cNvPr id="215047" name="Group 7"/>
          <p:cNvGrpSpPr>
            <a:grpSpLocks/>
          </p:cNvGrpSpPr>
          <p:nvPr/>
        </p:nvGrpSpPr>
        <p:grpSpPr bwMode="auto">
          <a:xfrm>
            <a:off x="-65088" y="909638"/>
            <a:ext cx="9056688" cy="6329362"/>
            <a:chOff x="-41" y="333"/>
            <a:chExt cx="5705" cy="3987"/>
          </a:xfrm>
        </p:grpSpPr>
        <p:sp>
          <p:nvSpPr>
            <p:cNvPr id="215048" name="Line 8"/>
            <p:cNvSpPr>
              <a:spLocks noChangeShapeType="1"/>
            </p:cNvSpPr>
            <p:nvPr/>
          </p:nvSpPr>
          <p:spPr bwMode="auto">
            <a:xfrm>
              <a:off x="912" y="960"/>
              <a:ext cx="0" cy="29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49" name="Line 9"/>
            <p:cNvSpPr>
              <a:spLocks noChangeShapeType="1"/>
            </p:cNvSpPr>
            <p:nvPr/>
          </p:nvSpPr>
          <p:spPr bwMode="auto">
            <a:xfrm flipH="1" flipV="1">
              <a:off x="903" y="3930"/>
              <a:ext cx="4761" cy="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0" name="Line 10"/>
            <p:cNvSpPr>
              <a:spLocks noChangeShapeType="1"/>
            </p:cNvSpPr>
            <p:nvPr/>
          </p:nvSpPr>
          <p:spPr bwMode="auto">
            <a:xfrm flipV="1">
              <a:off x="1776" y="2496"/>
              <a:ext cx="0" cy="16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1" name="Line 11"/>
            <p:cNvSpPr>
              <a:spLocks noChangeShapeType="1"/>
            </p:cNvSpPr>
            <p:nvPr/>
          </p:nvSpPr>
          <p:spPr bwMode="auto">
            <a:xfrm>
              <a:off x="912" y="1392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2" name="Text Box 12"/>
            <p:cNvSpPr txBox="1">
              <a:spLocks noChangeArrowheads="1"/>
            </p:cNvSpPr>
            <p:nvPr/>
          </p:nvSpPr>
          <p:spPr bwMode="auto">
            <a:xfrm>
              <a:off x="1200" y="1113"/>
              <a:ext cx="1968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Clinical threshold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53" name="Text Box 13"/>
            <p:cNvSpPr txBox="1">
              <a:spLocks noChangeArrowheads="1"/>
            </p:cNvSpPr>
            <p:nvPr/>
          </p:nvSpPr>
          <p:spPr bwMode="auto">
            <a:xfrm rot="16200000">
              <a:off x="-584" y="1713"/>
              <a:ext cx="201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Log Number of Infected Host Cells</a:t>
              </a:r>
              <a:endParaRPr lang="en-US" sz="2800" u="sng">
                <a:latin typeface="Arial" pitchFamily="34" charset="0"/>
              </a:endParaRPr>
            </a:p>
          </p:txBody>
        </p:sp>
        <p:sp>
          <p:nvSpPr>
            <p:cNvPr id="215054" name="Line 14"/>
            <p:cNvSpPr>
              <a:spLocks noChangeShapeType="1"/>
            </p:cNvSpPr>
            <p:nvPr/>
          </p:nvSpPr>
          <p:spPr bwMode="auto">
            <a:xfrm flipH="1">
              <a:off x="912" y="3072"/>
              <a:ext cx="86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5" name="Line 15"/>
            <p:cNvSpPr>
              <a:spLocks noChangeShapeType="1"/>
            </p:cNvSpPr>
            <p:nvPr/>
          </p:nvSpPr>
          <p:spPr bwMode="auto">
            <a:xfrm>
              <a:off x="912" y="3072"/>
              <a:ext cx="864" cy="76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6" name="Text Box 16"/>
            <p:cNvSpPr txBox="1">
              <a:spLocks noChangeArrowheads="1"/>
            </p:cNvSpPr>
            <p:nvPr/>
          </p:nvSpPr>
          <p:spPr bwMode="auto">
            <a:xfrm>
              <a:off x="3264" y="3936"/>
              <a:ext cx="624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Blood</a:t>
              </a:r>
              <a:endParaRPr lang="en-US" sz="1800" b="0">
                <a:latin typeface="Arial" pitchFamily="34" charset="0"/>
              </a:endParaRPr>
            </a:p>
          </p:txBody>
        </p:sp>
        <p:sp>
          <p:nvSpPr>
            <p:cNvPr id="215057" name="Text Box 17"/>
            <p:cNvSpPr txBox="1">
              <a:spLocks noChangeArrowheads="1"/>
            </p:cNvSpPr>
            <p:nvPr/>
          </p:nvSpPr>
          <p:spPr bwMode="auto">
            <a:xfrm>
              <a:off x="1104" y="3936"/>
              <a:ext cx="672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Liver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58" name="Text Box 18"/>
            <p:cNvSpPr txBox="1">
              <a:spLocks noChangeArrowheads="1"/>
            </p:cNvSpPr>
            <p:nvPr/>
          </p:nvSpPr>
          <p:spPr bwMode="auto">
            <a:xfrm rot="18900000">
              <a:off x="-41" y="3447"/>
              <a:ext cx="909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   Inoculum</a:t>
              </a:r>
            </a:p>
          </p:txBody>
        </p:sp>
        <p:sp>
          <p:nvSpPr>
            <p:cNvPr id="215059" name="Line 19"/>
            <p:cNvSpPr>
              <a:spLocks noChangeShapeType="1"/>
            </p:cNvSpPr>
            <p:nvPr/>
          </p:nvSpPr>
          <p:spPr bwMode="auto">
            <a:xfrm flipV="1">
              <a:off x="720" y="3120"/>
              <a:ext cx="144" cy="144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0" name="Line 20"/>
            <p:cNvSpPr>
              <a:spLocks noChangeShapeType="1"/>
            </p:cNvSpPr>
            <p:nvPr/>
          </p:nvSpPr>
          <p:spPr bwMode="auto">
            <a:xfrm rot="600000">
              <a:off x="864" y="3159"/>
              <a:ext cx="798" cy="729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1" name="Arc 21"/>
            <p:cNvSpPr>
              <a:spLocks/>
            </p:cNvSpPr>
            <p:nvPr/>
          </p:nvSpPr>
          <p:spPr bwMode="auto">
            <a:xfrm rot="13200000" flipV="1">
              <a:off x="2448" y="333"/>
              <a:ext cx="356" cy="3987"/>
            </a:xfrm>
            <a:custGeom>
              <a:avLst/>
              <a:gdLst>
                <a:gd name="G0" fmla="+- 0 0 0"/>
                <a:gd name="G1" fmla="+- 21319 0 0"/>
                <a:gd name="G2" fmla="+- 21600 0 0"/>
                <a:gd name="T0" fmla="*/ 3470 w 21089"/>
                <a:gd name="T1" fmla="*/ 0 h 21319"/>
                <a:gd name="T2" fmla="*/ 21089 w 21089"/>
                <a:gd name="T3" fmla="*/ 16649 h 21319"/>
                <a:gd name="T4" fmla="*/ 0 w 21089"/>
                <a:gd name="T5" fmla="*/ 21319 h 21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89" h="21319" fill="none" extrusionOk="0">
                  <a:moveTo>
                    <a:pt x="3470" y="-1"/>
                  </a:moveTo>
                  <a:cubicBezTo>
                    <a:pt x="12197" y="1420"/>
                    <a:pt x="19177" y="8016"/>
                    <a:pt x="21089" y="16648"/>
                  </a:cubicBezTo>
                </a:path>
                <a:path w="21089" h="21319" stroke="0" extrusionOk="0">
                  <a:moveTo>
                    <a:pt x="3470" y="-1"/>
                  </a:moveTo>
                  <a:cubicBezTo>
                    <a:pt x="12197" y="1420"/>
                    <a:pt x="19177" y="8016"/>
                    <a:pt x="21089" y="16648"/>
                  </a:cubicBezTo>
                  <a:lnTo>
                    <a:pt x="0" y="21319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2" name="Text Box 22"/>
            <p:cNvSpPr txBox="1">
              <a:spLocks noChangeArrowheads="1"/>
            </p:cNvSpPr>
            <p:nvPr/>
          </p:nvSpPr>
          <p:spPr bwMode="auto">
            <a:xfrm>
              <a:off x="1344" y="3216"/>
              <a:ext cx="240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A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63" name="Text Box 23"/>
            <p:cNvSpPr txBox="1">
              <a:spLocks noChangeArrowheads="1"/>
            </p:cNvSpPr>
            <p:nvPr/>
          </p:nvSpPr>
          <p:spPr bwMode="auto">
            <a:xfrm>
              <a:off x="3120" y="1824"/>
              <a:ext cx="240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C</a:t>
              </a:r>
            </a:p>
          </p:txBody>
        </p:sp>
        <p:sp>
          <p:nvSpPr>
            <p:cNvPr id="215064" name="Text Box 24"/>
            <p:cNvSpPr txBox="1">
              <a:spLocks noChangeArrowheads="1"/>
            </p:cNvSpPr>
            <p:nvPr/>
          </p:nvSpPr>
          <p:spPr bwMode="auto">
            <a:xfrm>
              <a:off x="3456" y="2400"/>
              <a:ext cx="240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D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65" name="Text Box 25"/>
            <p:cNvSpPr txBox="1">
              <a:spLocks noChangeArrowheads="1"/>
            </p:cNvSpPr>
            <p:nvPr/>
          </p:nvSpPr>
          <p:spPr bwMode="auto">
            <a:xfrm>
              <a:off x="1104" y="3552"/>
              <a:ext cx="240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B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66" name="Line 26"/>
            <p:cNvSpPr>
              <a:spLocks noChangeShapeType="1"/>
            </p:cNvSpPr>
            <p:nvPr/>
          </p:nvSpPr>
          <p:spPr bwMode="auto">
            <a:xfrm>
              <a:off x="4560" y="1152"/>
              <a:ext cx="144" cy="144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7" name="Line 27"/>
            <p:cNvSpPr>
              <a:spLocks noChangeShapeType="1"/>
            </p:cNvSpPr>
            <p:nvPr/>
          </p:nvSpPr>
          <p:spPr bwMode="auto">
            <a:xfrm>
              <a:off x="3696" y="720"/>
              <a:ext cx="144" cy="144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8" name="Text Box 28"/>
            <p:cNvSpPr txBox="1">
              <a:spLocks noChangeArrowheads="1"/>
            </p:cNvSpPr>
            <p:nvPr/>
          </p:nvSpPr>
          <p:spPr bwMode="auto">
            <a:xfrm>
              <a:off x="3072" y="556"/>
              <a:ext cx="720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Severe Disease</a:t>
              </a:r>
              <a:endParaRPr lang="en-US" sz="2000">
                <a:latin typeface="Arial" pitchFamily="34" charset="0"/>
              </a:endParaRPr>
            </a:p>
          </p:txBody>
        </p:sp>
        <p:sp>
          <p:nvSpPr>
            <p:cNvPr id="215069" name="Text Box 29"/>
            <p:cNvSpPr txBox="1">
              <a:spLocks noChangeArrowheads="1"/>
            </p:cNvSpPr>
            <p:nvPr/>
          </p:nvSpPr>
          <p:spPr bwMode="auto">
            <a:xfrm>
              <a:off x="4272" y="720"/>
              <a:ext cx="816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Mild Disease</a:t>
              </a:r>
              <a:endParaRPr lang="en-US" sz="2000">
                <a:latin typeface="Arial" pitchFamily="34" charset="0"/>
              </a:endParaRPr>
            </a:p>
          </p:txBody>
        </p:sp>
        <p:sp>
          <p:nvSpPr>
            <p:cNvPr id="215070" name="Text Box 30"/>
            <p:cNvSpPr txBox="1">
              <a:spLocks noChangeArrowheads="1"/>
            </p:cNvSpPr>
            <p:nvPr/>
          </p:nvSpPr>
          <p:spPr bwMode="auto">
            <a:xfrm>
              <a:off x="4464" y="1680"/>
              <a:ext cx="720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No Disease</a:t>
              </a:r>
              <a:endParaRPr lang="en-US" sz="2000">
                <a:latin typeface="Arial" pitchFamily="34" charset="0"/>
              </a:endParaRPr>
            </a:p>
          </p:txBody>
        </p:sp>
        <p:sp>
          <p:nvSpPr>
            <p:cNvPr id="215071" name="Line 31"/>
            <p:cNvSpPr>
              <a:spLocks noChangeShapeType="1"/>
            </p:cNvSpPr>
            <p:nvPr/>
          </p:nvSpPr>
          <p:spPr bwMode="auto">
            <a:xfrm flipH="1">
              <a:off x="4224" y="1920"/>
              <a:ext cx="240" cy="240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72" name="Line 32"/>
            <p:cNvSpPr>
              <a:spLocks noChangeShapeType="1"/>
            </p:cNvSpPr>
            <p:nvPr/>
          </p:nvSpPr>
          <p:spPr bwMode="auto">
            <a:xfrm flipH="1" flipV="1">
              <a:off x="3936" y="1584"/>
              <a:ext cx="528" cy="288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73" name="Line 33"/>
            <p:cNvSpPr>
              <a:spLocks noChangeShapeType="1"/>
            </p:cNvSpPr>
            <p:nvPr/>
          </p:nvSpPr>
          <p:spPr bwMode="auto">
            <a:xfrm>
              <a:off x="3168" y="3216"/>
              <a:ext cx="432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CO"/>
            </a:p>
          </p:txBody>
        </p:sp>
        <p:sp>
          <p:nvSpPr>
            <p:cNvPr id="215074" name="Line 34"/>
            <p:cNvSpPr>
              <a:spLocks noChangeShapeType="1"/>
            </p:cNvSpPr>
            <p:nvPr/>
          </p:nvSpPr>
          <p:spPr bwMode="auto">
            <a:xfrm>
              <a:off x="3168" y="3408"/>
              <a:ext cx="432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s-CO"/>
            </a:p>
          </p:txBody>
        </p:sp>
        <p:sp>
          <p:nvSpPr>
            <p:cNvPr id="215075" name="Line 35"/>
            <p:cNvSpPr>
              <a:spLocks noChangeShapeType="1"/>
            </p:cNvSpPr>
            <p:nvPr/>
          </p:nvSpPr>
          <p:spPr bwMode="auto">
            <a:xfrm>
              <a:off x="3168" y="3600"/>
              <a:ext cx="432" cy="0"/>
            </a:xfrm>
            <a:prstGeom prst="line">
              <a:avLst/>
            </a:prstGeom>
            <a:noFill/>
            <a:ln w="508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s-CO"/>
            </a:p>
          </p:txBody>
        </p:sp>
        <p:sp>
          <p:nvSpPr>
            <p:cNvPr id="215076" name="Text Box 36"/>
            <p:cNvSpPr txBox="1">
              <a:spLocks noChangeArrowheads="1"/>
            </p:cNvSpPr>
            <p:nvPr/>
          </p:nvSpPr>
          <p:spPr bwMode="auto">
            <a:xfrm>
              <a:off x="3648" y="3090"/>
              <a:ext cx="1968" cy="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10000"/>
                </a:spcBef>
              </a:pPr>
              <a:r>
                <a:rPr lang="en-US" sz="1800">
                  <a:latin typeface="Arial" pitchFamily="34" charset="0"/>
                </a:rPr>
                <a:t>= No vaccine</a:t>
              </a:r>
            </a:p>
            <a:p>
              <a:pPr algn="l">
                <a:spcBef>
                  <a:spcPct val="10000"/>
                </a:spcBef>
              </a:pPr>
              <a:r>
                <a:rPr lang="en-US" sz="1800">
                  <a:latin typeface="Arial" pitchFamily="34" charset="0"/>
                </a:rPr>
                <a:t>= Pre-erythrocytic vaccine</a:t>
              </a:r>
            </a:p>
            <a:p>
              <a:pPr algn="l">
                <a:spcBef>
                  <a:spcPct val="10000"/>
                </a:spcBef>
              </a:pPr>
              <a:r>
                <a:rPr lang="en-US" sz="1800">
                  <a:latin typeface="Arial" pitchFamily="34" charset="0"/>
                </a:rPr>
                <a:t>= Erythrocytic vaccine</a:t>
              </a:r>
            </a:p>
          </p:txBody>
        </p:sp>
        <p:sp>
          <p:nvSpPr>
            <p:cNvPr id="215077" name="Rectangle 37"/>
            <p:cNvSpPr>
              <a:spLocks noChangeArrowheads="1"/>
            </p:cNvSpPr>
            <p:nvPr/>
          </p:nvSpPr>
          <p:spPr bwMode="auto">
            <a:xfrm>
              <a:off x="3072" y="3078"/>
              <a:ext cx="2496" cy="62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57400"/>
            <a:ext cx="8291512" cy="3352800"/>
          </a:xfrm>
          <a:noFill/>
        </p:spPr>
        <p:txBody>
          <a:bodyPr/>
          <a:lstStyle/>
          <a:p>
            <a:pPr eaLnBrk="1" hangingPunct="1"/>
            <a:r>
              <a:rPr lang="en-US" altLang="es-MX" sz="4000" b="1" dirty="0" err="1" smtClean="0">
                <a:solidFill>
                  <a:srgbClr val="CC0000"/>
                </a:solidFill>
              </a:rPr>
              <a:t>Vacuna</a:t>
            </a:r>
            <a:r>
              <a:rPr lang="en-US" altLang="es-MX" sz="4000" b="1" dirty="0" smtClean="0">
                <a:solidFill>
                  <a:srgbClr val="CC0000"/>
                </a:solidFill>
              </a:rPr>
              <a:t> contra </a:t>
            </a:r>
            <a:r>
              <a:rPr lang="en-US" altLang="es-MX" sz="4000" b="1" i="1" dirty="0" smtClean="0">
                <a:solidFill>
                  <a:srgbClr val="CC0000"/>
                </a:solidFill>
              </a:rPr>
              <a:t>Plasmodium </a:t>
            </a:r>
            <a:r>
              <a:rPr lang="en-US" altLang="es-MX" sz="4000" b="1" i="1" dirty="0" err="1" smtClean="0">
                <a:solidFill>
                  <a:srgbClr val="CC0000"/>
                </a:solidFill>
              </a:rPr>
              <a:t>vivax</a:t>
            </a:r>
            <a:r>
              <a:rPr lang="en-US" altLang="es-MX" sz="4000" b="1" dirty="0" smtClean="0">
                <a:solidFill>
                  <a:srgbClr val="CC0000"/>
                </a:solidFill>
              </a:rPr>
              <a:t> Malaria in </a:t>
            </a:r>
            <a:r>
              <a:rPr lang="en-US" altLang="es-MX" sz="4000" b="1" dirty="0" smtClean="0">
                <a:solidFill>
                  <a:srgbClr val="CC0000"/>
                </a:solidFill>
              </a:rPr>
              <a:t>America Latina</a:t>
            </a:r>
            <a:r>
              <a:rPr lang="en-US" altLang="es-MX" sz="4000" b="1" dirty="0" smtClean="0">
                <a:solidFill>
                  <a:srgbClr val="CC0000"/>
                </a:solidFill>
              </a:rPr>
              <a:t/>
            </a:r>
            <a:br>
              <a:rPr lang="en-US" altLang="es-MX" sz="4000" b="1" dirty="0" smtClean="0">
                <a:solidFill>
                  <a:srgbClr val="CC0000"/>
                </a:solidFill>
              </a:rPr>
            </a:br>
            <a:r>
              <a:rPr lang="en-US" altLang="es-MX" sz="4000" b="1" dirty="0">
                <a:solidFill>
                  <a:srgbClr val="CC0000"/>
                </a:solidFill>
              </a:rPr>
              <a:t/>
            </a:r>
            <a:br>
              <a:rPr lang="en-US" altLang="es-MX" sz="4000" b="1" dirty="0">
                <a:solidFill>
                  <a:srgbClr val="CC0000"/>
                </a:solidFill>
              </a:rPr>
            </a:br>
            <a:r>
              <a:rPr lang="en-US" altLang="es-MX" sz="4000" b="1" dirty="0" err="1" smtClean="0">
                <a:solidFill>
                  <a:srgbClr val="CC0000"/>
                </a:solidFill>
              </a:rPr>
              <a:t>Desafíos</a:t>
            </a:r>
            <a:r>
              <a:rPr lang="en-US" altLang="es-MX" sz="4000" b="1" dirty="0" smtClean="0">
                <a:solidFill>
                  <a:srgbClr val="CC0000"/>
                </a:solidFill>
              </a:rPr>
              <a:t> y </a:t>
            </a:r>
            <a:r>
              <a:rPr lang="en-US" altLang="es-MX" sz="4000" b="1" dirty="0" err="1" smtClean="0">
                <a:solidFill>
                  <a:srgbClr val="CC0000"/>
                </a:solidFill>
              </a:rPr>
              <a:t>Oportunidades</a:t>
            </a:r>
            <a:endParaRPr lang="en-US" altLang="es-MX" sz="4000" dirty="0" smtClean="0">
              <a:solidFill>
                <a:srgbClr val="CC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7" y="304800"/>
            <a:ext cx="17319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75 Imagen" descr="CONSOR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15901"/>
            <a:ext cx="2025650" cy="6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801851"/>
      </p:ext>
    </p:extLst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sz="4000" b="1" dirty="0" smtClean="0">
                <a:solidFill>
                  <a:srgbClr val="CC0000"/>
                </a:solidFill>
              </a:rPr>
              <a:t>Perspectives for </a:t>
            </a:r>
            <a:r>
              <a:rPr lang="en-US" altLang="es-MX" sz="4000" b="1" i="1" dirty="0" err="1" smtClean="0">
                <a:solidFill>
                  <a:srgbClr val="CC0000"/>
                </a:solidFill>
              </a:rPr>
              <a:t>P.vivax</a:t>
            </a:r>
            <a:r>
              <a:rPr lang="en-US" altLang="es-MX" sz="4000" b="1" dirty="0" smtClean="0">
                <a:solidFill>
                  <a:srgbClr val="CC0000"/>
                </a:solidFill>
              </a:rPr>
              <a:t> </a:t>
            </a:r>
            <a:br>
              <a:rPr lang="en-US" altLang="es-MX" sz="4000" b="1" dirty="0" smtClean="0">
                <a:solidFill>
                  <a:srgbClr val="CC0000"/>
                </a:solidFill>
              </a:rPr>
            </a:br>
            <a:r>
              <a:rPr lang="en-US" altLang="es-MX" sz="4000" b="1" dirty="0" smtClean="0">
                <a:solidFill>
                  <a:srgbClr val="CC0000"/>
                </a:solidFill>
              </a:rPr>
              <a:t>phase I/II vaccine trials</a:t>
            </a:r>
          </a:p>
        </p:txBody>
      </p:sp>
      <p:sp>
        <p:nvSpPr>
          <p:cNvPr id="1143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2613" y="1828800"/>
            <a:ext cx="8027987" cy="3313113"/>
          </a:xfrm>
          <a:ln>
            <a:solidFill>
              <a:srgbClr val="CC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Phase II </a:t>
            </a:r>
            <a:r>
              <a:rPr lang="en-US" sz="2400" dirty="0" err="1" smtClean="0"/>
              <a:t>Pv</a:t>
            </a:r>
            <a:r>
              <a:rPr lang="en-US" sz="2400" dirty="0" smtClean="0"/>
              <a:t> Challenge in pre-</a:t>
            </a:r>
            <a:r>
              <a:rPr lang="en-US" sz="2400" dirty="0" err="1" smtClean="0"/>
              <a:t>imm</a:t>
            </a:r>
            <a:r>
              <a:rPr lang="en-US" sz="2400" dirty="0" smtClean="0"/>
              <a:t>/naive    (2012)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Phase II </a:t>
            </a:r>
            <a:r>
              <a:rPr lang="en-US" sz="2400" i="1" dirty="0" err="1" smtClean="0"/>
              <a:t>Pv</a:t>
            </a:r>
            <a:r>
              <a:rPr lang="en-US" sz="2400" dirty="0" smtClean="0"/>
              <a:t> </a:t>
            </a:r>
            <a:r>
              <a:rPr lang="en-US" sz="2400" dirty="0" err="1" smtClean="0"/>
              <a:t>irrad</a:t>
            </a:r>
            <a:r>
              <a:rPr lang="en-US" sz="2400" dirty="0" smtClean="0"/>
              <a:t> </a:t>
            </a:r>
            <a:r>
              <a:rPr lang="en-US" sz="2400" dirty="0" err="1" smtClean="0"/>
              <a:t>spz</a:t>
            </a:r>
            <a:r>
              <a:rPr lang="en-US" sz="2400" dirty="0" smtClean="0"/>
              <a:t>     	     	                 (</a:t>
            </a:r>
            <a:r>
              <a:rPr lang="en-US" sz="2400" b="1" dirty="0" smtClean="0"/>
              <a:t>2012/13</a:t>
            </a:r>
            <a:r>
              <a:rPr lang="en-US" sz="2400" dirty="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Phase </a:t>
            </a:r>
            <a:r>
              <a:rPr lang="en-US" sz="2400" dirty="0" err="1" smtClean="0"/>
              <a:t>Ib</a:t>
            </a:r>
            <a:r>
              <a:rPr lang="en-US" sz="2400" dirty="0" smtClean="0"/>
              <a:t>/2a with </a:t>
            </a:r>
            <a:r>
              <a:rPr lang="en-US" sz="2400" i="1" dirty="0" err="1" smtClean="0"/>
              <a:t>Pv</a:t>
            </a:r>
            <a:r>
              <a:rPr lang="en-US" sz="2400" dirty="0" err="1" smtClean="0"/>
              <a:t>CS</a:t>
            </a:r>
            <a:r>
              <a:rPr lang="en-US" sz="2400" dirty="0" smtClean="0"/>
              <a:t> peptide vaccine     (</a:t>
            </a:r>
            <a:r>
              <a:rPr lang="en-US" sz="2400" b="1" dirty="0" smtClean="0"/>
              <a:t>2013/14</a:t>
            </a:r>
            <a:r>
              <a:rPr lang="en-US" sz="2400" dirty="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Phase </a:t>
            </a:r>
            <a:r>
              <a:rPr lang="en-US" sz="2400" dirty="0" err="1" smtClean="0"/>
              <a:t>Ia</a:t>
            </a:r>
            <a:r>
              <a:rPr lang="en-US" sz="2400" dirty="0" smtClean="0"/>
              <a:t>/2a with  r-</a:t>
            </a:r>
            <a:r>
              <a:rPr lang="en-US" sz="2400" i="1" dirty="0" smtClean="0"/>
              <a:t>Pv</a:t>
            </a:r>
            <a:r>
              <a:rPr lang="en-US" sz="2400" dirty="0" smtClean="0"/>
              <a:t>MSP1-200L              (</a:t>
            </a:r>
            <a:r>
              <a:rPr lang="en-US" sz="2400" b="1" dirty="0" smtClean="0"/>
              <a:t>2014/15</a:t>
            </a:r>
            <a:r>
              <a:rPr lang="en-US" sz="24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Producción</a:t>
            </a:r>
            <a:r>
              <a:rPr lang="en-US" sz="2400" dirty="0" smtClean="0"/>
              <a:t> de </a:t>
            </a:r>
            <a:r>
              <a:rPr lang="en-US" sz="2400" dirty="0" err="1" smtClean="0"/>
              <a:t>Vacunas</a:t>
            </a:r>
            <a:r>
              <a:rPr lang="en-US" sz="2400" dirty="0" smtClean="0"/>
              <a:t> </a:t>
            </a:r>
            <a:r>
              <a:rPr lang="en-US" sz="2400" dirty="0" err="1" smtClean="0"/>
              <a:t>bloquedora</a:t>
            </a:r>
            <a:r>
              <a:rPr lang="en-US" sz="2400" dirty="0" smtClean="0"/>
              <a:t> de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vivax</a:t>
            </a:r>
            <a:r>
              <a:rPr lang="en-US" sz="2400" i="1" dirty="0" smtClean="0"/>
              <a:t> </a:t>
            </a:r>
            <a:r>
              <a:rPr lang="en-US" sz="2400" dirty="0" smtClean="0"/>
              <a:t>Pvs48/45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641495246"/>
      </p:ext>
    </p:extLst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611188" y="1527175"/>
            <a:ext cx="8023225" cy="1397000"/>
            <a:chOff x="385" y="890"/>
            <a:chExt cx="5054" cy="880"/>
          </a:xfrm>
        </p:grpSpPr>
        <p:sp>
          <p:nvSpPr>
            <p:cNvPr id="22564" name="Line 3"/>
            <p:cNvSpPr>
              <a:spLocks noChangeShapeType="1"/>
            </p:cNvSpPr>
            <p:nvPr/>
          </p:nvSpPr>
          <p:spPr bwMode="auto">
            <a:xfrm>
              <a:off x="4748" y="1279"/>
              <a:ext cx="174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65" name="Line 4"/>
            <p:cNvSpPr>
              <a:spLocks noChangeShapeType="1"/>
            </p:cNvSpPr>
            <p:nvPr/>
          </p:nvSpPr>
          <p:spPr bwMode="auto">
            <a:xfrm>
              <a:off x="1084" y="1426"/>
              <a:ext cx="1" cy="111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66" name="Line 5"/>
            <p:cNvSpPr>
              <a:spLocks noChangeShapeType="1"/>
            </p:cNvSpPr>
            <p:nvPr/>
          </p:nvSpPr>
          <p:spPr bwMode="auto">
            <a:xfrm>
              <a:off x="768" y="1279"/>
              <a:ext cx="176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155078" name="Rectangle 6"/>
            <p:cNvSpPr>
              <a:spLocks noChangeArrowheads="1"/>
            </p:cNvSpPr>
            <p:nvPr/>
          </p:nvSpPr>
          <p:spPr bwMode="auto">
            <a:xfrm>
              <a:off x="2162" y="890"/>
              <a:ext cx="14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0" hangingPunct="0">
                <a:defRPr/>
              </a:pPr>
              <a:r>
                <a:rPr lang="en-US" altLang="de-CH" sz="16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Central repeat region</a:t>
              </a:r>
            </a:p>
          </p:txBody>
        </p:sp>
        <p:sp>
          <p:nvSpPr>
            <p:cNvPr id="22568" name="Rectangle 7"/>
            <p:cNvSpPr>
              <a:spLocks noChangeArrowheads="1"/>
            </p:cNvSpPr>
            <p:nvPr/>
          </p:nvSpPr>
          <p:spPr bwMode="auto">
            <a:xfrm>
              <a:off x="847" y="1117"/>
              <a:ext cx="3935" cy="293"/>
            </a:xfrm>
            <a:prstGeom prst="rect">
              <a:avLst/>
            </a:prstGeom>
            <a:solidFill>
              <a:schemeClr val="hlink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es-CO" altLang="de-CH" sz="1600" b="0" smtClean="0">
                <a:solidFill>
                  <a:srgbClr val="000000"/>
                </a:solidFill>
              </a:endParaRPr>
            </a:p>
          </p:txBody>
        </p:sp>
        <p:sp>
          <p:nvSpPr>
            <p:cNvPr id="22569" name="Rectangle 8" descr="50%"/>
            <p:cNvSpPr>
              <a:spLocks noChangeArrowheads="1"/>
            </p:cNvSpPr>
            <p:nvPr/>
          </p:nvSpPr>
          <p:spPr bwMode="auto">
            <a:xfrm>
              <a:off x="1807" y="1117"/>
              <a:ext cx="211" cy="293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endParaRPr lang="es-MX" altLang="es-MX" smtClean="0">
                <a:solidFill>
                  <a:srgbClr val="000000"/>
                </a:solidFill>
              </a:endParaRPr>
            </a:p>
          </p:txBody>
        </p:sp>
        <p:sp>
          <p:nvSpPr>
            <p:cNvPr id="22570" name="Text Box 9"/>
            <p:cNvSpPr txBox="1">
              <a:spLocks noChangeArrowheads="1"/>
            </p:cNvSpPr>
            <p:nvPr/>
          </p:nvSpPr>
          <p:spPr bwMode="auto">
            <a:xfrm>
              <a:off x="1750" y="890"/>
              <a:ext cx="2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/>
              <a:r>
                <a:rPr lang="es-ES_tradnl" altLang="de-CH" sz="1600" smtClean="0">
                  <a:solidFill>
                    <a:srgbClr val="000000"/>
                  </a:solidFill>
                </a:rPr>
                <a:t>RI</a:t>
              </a:r>
            </a:p>
          </p:txBody>
        </p:sp>
        <p:sp>
          <p:nvSpPr>
            <p:cNvPr id="22571" name="Rectangle 10" descr="50%"/>
            <p:cNvSpPr>
              <a:spLocks noChangeArrowheads="1"/>
            </p:cNvSpPr>
            <p:nvPr/>
          </p:nvSpPr>
          <p:spPr bwMode="auto">
            <a:xfrm>
              <a:off x="3969" y="1117"/>
              <a:ext cx="218" cy="293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endParaRPr lang="es-MX" altLang="es-MX" smtClean="0">
                <a:solidFill>
                  <a:srgbClr val="000000"/>
                </a:solidFill>
              </a:endParaRPr>
            </a:p>
          </p:txBody>
        </p:sp>
        <p:sp>
          <p:nvSpPr>
            <p:cNvPr id="22572" name="Text Box 11"/>
            <p:cNvSpPr txBox="1">
              <a:spLocks noChangeArrowheads="1"/>
            </p:cNvSpPr>
            <p:nvPr/>
          </p:nvSpPr>
          <p:spPr bwMode="auto">
            <a:xfrm>
              <a:off x="3930" y="890"/>
              <a:ext cx="2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/>
              <a:r>
                <a:rPr lang="es-ES_tradnl" altLang="de-CH" sz="1600" smtClean="0">
                  <a:solidFill>
                    <a:srgbClr val="000000"/>
                  </a:solidFill>
                </a:rPr>
                <a:t>RII</a:t>
              </a:r>
            </a:p>
          </p:txBody>
        </p:sp>
        <p:sp>
          <p:nvSpPr>
            <p:cNvPr id="22573" name="Text Box 12"/>
            <p:cNvSpPr txBox="1">
              <a:spLocks noChangeArrowheads="1"/>
            </p:cNvSpPr>
            <p:nvPr/>
          </p:nvSpPr>
          <p:spPr bwMode="auto">
            <a:xfrm>
              <a:off x="3915" y="1558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/>
              <a:r>
                <a:rPr lang="es-ES_tradnl" altLang="de-CH" sz="1600" smtClean="0">
                  <a:solidFill>
                    <a:srgbClr val="000000"/>
                  </a:solidFill>
                </a:rPr>
                <a:t>C C</a:t>
              </a:r>
            </a:p>
          </p:txBody>
        </p:sp>
        <p:sp>
          <p:nvSpPr>
            <p:cNvPr id="22574" name="Line 13"/>
            <p:cNvSpPr>
              <a:spLocks noChangeShapeType="1"/>
            </p:cNvSpPr>
            <p:nvPr/>
          </p:nvSpPr>
          <p:spPr bwMode="auto">
            <a:xfrm>
              <a:off x="4616" y="1426"/>
              <a:ext cx="1" cy="111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75" name="Line 14"/>
            <p:cNvSpPr>
              <a:spLocks noChangeShapeType="1"/>
            </p:cNvSpPr>
            <p:nvPr/>
          </p:nvSpPr>
          <p:spPr bwMode="auto">
            <a:xfrm>
              <a:off x="4529" y="1426"/>
              <a:ext cx="1" cy="111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76" name="Line 15"/>
            <p:cNvSpPr>
              <a:spLocks noChangeShapeType="1"/>
            </p:cNvSpPr>
            <p:nvPr/>
          </p:nvSpPr>
          <p:spPr bwMode="auto">
            <a:xfrm>
              <a:off x="4090" y="1426"/>
              <a:ext cx="1" cy="111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77" name="Line 16"/>
            <p:cNvSpPr>
              <a:spLocks noChangeShapeType="1"/>
            </p:cNvSpPr>
            <p:nvPr/>
          </p:nvSpPr>
          <p:spPr bwMode="auto">
            <a:xfrm>
              <a:off x="4012" y="1426"/>
              <a:ext cx="2" cy="111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78" name="Text Box 17"/>
            <p:cNvSpPr txBox="1">
              <a:spLocks noChangeArrowheads="1"/>
            </p:cNvSpPr>
            <p:nvPr/>
          </p:nvSpPr>
          <p:spPr bwMode="auto">
            <a:xfrm>
              <a:off x="385" y="1162"/>
              <a:ext cx="34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/>
              <a:r>
                <a:rPr lang="fr-FR" altLang="de-CH" sz="1600" smtClean="0">
                  <a:solidFill>
                    <a:srgbClr val="000000"/>
                  </a:solidFill>
                </a:rPr>
                <a:t>NH</a:t>
              </a:r>
              <a:r>
                <a:rPr lang="fr-FR" altLang="de-CH" sz="1600" baseline="-25000" smtClean="0">
                  <a:solidFill>
                    <a:srgbClr val="000000"/>
                  </a:solidFill>
                </a:rPr>
                <a:t>2</a:t>
              </a:r>
              <a:endParaRPr lang="fr-FR" altLang="de-CH" sz="1600" smtClean="0">
                <a:solidFill>
                  <a:srgbClr val="000000"/>
                </a:solidFill>
              </a:endParaRPr>
            </a:p>
          </p:txBody>
        </p:sp>
        <p:sp>
          <p:nvSpPr>
            <p:cNvPr id="22579" name="Text Box 18"/>
            <p:cNvSpPr txBox="1">
              <a:spLocks noChangeArrowheads="1"/>
            </p:cNvSpPr>
            <p:nvPr/>
          </p:nvSpPr>
          <p:spPr bwMode="auto">
            <a:xfrm>
              <a:off x="4938" y="1162"/>
              <a:ext cx="5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/>
              <a:r>
                <a:rPr lang="fr-FR" altLang="de-CH" sz="1600" b="0" smtClean="0">
                  <a:solidFill>
                    <a:srgbClr val="000000"/>
                  </a:solidFill>
                </a:rPr>
                <a:t>COOH</a:t>
              </a:r>
            </a:p>
          </p:txBody>
        </p:sp>
        <p:sp>
          <p:nvSpPr>
            <p:cNvPr id="22580" name="Text Box 19"/>
            <p:cNvSpPr txBox="1">
              <a:spLocks noChangeArrowheads="1"/>
            </p:cNvSpPr>
            <p:nvPr/>
          </p:nvSpPr>
          <p:spPr bwMode="auto">
            <a:xfrm>
              <a:off x="4405" y="1558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/>
              <a:r>
                <a:rPr lang="es-ES_tradnl" altLang="de-CH" sz="1600" smtClean="0">
                  <a:solidFill>
                    <a:srgbClr val="000000"/>
                  </a:solidFill>
                </a:rPr>
                <a:t>C C</a:t>
              </a:r>
            </a:p>
          </p:txBody>
        </p:sp>
        <p:sp>
          <p:nvSpPr>
            <p:cNvPr id="22581" name="Rectangle 20" descr="Diagonal hacia arriba ancha"/>
            <p:cNvSpPr>
              <a:spLocks noChangeArrowheads="1"/>
            </p:cNvSpPr>
            <p:nvPr/>
          </p:nvSpPr>
          <p:spPr bwMode="auto">
            <a:xfrm>
              <a:off x="2018" y="1117"/>
              <a:ext cx="1560" cy="293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endParaRPr lang="es-MX" altLang="es-MX" smtClean="0">
                <a:solidFill>
                  <a:srgbClr val="000000"/>
                </a:solidFill>
              </a:endParaRPr>
            </a:p>
          </p:txBody>
        </p:sp>
        <p:sp>
          <p:nvSpPr>
            <p:cNvPr id="22582" name="Rectangle 21"/>
            <p:cNvSpPr>
              <a:spLocks noChangeArrowheads="1"/>
            </p:cNvSpPr>
            <p:nvPr/>
          </p:nvSpPr>
          <p:spPr bwMode="auto">
            <a:xfrm>
              <a:off x="988" y="1525"/>
              <a:ext cx="2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/>
              <a:r>
                <a:rPr lang="es-ES_tradnl" altLang="de-CH" sz="1600" smtClean="0">
                  <a:solidFill>
                    <a:srgbClr val="000000"/>
                  </a:solidFill>
                </a:rPr>
                <a:t>C</a:t>
              </a:r>
              <a:endParaRPr lang="es-CO" altLang="de-CH" sz="16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2531" name="Rectangle 22"/>
          <p:cNvSpPr>
            <a:spLocks noChangeArrowheads="1"/>
          </p:cNvSpPr>
          <p:nvPr/>
        </p:nvSpPr>
        <p:spPr bwMode="auto">
          <a:xfrm>
            <a:off x="0" y="0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CO" altLang="de-CH" sz="4000" i="1" smtClean="0">
                <a:solidFill>
                  <a:srgbClr val="CC0000"/>
                </a:solidFill>
              </a:rPr>
              <a:t>P. vivax</a:t>
            </a:r>
            <a:r>
              <a:rPr lang="es-CO" altLang="de-CH" sz="4000" smtClean="0">
                <a:solidFill>
                  <a:srgbClr val="CC0000"/>
                </a:solidFill>
              </a:rPr>
              <a:t> circumsp</a:t>
            </a:r>
            <a:r>
              <a:rPr lang="de-CH" altLang="de-CH" sz="4000" smtClean="0">
                <a:solidFill>
                  <a:srgbClr val="CC0000"/>
                </a:solidFill>
              </a:rPr>
              <a:t>orozoite (</a:t>
            </a:r>
            <a:r>
              <a:rPr lang="es-CO" altLang="de-CH" sz="4000" smtClean="0">
                <a:solidFill>
                  <a:srgbClr val="CC0000"/>
                </a:solidFill>
              </a:rPr>
              <a:t>CS) protein: epitope mapping</a:t>
            </a:r>
          </a:p>
        </p:txBody>
      </p:sp>
      <p:grpSp>
        <p:nvGrpSpPr>
          <p:cNvPr id="1155095" name="Group 23"/>
          <p:cNvGrpSpPr>
            <a:grpSpLocks/>
          </p:cNvGrpSpPr>
          <p:nvPr/>
        </p:nvGrpSpPr>
        <p:grpSpPr bwMode="auto">
          <a:xfrm>
            <a:off x="1676400" y="3321050"/>
            <a:ext cx="7772400" cy="457200"/>
            <a:chOff x="810" y="2112"/>
            <a:chExt cx="4422" cy="364"/>
          </a:xfrm>
        </p:grpSpPr>
        <p:grpSp>
          <p:nvGrpSpPr>
            <p:cNvPr id="22559" name="Group 24"/>
            <p:cNvGrpSpPr>
              <a:grpSpLocks/>
            </p:cNvGrpSpPr>
            <p:nvPr/>
          </p:nvGrpSpPr>
          <p:grpSpPr bwMode="auto">
            <a:xfrm>
              <a:off x="810" y="2256"/>
              <a:ext cx="3275" cy="0"/>
              <a:chOff x="810" y="2256"/>
              <a:chExt cx="3275" cy="0"/>
            </a:xfrm>
          </p:grpSpPr>
          <p:sp>
            <p:nvSpPr>
              <p:cNvPr id="22561" name="Line 25"/>
              <p:cNvSpPr>
                <a:spLocks noChangeShapeType="1"/>
              </p:cNvSpPr>
              <p:nvPr/>
            </p:nvSpPr>
            <p:spPr bwMode="auto">
              <a:xfrm>
                <a:off x="810" y="2256"/>
                <a:ext cx="288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/>
                <a:endParaRPr lang="es-MX" sz="1400" smtClean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22562" name="Line 26"/>
              <p:cNvSpPr>
                <a:spLocks noChangeShapeType="1"/>
              </p:cNvSpPr>
              <p:nvPr/>
            </p:nvSpPr>
            <p:spPr bwMode="auto">
              <a:xfrm>
                <a:off x="1819" y="2256"/>
                <a:ext cx="288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/>
                <a:endParaRPr lang="es-MX" sz="1400" smtClean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22563" name="Line 27"/>
              <p:cNvSpPr>
                <a:spLocks noChangeShapeType="1"/>
              </p:cNvSpPr>
              <p:nvPr/>
            </p:nvSpPr>
            <p:spPr bwMode="auto">
              <a:xfrm>
                <a:off x="3797" y="2256"/>
                <a:ext cx="288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/>
                <a:endParaRPr lang="es-MX" sz="1400" smtClean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22560" name="Text Box 28"/>
            <p:cNvSpPr txBox="1">
              <a:spLocks noChangeArrowheads="1"/>
            </p:cNvSpPr>
            <p:nvPr/>
          </p:nvSpPr>
          <p:spPr bwMode="auto">
            <a:xfrm>
              <a:off x="4464" y="2112"/>
              <a:ext cx="768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/>
              <a:endParaRPr lang="en-US" altLang="es-MX" sz="24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55101" name="Group 29"/>
          <p:cNvGrpSpPr>
            <a:grpSpLocks/>
          </p:cNvGrpSpPr>
          <p:nvPr/>
        </p:nvGrpSpPr>
        <p:grpSpPr bwMode="auto">
          <a:xfrm>
            <a:off x="1490663" y="5002213"/>
            <a:ext cx="5867400" cy="76200"/>
            <a:chOff x="720" y="3216"/>
            <a:chExt cx="3827" cy="0"/>
          </a:xfrm>
        </p:grpSpPr>
        <p:sp>
          <p:nvSpPr>
            <p:cNvPr id="22555" name="Line 30"/>
            <p:cNvSpPr>
              <a:spLocks noChangeShapeType="1"/>
            </p:cNvSpPr>
            <p:nvPr/>
          </p:nvSpPr>
          <p:spPr bwMode="auto">
            <a:xfrm>
              <a:off x="720" y="3216"/>
              <a:ext cx="151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56" name="Line 31"/>
            <p:cNvSpPr>
              <a:spLocks noChangeShapeType="1"/>
            </p:cNvSpPr>
            <p:nvPr/>
          </p:nvSpPr>
          <p:spPr bwMode="auto">
            <a:xfrm>
              <a:off x="3588" y="3216"/>
              <a:ext cx="151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57" name="Line 32"/>
            <p:cNvSpPr>
              <a:spLocks noChangeShapeType="1"/>
            </p:cNvSpPr>
            <p:nvPr/>
          </p:nvSpPr>
          <p:spPr bwMode="auto">
            <a:xfrm>
              <a:off x="4125" y="3216"/>
              <a:ext cx="15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58" name="Line 33"/>
            <p:cNvSpPr>
              <a:spLocks noChangeShapeType="1"/>
            </p:cNvSpPr>
            <p:nvPr/>
          </p:nvSpPr>
          <p:spPr bwMode="auto">
            <a:xfrm>
              <a:off x="4394" y="3216"/>
              <a:ext cx="153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1155106" name="Text Box 34"/>
          <p:cNvSpPr txBox="1">
            <a:spLocks noChangeArrowheads="1"/>
          </p:cNvSpPr>
          <p:nvPr/>
        </p:nvSpPr>
        <p:spPr bwMode="auto">
          <a:xfrm>
            <a:off x="7510463" y="4849813"/>
            <a:ext cx="1681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endParaRPr lang="en-US" altLang="es-MX" sz="1800" smtClean="0">
              <a:solidFill>
                <a:srgbClr val="000000"/>
              </a:solidFill>
            </a:endParaRPr>
          </a:p>
        </p:txBody>
      </p:sp>
      <p:sp>
        <p:nvSpPr>
          <p:cNvPr id="1155107" name="Rectangle 35"/>
          <p:cNvSpPr>
            <a:spLocks noChangeArrowheads="1"/>
          </p:cNvSpPr>
          <p:nvPr/>
        </p:nvSpPr>
        <p:spPr bwMode="auto">
          <a:xfrm>
            <a:off x="242888" y="3325813"/>
            <a:ext cx="1073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s-CO" altLang="de-CH" sz="1800" smtClean="0">
                <a:solidFill>
                  <a:srgbClr val="000000"/>
                </a:solidFill>
              </a:rPr>
              <a:t>T helper</a:t>
            </a:r>
            <a:endParaRPr lang="en-US" altLang="es-MX" sz="1800" smtClean="0">
              <a:solidFill>
                <a:srgbClr val="000000"/>
              </a:solidFill>
            </a:endParaRPr>
          </a:p>
        </p:txBody>
      </p:sp>
      <p:sp>
        <p:nvSpPr>
          <p:cNvPr id="1155108" name="Rectangle 36"/>
          <p:cNvSpPr>
            <a:spLocks noChangeArrowheads="1"/>
          </p:cNvSpPr>
          <p:nvPr/>
        </p:nvSpPr>
        <p:spPr bwMode="auto">
          <a:xfrm>
            <a:off x="250825" y="3949700"/>
            <a:ext cx="80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s-CO" altLang="de-CH" sz="1800" smtClean="0">
                <a:solidFill>
                  <a:srgbClr val="000000"/>
                </a:solidFill>
              </a:rPr>
              <a:t>B-cell</a:t>
            </a:r>
            <a:endParaRPr lang="en-US" altLang="es-MX" sz="1800" smtClean="0">
              <a:solidFill>
                <a:srgbClr val="000000"/>
              </a:solidFill>
            </a:endParaRPr>
          </a:p>
        </p:txBody>
      </p:sp>
      <p:sp>
        <p:nvSpPr>
          <p:cNvPr id="1155109" name="Rectangle 37"/>
          <p:cNvSpPr>
            <a:spLocks noChangeArrowheads="1"/>
          </p:cNvSpPr>
          <p:nvPr/>
        </p:nvSpPr>
        <p:spPr bwMode="auto">
          <a:xfrm>
            <a:off x="214313" y="4652963"/>
            <a:ext cx="111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s-CO" altLang="de-CH" sz="1800" smtClean="0">
                <a:solidFill>
                  <a:srgbClr val="000000"/>
                </a:solidFill>
              </a:rPr>
              <a:t>CD8</a:t>
            </a:r>
            <a:r>
              <a:rPr lang="es-CO" altLang="de-CH" sz="1800" baseline="30000" smtClean="0">
                <a:solidFill>
                  <a:srgbClr val="000000"/>
                </a:solidFill>
              </a:rPr>
              <a:t>+ </a:t>
            </a:r>
            <a:r>
              <a:rPr lang="es-CO" altLang="de-CH" sz="2000" smtClean="0">
                <a:solidFill>
                  <a:srgbClr val="000000"/>
                </a:solidFill>
              </a:rPr>
              <a:t>/</a:t>
            </a:r>
            <a:r>
              <a:rPr lang="es-CO" altLang="de-CH" sz="1800" smtClean="0">
                <a:solidFill>
                  <a:srgbClr val="000000"/>
                </a:solidFill>
              </a:rPr>
              <a:t> </a:t>
            </a:r>
            <a:endParaRPr lang="es-CO" altLang="de-CH" sz="1800" baseline="30000" smtClean="0">
              <a:solidFill>
                <a:srgbClr val="000000"/>
              </a:solidFill>
            </a:endParaRPr>
          </a:p>
          <a:p>
            <a:pPr algn="l" eaLnBrk="1" hangingPunct="1"/>
            <a:r>
              <a:rPr lang="es-CO" altLang="de-CH" sz="2000" smtClean="0">
                <a:solidFill>
                  <a:srgbClr val="000000"/>
                </a:solidFill>
              </a:rPr>
              <a:t>HLA-A2</a:t>
            </a:r>
            <a:endParaRPr lang="en-US" altLang="es-MX" sz="2000" smtClean="0">
              <a:solidFill>
                <a:srgbClr val="000000"/>
              </a:solidFill>
            </a:endParaRPr>
          </a:p>
        </p:txBody>
      </p:sp>
      <p:sp>
        <p:nvSpPr>
          <p:cNvPr id="1155110" name="Text Box 38"/>
          <p:cNvSpPr txBox="1">
            <a:spLocks noChangeArrowheads="1"/>
          </p:cNvSpPr>
          <p:nvPr/>
        </p:nvSpPr>
        <p:spPr bwMode="auto">
          <a:xfrm>
            <a:off x="7721600" y="4005263"/>
            <a:ext cx="13144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altLang="es-MX" sz="1000" smtClean="0">
                <a:solidFill>
                  <a:srgbClr val="000000"/>
                </a:solidFill>
              </a:rPr>
              <a:t>Arévalo et al, </a:t>
            </a:r>
          </a:p>
          <a:p>
            <a:pPr algn="l" eaLnBrk="1" hangingPunct="1"/>
            <a:r>
              <a:rPr lang="en-US" altLang="es-MX" sz="1000" smtClean="0">
                <a:solidFill>
                  <a:srgbClr val="000000"/>
                </a:solidFill>
              </a:rPr>
              <a:t>AnnTropMedPar. 98</a:t>
            </a:r>
            <a:endParaRPr lang="en-US" altLang="es-MX" sz="1000" b="0" smtClean="0">
              <a:solidFill>
                <a:srgbClr val="000000"/>
              </a:solidFill>
            </a:endParaRPr>
          </a:p>
        </p:txBody>
      </p:sp>
      <p:grpSp>
        <p:nvGrpSpPr>
          <p:cNvPr id="1155111" name="Group 39"/>
          <p:cNvGrpSpPr>
            <a:grpSpLocks/>
          </p:cNvGrpSpPr>
          <p:nvPr/>
        </p:nvGrpSpPr>
        <p:grpSpPr bwMode="auto">
          <a:xfrm>
            <a:off x="1766888" y="5876925"/>
            <a:ext cx="6946900" cy="366713"/>
            <a:chOff x="879" y="3532"/>
            <a:chExt cx="4353" cy="226"/>
          </a:xfrm>
        </p:grpSpPr>
        <p:grpSp>
          <p:nvGrpSpPr>
            <p:cNvPr id="22551" name="Group 40"/>
            <p:cNvGrpSpPr>
              <a:grpSpLocks/>
            </p:cNvGrpSpPr>
            <p:nvPr/>
          </p:nvGrpSpPr>
          <p:grpSpPr bwMode="auto">
            <a:xfrm>
              <a:off x="879" y="3648"/>
              <a:ext cx="3456" cy="0"/>
              <a:chOff x="1242" y="3696"/>
              <a:chExt cx="3888" cy="0"/>
            </a:xfrm>
          </p:grpSpPr>
          <p:sp>
            <p:nvSpPr>
              <p:cNvPr id="22553" name="Line 41"/>
              <p:cNvSpPr>
                <a:spLocks noChangeShapeType="1"/>
              </p:cNvSpPr>
              <p:nvPr/>
            </p:nvSpPr>
            <p:spPr bwMode="auto">
              <a:xfrm>
                <a:off x="1242" y="3696"/>
                <a:ext cx="864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/>
                <a:endParaRPr lang="es-MX" sz="1400" smtClean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22554" name="Line 42"/>
              <p:cNvSpPr>
                <a:spLocks noChangeShapeType="1"/>
              </p:cNvSpPr>
              <p:nvPr/>
            </p:nvSpPr>
            <p:spPr bwMode="auto">
              <a:xfrm>
                <a:off x="3942" y="3696"/>
                <a:ext cx="1188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/>
                <a:endParaRPr lang="es-MX" sz="1400" smtClean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22552" name="Text Box 43"/>
            <p:cNvSpPr txBox="1">
              <a:spLocks noChangeArrowheads="1"/>
            </p:cNvSpPr>
            <p:nvPr/>
          </p:nvSpPr>
          <p:spPr bwMode="auto">
            <a:xfrm>
              <a:off x="4464" y="3532"/>
              <a:ext cx="7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/>
              <a:endParaRPr lang="es-CO" altLang="de-CH" sz="1800" smtClean="0">
                <a:solidFill>
                  <a:srgbClr val="CC0000"/>
                </a:solidFill>
              </a:endParaRPr>
            </a:p>
          </p:txBody>
        </p:sp>
      </p:grpSp>
      <p:grpSp>
        <p:nvGrpSpPr>
          <p:cNvPr id="1155116" name="Group 44"/>
          <p:cNvGrpSpPr>
            <a:grpSpLocks/>
          </p:cNvGrpSpPr>
          <p:nvPr/>
        </p:nvGrpSpPr>
        <p:grpSpPr bwMode="auto">
          <a:xfrm>
            <a:off x="2303463" y="4079875"/>
            <a:ext cx="5957887" cy="366713"/>
            <a:chOff x="1354" y="2640"/>
            <a:chExt cx="3734" cy="226"/>
          </a:xfrm>
        </p:grpSpPr>
        <p:sp>
          <p:nvSpPr>
            <p:cNvPr id="22546" name="Line 45"/>
            <p:cNvSpPr>
              <a:spLocks noChangeShapeType="1"/>
            </p:cNvSpPr>
            <p:nvPr/>
          </p:nvSpPr>
          <p:spPr bwMode="auto">
            <a:xfrm>
              <a:off x="1354" y="2688"/>
              <a:ext cx="28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47" name="Line 46"/>
            <p:cNvSpPr>
              <a:spLocks noChangeShapeType="1"/>
            </p:cNvSpPr>
            <p:nvPr/>
          </p:nvSpPr>
          <p:spPr bwMode="auto">
            <a:xfrm>
              <a:off x="1780" y="2688"/>
              <a:ext cx="28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48" name="Line 47"/>
            <p:cNvSpPr>
              <a:spLocks noChangeShapeType="1"/>
            </p:cNvSpPr>
            <p:nvPr/>
          </p:nvSpPr>
          <p:spPr bwMode="auto">
            <a:xfrm>
              <a:off x="3615" y="2688"/>
              <a:ext cx="28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49" name="Line 48"/>
            <p:cNvSpPr>
              <a:spLocks noChangeShapeType="1"/>
            </p:cNvSpPr>
            <p:nvPr/>
          </p:nvSpPr>
          <p:spPr bwMode="auto">
            <a:xfrm>
              <a:off x="3786" y="2784"/>
              <a:ext cx="28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2550" name="Text Box 49"/>
            <p:cNvSpPr txBox="1">
              <a:spLocks noChangeArrowheads="1"/>
            </p:cNvSpPr>
            <p:nvPr/>
          </p:nvSpPr>
          <p:spPr bwMode="auto">
            <a:xfrm>
              <a:off x="4464" y="2640"/>
              <a:ext cx="624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7620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endParaRPr lang="en-US" altLang="es-MX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155122" name="Text Box 50"/>
          <p:cNvSpPr txBox="1">
            <a:spLocks noChangeArrowheads="1"/>
          </p:cNvSpPr>
          <p:nvPr/>
        </p:nvSpPr>
        <p:spPr bwMode="auto">
          <a:xfrm>
            <a:off x="7737475" y="3240088"/>
            <a:ext cx="990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altLang="es-MX" sz="1000" smtClean="0">
                <a:solidFill>
                  <a:srgbClr val="000000"/>
                </a:solidFill>
              </a:rPr>
              <a:t>Herrera et al, </a:t>
            </a:r>
          </a:p>
          <a:p>
            <a:pPr algn="l" eaLnBrk="1" hangingPunct="1"/>
            <a:r>
              <a:rPr lang="en-US" altLang="es-MX" sz="1000" smtClean="0">
                <a:solidFill>
                  <a:srgbClr val="000000"/>
                </a:solidFill>
              </a:rPr>
              <a:t>J.Immun.92</a:t>
            </a:r>
            <a:endParaRPr lang="en-US" altLang="es-MX" sz="1000" b="0" smtClean="0">
              <a:solidFill>
                <a:srgbClr val="000000"/>
              </a:solidFill>
            </a:endParaRPr>
          </a:p>
        </p:txBody>
      </p:sp>
      <p:sp>
        <p:nvSpPr>
          <p:cNvPr id="1155123" name="Rectangle 51"/>
          <p:cNvSpPr>
            <a:spLocks noChangeArrowheads="1"/>
          </p:cNvSpPr>
          <p:nvPr/>
        </p:nvSpPr>
        <p:spPr bwMode="auto">
          <a:xfrm>
            <a:off x="250825" y="5589588"/>
            <a:ext cx="1439863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s-CO" altLang="de-CH" sz="1800" smtClean="0">
                <a:solidFill>
                  <a:srgbClr val="CC0000"/>
                </a:solidFill>
              </a:rPr>
              <a:t>Preclinical</a:t>
            </a:r>
            <a:r>
              <a:rPr lang="de-CH" altLang="de-CH" sz="1800" smtClean="0">
                <a:solidFill>
                  <a:srgbClr val="CC0000"/>
                </a:solidFill>
              </a:rPr>
              <a:t> tests in monkeys</a:t>
            </a:r>
            <a:endParaRPr lang="es-CO" altLang="de-CH" sz="1800" smtClean="0">
              <a:solidFill>
                <a:srgbClr val="CC0000"/>
              </a:solidFill>
            </a:endParaRPr>
          </a:p>
        </p:txBody>
      </p:sp>
      <p:sp>
        <p:nvSpPr>
          <p:cNvPr id="1155124" name="Text Box 52"/>
          <p:cNvSpPr txBox="1">
            <a:spLocks noChangeArrowheads="1"/>
          </p:cNvSpPr>
          <p:nvPr/>
        </p:nvSpPr>
        <p:spPr bwMode="auto">
          <a:xfrm>
            <a:off x="7718425" y="4768850"/>
            <a:ext cx="1462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altLang="es-MX" sz="1000" smtClean="0">
                <a:solidFill>
                  <a:srgbClr val="000000"/>
                </a:solidFill>
              </a:rPr>
              <a:t>Arévalo et al</a:t>
            </a:r>
          </a:p>
          <a:p>
            <a:pPr algn="l" eaLnBrk="1" hangingPunct="1"/>
            <a:r>
              <a:rPr lang="en-US" altLang="es-MX" sz="1000" smtClean="0">
                <a:solidFill>
                  <a:srgbClr val="000000"/>
                </a:solidFill>
              </a:rPr>
              <a:t>Parasite Immunol, 02</a:t>
            </a:r>
            <a:endParaRPr lang="en-US" altLang="es-MX" sz="1000" b="0" smtClean="0">
              <a:solidFill>
                <a:srgbClr val="000000"/>
              </a:solidFill>
            </a:endParaRPr>
          </a:p>
        </p:txBody>
      </p:sp>
      <p:sp>
        <p:nvSpPr>
          <p:cNvPr id="1155125" name="Text Box 53"/>
          <p:cNvSpPr txBox="1">
            <a:spLocks noChangeArrowheads="1"/>
          </p:cNvSpPr>
          <p:nvPr/>
        </p:nvSpPr>
        <p:spPr bwMode="auto">
          <a:xfrm>
            <a:off x="7667625" y="5516563"/>
            <a:ext cx="1355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altLang="es-MX" sz="1000" smtClean="0">
                <a:solidFill>
                  <a:srgbClr val="CC0000"/>
                </a:solidFill>
              </a:rPr>
              <a:t>Arévalo et al, </a:t>
            </a:r>
          </a:p>
          <a:p>
            <a:pPr algn="l" eaLnBrk="1" hangingPunct="1"/>
            <a:r>
              <a:rPr lang="en-US" altLang="es-MX" sz="1000" smtClean="0">
                <a:solidFill>
                  <a:srgbClr val="CC0000"/>
                </a:solidFill>
              </a:rPr>
              <a:t>AnnTropMedPar.98</a:t>
            </a:r>
            <a:endParaRPr lang="en-US" altLang="es-MX" sz="1000" b="0" smtClean="0">
              <a:solidFill>
                <a:srgbClr val="CC0000"/>
              </a:solidFill>
            </a:endParaRPr>
          </a:p>
        </p:txBody>
      </p:sp>
      <p:sp>
        <p:nvSpPr>
          <p:cNvPr id="1155126" name="Text Box 54"/>
          <p:cNvSpPr txBox="1">
            <a:spLocks noChangeArrowheads="1"/>
          </p:cNvSpPr>
          <p:nvPr/>
        </p:nvSpPr>
        <p:spPr bwMode="auto">
          <a:xfrm>
            <a:off x="7667625" y="5943600"/>
            <a:ext cx="1476375" cy="65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endParaRPr lang="en-US" altLang="es-MX" sz="1200" smtClean="0">
              <a:solidFill>
                <a:srgbClr val="CC00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en-US" altLang="es-MX" sz="1000" smtClean="0">
                <a:solidFill>
                  <a:srgbClr val="CC0000"/>
                </a:solidFill>
              </a:rPr>
              <a:t>Herrera S et al,              IntJ Parasitol,04</a:t>
            </a:r>
          </a:p>
        </p:txBody>
      </p:sp>
    </p:spTree>
    <p:extLst>
      <p:ext uri="{BB962C8B-B14F-4D97-AF65-F5344CB8AC3E}">
        <p14:creationId xmlns:p14="http://schemas.microsoft.com/office/powerpoint/2010/main" val="838934189"/>
      </p:ext>
    </p:extLst>
  </p:cSld>
  <p:clrMapOvr>
    <a:masterClrMapping/>
  </p:clrMapOvr>
  <p:transition spd="med" advClick="0" advTm="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5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5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5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5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5106" grpId="0"/>
      <p:bldP spid="1155107" grpId="0"/>
      <p:bldP spid="1155108" grpId="0"/>
      <p:bldP spid="1155109" grpId="0"/>
      <p:bldP spid="1155110" grpId="0"/>
      <p:bldP spid="1155122" grpId="0"/>
      <p:bldP spid="1155123" grpId="0"/>
      <p:bldP spid="1155124" grpId="0"/>
      <p:bldP spid="1155125" grpId="0"/>
      <p:bldP spid="115512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77"/>
          <p:cNvGrpSpPr>
            <a:grpSpLocks/>
          </p:cNvGrpSpPr>
          <p:nvPr/>
        </p:nvGrpSpPr>
        <p:grpSpPr bwMode="auto">
          <a:xfrm>
            <a:off x="900113" y="1844675"/>
            <a:ext cx="7732712" cy="4457700"/>
            <a:chOff x="567" y="1162"/>
            <a:chExt cx="4871" cy="2808"/>
          </a:xfrm>
        </p:grpSpPr>
        <p:sp>
          <p:nvSpPr>
            <p:cNvPr id="994306" name="Rectangle 2"/>
            <p:cNvSpPr>
              <a:spLocks noChangeArrowheads="1"/>
            </p:cNvSpPr>
            <p:nvPr/>
          </p:nvSpPr>
          <p:spPr bwMode="auto">
            <a:xfrm>
              <a:off x="993" y="1394"/>
              <a:ext cx="3807" cy="327"/>
            </a:xfrm>
            <a:prstGeom prst="rect">
              <a:avLst/>
            </a:prstGeom>
            <a:gradFill rotWithShape="0">
              <a:gsLst>
                <a:gs pos="0">
                  <a:srgbClr val="3366FF">
                    <a:gamma/>
                    <a:shade val="46275"/>
                    <a:invGamma/>
                  </a:srgbClr>
                </a:gs>
                <a:gs pos="50000">
                  <a:srgbClr val="3366FF">
                    <a:alpha val="88000"/>
                  </a:srgbClr>
                </a:gs>
                <a:gs pos="100000">
                  <a:srgbClr val="3366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>
                <a:defRPr/>
              </a:pPr>
              <a:endParaRPr lang="es-MX" sz="1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07" name="Rectangle 3"/>
            <p:cNvSpPr>
              <a:spLocks noChangeArrowheads="1"/>
            </p:cNvSpPr>
            <p:nvPr/>
          </p:nvSpPr>
          <p:spPr bwMode="auto">
            <a:xfrm>
              <a:off x="2116" y="1395"/>
              <a:ext cx="1320" cy="327"/>
            </a:xfrm>
            <a:prstGeom prst="rect">
              <a:avLst/>
            </a:prstGeom>
            <a:gradFill rotWithShape="0">
              <a:gsLst>
                <a:gs pos="0">
                  <a:srgbClr val="760000"/>
                </a:gs>
                <a:gs pos="50000">
                  <a:srgbClr val="FF0000"/>
                </a:gs>
                <a:gs pos="100000">
                  <a:srgbClr val="76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endParaRPr lang="es-MX" altLang="es-MX" smtClean="0">
                <a:solidFill>
                  <a:srgbClr val="000000"/>
                </a:solidFill>
              </a:endParaRPr>
            </a:p>
          </p:txBody>
        </p:sp>
        <p:sp>
          <p:nvSpPr>
            <p:cNvPr id="25608" name="Rectangle 4"/>
            <p:cNvSpPr>
              <a:spLocks noChangeArrowheads="1"/>
            </p:cNvSpPr>
            <p:nvPr/>
          </p:nvSpPr>
          <p:spPr bwMode="auto">
            <a:xfrm>
              <a:off x="2056" y="1390"/>
              <a:ext cx="78" cy="331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endParaRPr lang="es-MX" altLang="es-MX" smtClean="0">
                <a:solidFill>
                  <a:srgbClr val="000000"/>
                </a:solidFill>
              </a:endParaRPr>
            </a:p>
          </p:txBody>
        </p:sp>
        <p:sp>
          <p:nvSpPr>
            <p:cNvPr id="25609" name="Rectangle 5"/>
            <p:cNvSpPr>
              <a:spLocks noChangeArrowheads="1"/>
            </p:cNvSpPr>
            <p:nvPr/>
          </p:nvSpPr>
          <p:spPr bwMode="auto">
            <a:xfrm>
              <a:off x="3967" y="1395"/>
              <a:ext cx="150" cy="323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endParaRPr lang="es-MX" altLang="es-MX" smtClean="0">
                <a:solidFill>
                  <a:srgbClr val="000000"/>
                </a:solidFill>
              </a:endParaRPr>
            </a:p>
          </p:txBody>
        </p:sp>
        <p:sp>
          <p:nvSpPr>
            <p:cNvPr id="25610" name="Line 6"/>
            <p:cNvSpPr>
              <a:spLocks noChangeShapeType="1"/>
            </p:cNvSpPr>
            <p:nvPr/>
          </p:nvSpPr>
          <p:spPr bwMode="auto">
            <a:xfrm>
              <a:off x="4808" y="1552"/>
              <a:ext cx="8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11" name="Line 7"/>
            <p:cNvSpPr>
              <a:spLocks noChangeShapeType="1"/>
            </p:cNvSpPr>
            <p:nvPr/>
          </p:nvSpPr>
          <p:spPr bwMode="auto">
            <a:xfrm>
              <a:off x="919" y="1552"/>
              <a:ext cx="8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4312" name="Rectangle 8"/>
            <p:cNvSpPr>
              <a:spLocks noChangeArrowheads="1"/>
            </p:cNvSpPr>
            <p:nvPr/>
          </p:nvSpPr>
          <p:spPr bwMode="auto">
            <a:xfrm>
              <a:off x="4854" y="1452"/>
              <a:ext cx="5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defRPr/>
              </a:pPr>
              <a:r>
                <a:rPr lang="en-US" altLang="fr-FR" sz="16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 </a:t>
              </a:r>
              <a:r>
                <a:rPr lang="en-US" altLang="fr-FR" sz="18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COOH</a:t>
              </a:r>
            </a:p>
          </p:txBody>
        </p:sp>
        <p:sp>
          <p:nvSpPr>
            <p:cNvPr id="25613" name="Rectangle 9"/>
            <p:cNvSpPr>
              <a:spLocks noChangeArrowheads="1"/>
            </p:cNvSpPr>
            <p:nvPr/>
          </p:nvSpPr>
          <p:spPr bwMode="auto">
            <a:xfrm>
              <a:off x="2370" y="1162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altLang="fr-FR" sz="1800" smtClean="0">
                  <a:solidFill>
                    <a:srgbClr val="000000"/>
                  </a:solidFill>
                </a:rPr>
                <a:t> </a:t>
              </a:r>
              <a:r>
                <a:rPr lang="fr-FR" altLang="fr-FR" sz="1800" smtClean="0">
                  <a:solidFill>
                    <a:srgbClr val="000000"/>
                  </a:solidFill>
                </a:rPr>
                <a:t>Repeat</a:t>
              </a:r>
              <a:endParaRPr lang="en-US" altLang="fr-FR" sz="1800" smtClean="0">
                <a:solidFill>
                  <a:srgbClr val="000000"/>
                </a:solidFill>
              </a:endParaRPr>
            </a:p>
          </p:txBody>
        </p:sp>
        <p:sp>
          <p:nvSpPr>
            <p:cNvPr id="25614" name="Line 10"/>
            <p:cNvSpPr>
              <a:spLocks noChangeShapeType="1"/>
            </p:cNvSpPr>
            <p:nvPr/>
          </p:nvSpPr>
          <p:spPr bwMode="auto">
            <a:xfrm>
              <a:off x="1324" y="1718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4315" name="Rectangle 11"/>
            <p:cNvSpPr>
              <a:spLocks noChangeArrowheads="1"/>
            </p:cNvSpPr>
            <p:nvPr/>
          </p:nvSpPr>
          <p:spPr bwMode="auto">
            <a:xfrm>
              <a:off x="1222" y="1833"/>
              <a:ext cx="18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defRPr/>
              </a:pPr>
              <a:r>
                <a:rPr lang="en-US" altLang="fr-FR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C</a:t>
              </a:r>
            </a:p>
          </p:txBody>
        </p:sp>
        <p:sp>
          <p:nvSpPr>
            <p:cNvPr id="994316" name="Rectangle 12"/>
            <p:cNvSpPr>
              <a:spLocks noChangeArrowheads="1"/>
            </p:cNvSpPr>
            <p:nvPr/>
          </p:nvSpPr>
          <p:spPr bwMode="auto">
            <a:xfrm>
              <a:off x="567" y="1468"/>
              <a:ext cx="37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defRPr/>
              </a:pPr>
              <a:r>
                <a:rPr lang="en-US" altLang="fr-FR" sz="18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NH</a:t>
              </a:r>
              <a:r>
                <a:rPr lang="en-US" altLang="fr-FR" sz="1800" baseline="-250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2</a:t>
              </a:r>
            </a:p>
          </p:txBody>
        </p:sp>
        <p:sp>
          <p:nvSpPr>
            <p:cNvPr id="25617" name="Line 13"/>
            <p:cNvSpPr>
              <a:spLocks noChangeShapeType="1"/>
            </p:cNvSpPr>
            <p:nvPr/>
          </p:nvSpPr>
          <p:spPr bwMode="auto">
            <a:xfrm>
              <a:off x="4428" y="1718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18" name="Line 14"/>
            <p:cNvSpPr>
              <a:spLocks noChangeShapeType="1"/>
            </p:cNvSpPr>
            <p:nvPr/>
          </p:nvSpPr>
          <p:spPr bwMode="auto">
            <a:xfrm>
              <a:off x="4096" y="1718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4319" name="Rectangle 15"/>
            <p:cNvSpPr>
              <a:spLocks noChangeArrowheads="1"/>
            </p:cNvSpPr>
            <p:nvPr/>
          </p:nvSpPr>
          <p:spPr bwMode="auto">
            <a:xfrm>
              <a:off x="3982" y="1874"/>
              <a:ext cx="221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>
                <a:defRPr/>
              </a:pPr>
              <a:r>
                <a:rPr lang="en-US" altLang="fr-FR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C</a:t>
              </a:r>
            </a:p>
          </p:txBody>
        </p:sp>
        <p:sp>
          <p:nvSpPr>
            <p:cNvPr id="994320" name="Rectangle 16"/>
            <p:cNvSpPr>
              <a:spLocks noChangeArrowheads="1"/>
            </p:cNvSpPr>
            <p:nvPr/>
          </p:nvSpPr>
          <p:spPr bwMode="auto">
            <a:xfrm>
              <a:off x="4246" y="1874"/>
              <a:ext cx="352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>
                <a:defRPr/>
              </a:pPr>
              <a:r>
                <a:rPr lang="en-US" altLang="fr-FR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C</a:t>
              </a:r>
              <a:r>
                <a:rPr lang="fr-FR" altLang="fr-FR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C</a:t>
              </a:r>
              <a:endParaRPr lang="en-US" altLang="fr-FR" sz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994321" name="Rectangle 17"/>
            <p:cNvSpPr>
              <a:spLocks noChangeArrowheads="1"/>
            </p:cNvSpPr>
            <p:nvPr/>
          </p:nvSpPr>
          <p:spPr bwMode="auto">
            <a:xfrm>
              <a:off x="3910" y="1162"/>
              <a:ext cx="3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>
                <a:defRPr/>
              </a:pPr>
              <a:r>
                <a:rPr lang="en-US" altLang="fr-FR" sz="18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RII</a:t>
              </a:r>
            </a:p>
          </p:txBody>
        </p:sp>
        <p:sp>
          <p:nvSpPr>
            <p:cNvPr id="25622" name="Line 18"/>
            <p:cNvSpPr>
              <a:spLocks noChangeShapeType="1"/>
            </p:cNvSpPr>
            <p:nvPr/>
          </p:nvSpPr>
          <p:spPr bwMode="auto">
            <a:xfrm>
              <a:off x="4060" y="1162"/>
              <a:ext cx="0" cy="84"/>
            </a:xfrm>
            <a:prstGeom prst="line">
              <a:avLst/>
            </a:prstGeom>
            <a:noFill/>
            <a:ln w="12700">
              <a:solidFill>
                <a:srgbClr val="FFFF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23" name="Line 19"/>
            <p:cNvSpPr>
              <a:spLocks noChangeShapeType="1"/>
            </p:cNvSpPr>
            <p:nvPr/>
          </p:nvSpPr>
          <p:spPr bwMode="auto">
            <a:xfrm>
              <a:off x="988" y="2377"/>
              <a:ext cx="2" cy="8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24" name="Line 20"/>
            <p:cNvSpPr>
              <a:spLocks noChangeShapeType="1"/>
            </p:cNvSpPr>
            <p:nvPr/>
          </p:nvSpPr>
          <p:spPr bwMode="auto">
            <a:xfrm>
              <a:off x="1973" y="2377"/>
              <a:ext cx="2" cy="8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25" name="Line 21"/>
            <p:cNvSpPr>
              <a:spLocks noChangeShapeType="1"/>
            </p:cNvSpPr>
            <p:nvPr/>
          </p:nvSpPr>
          <p:spPr bwMode="auto">
            <a:xfrm>
              <a:off x="3541" y="2377"/>
              <a:ext cx="1" cy="8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26" name="Line 22"/>
            <p:cNvSpPr>
              <a:spLocks noChangeShapeType="1"/>
            </p:cNvSpPr>
            <p:nvPr/>
          </p:nvSpPr>
          <p:spPr bwMode="auto">
            <a:xfrm>
              <a:off x="4526" y="2377"/>
              <a:ext cx="1" cy="8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27" name="Rectangle 23"/>
            <p:cNvSpPr>
              <a:spLocks noChangeArrowheads="1"/>
            </p:cNvSpPr>
            <p:nvPr/>
          </p:nvSpPr>
          <p:spPr bwMode="auto">
            <a:xfrm>
              <a:off x="3937" y="2456"/>
              <a:ext cx="46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s-ES" altLang="es-MX" sz="2000" smtClean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25628" name="Rectangle 24"/>
            <p:cNvSpPr>
              <a:spLocks noChangeArrowheads="1"/>
            </p:cNvSpPr>
            <p:nvPr/>
          </p:nvSpPr>
          <p:spPr bwMode="auto">
            <a:xfrm>
              <a:off x="4061" y="2456"/>
              <a:ext cx="6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endParaRPr lang="es-CO" altLang="es-MX" sz="20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629" name="Rectangle 25"/>
            <p:cNvSpPr>
              <a:spLocks noChangeArrowheads="1"/>
            </p:cNvSpPr>
            <p:nvPr/>
          </p:nvSpPr>
          <p:spPr bwMode="auto">
            <a:xfrm>
              <a:off x="4110" y="2456"/>
              <a:ext cx="6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endParaRPr lang="es-CO" altLang="es-MX" sz="20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630" name="Line 26"/>
            <p:cNvSpPr>
              <a:spLocks noChangeShapeType="1"/>
            </p:cNvSpPr>
            <p:nvPr/>
          </p:nvSpPr>
          <p:spPr bwMode="auto">
            <a:xfrm>
              <a:off x="3130" y="3018"/>
              <a:ext cx="1" cy="8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31" name="Rectangle 27"/>
            <p:cNvSpPr>
              <a:spLocks noChangeArrowheads="1"/>
            </p:cNvSpPr>
            <p:nvPr/>
          </p:nvSpPr>
          <p:spPr bwMode="auto">
            <a:xfrm>
              <a:off x="2230" y="2157"/>
              <a:ext cx="145" cy="2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s-ES" altLang="es-MX" sz="2400" smtClean="0">
                  <a:solidFill>
                    <a:srgbClr val="000000"/>
                  </a:solidFill>
                </a:rPr>
                <a:t>R</a:t>
              </a:r>
            </a:p>
          </p:txBody>
        </p:sp>
        <p:grpSp>
          <p:nvGrpSpPr>
            <p:cNvPr id="25632" name="Group 28"/>
            <p:cNvGrpSpPr>
              <a:grpSpLocks/>
            </p:cNvGrpSpPr>
            <p:nvPr/>
          </p:nvGrpSpPr>
          <p:grpSpPr bwMode="auto">
            <a:xfrm>
              <a:off x="1447" y="3571"/>
              <a:ext cx="2374" cy="182"/>
              <a:chOff x="2108" y="3258"/>
              <a:chExt cx="1257" cy="228"/>
            </a:xfrm>
          </p:grpSpPr>
          <p:sp>
            <p:nvSpPr>
              <p:cNvPr id="25655" name="Rectangle 29"/>
              <p:cNvSpPr>
                <a:spLocks noChangeArrowheads="1"/>
              </p:cNvSpPr>
              <p:nvPr/>
            </p:nvSpPr>
            <p:spPr bwMode="auto">
              <a:xfrm>
                <a:off x="2108" y="3311"/>
                <a:ext cx="39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F</a:t>
                </a:r>
              </a:p>
            </p:txBody>
          </p:sp>
          <p:sp>
            <p:nvSpPr>
              <p:cNvPr id="25656" name="Rectangle 30"/>
              <p:cNvSpPr>
                <a:spLocks noChangeArrowheads="1"/>
              </p:cNvSpPr>
              <p:nvPr/>
            </p:nvSpPr>
            <p:spPr bwMode="auto">
              <a:xfrm>
                <a:off x="2159" y="3311"/>
                <a:ext cx="46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N</a:t>
                </a:r>
              </a:p>
            </p:txBody>
          </p:sp>
          <p:sp>
            <p:nvSpPr>
              <p:cNvPr id="25657" name="Rectangle 31"/>
              <p:cNvSpPr>
                <a:spLocks noChangeArrowheads="1"/>
              </p:cNvSpPr>
              <p:nvPr/>
            </p:nvSpPr>
            <p:spPr bwMode="auto">
              <a:xfrm>
                <a:off x="2222" y="3311"/>
                <a:ext cx="46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N</a:t>
                </a:r>
              </a:p>
            </p:txBody>
          </p:sp>
          <p:sp>
            <p:nvSpPr>
              <p:cNvPr id="25658" name="Rectangle 32"/>
              <p:cNvSpPr>
                <a:spLocks noChangeArrowheads="1"/>
              </p:cNvSpPr>
              <p:nvPr/>
            </p:nvSpPr>
            <p:spPr bwMode="auto">
              <a:xfrm>
                <a:off x="2287" y="3311"/>
                <a:ext cx="39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F</a:t>
                </a:r>
              </a:p>
            </p:txBody>
          </p:sp>
          <p:sp>
            <p:nvSpPr>
              <p:cNvPr id="25659" name="Rectangle 33"/>
              <p:cNvSpPr>
                <a:spLocks noChangeArrowheads="1"/>
              </p:cNvSpPr>
              <p:nvPr/>
            </p:nvSpPr>
            <p:spPr bwMode="auto">
              <a:xfrm>
                <a:off x="2337" y="3311"/>
                <a:ext cx="39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T</a:t>
                </a:r>
              </a:p>
            </p:txBody>
          </p:sp>
          <p:sp>
            <p:nvSpPr>
              <p:cNvPr id="25660" name="Rectangle 34"/>
              <p:cNvSpPr>
                <a:spLocks noChangeArrowheads="1"/>
              </p:cNvSpPr>
              <p:nvPr/>
            </p:nvSpPr>
            <p:spPr bwMode="auto">
              <a:xfrm>
                <a:off x="2390" y="3311"/>
                <a:ext cx="43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V</a:t>
                </a:r>
              </a:p>
            </p:txBody>
          </p:sp>
          <p:sp>
            <p:nvSpPr>
              <p:cNvPr id="25661" name="Rectangle 35"/>
              <p:cNvSpPr>
                <a:spLocks noChangeArrowheads="1"/>
              </p:cNvSpPr>
              <p:nvPr/>
            </p:nvSpPr>
            <p:spPr bwMode="auto">
              <a:xfrm>
                <a:off x="2457" y="3311"/>
                <a:ext cx="43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S</a:t>
                </a:r>
              </a:p>
            </p:txBody>
          </p:sp>
          <p:sp>
            <p:nvSpPr>
              <p:cNvPr id="25662" name="Rectangle 36"/>
              <p:cNvSpPr>
                <a:spLocks noChangeArrowheads="1"/>
              </p:cNvSpPr>
              <p:nvPr/>
            </p:nvSpPr>
            <p:spPr bwMode="auto">
              <a:xfrm>
                <a:off x="2505" y="3311"/>
                <a:ext cx="39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F</a:t>
                </a:r>
              </a:p>
            </p:txBody>
          </p:sp>
          <p:sp>
            <p:nvSpPr>
              <p:cNvPr id="25663" name="Rectangle 37"/>
              <p:cNvSpPr>
                <a:spLocks noChangeArrowheads="1"/>
              </p:cNvSpPr>
              <p:nvPr/>
            </p:nvSpPr>
            <p:spPr bwMode="auto">
              <a:xfrm>
                <a:off x="2555" y="3311"/>
                <a:ext cx="59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W</a:t>
                </a:r>
              </a:p>
            </p:txBody>
          </p:sp>
          <p:sp>
            <p:nvSpPr>
              <p:cNvPr id="25664" name="Rectangle 38"/>
              <p:cNvSpPr>
                <a:spLocks noChangeArrowheads="1"/>
              </p:cNvSpPr>
              <p:nvPr/>
            </p:nvSpPr>
            <p:spPr bwMode="auto">
              <a:xfrm>
                <a:off x="2640" y="3311"/>
                <a:ext cx="46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K</a:t>
                </a:r>
              </a:p>
            </p:txBody>
          </p:sp>
          <p:sp>
            <p:nvSpPr>
              <p:cNvPr id="25665" name="Rectangle 39"/>
              <p:cNvSpPr>
                <a:spLocks noChangeArrowheads="1"/>
              </p:cNvSpPr>
              <p:nvPr/>
            </p:nvSpPr>
            <p:spPr bwMode="auto">
              <a:xfrm>
                <a:off x="2704" y="3311"/>
                <a:ext cx="46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R</a:t>
                </a:r>
              </a:p>
            </p:txBody>
          </p:sp>
          <p:sp>
            <p:nvSpPr>
              <p:cNvPr id="25666" name="Rectangle 40"/>
              <p:cNvSpPr>
                <a:spLocks noChangeArrowheads="1"/>
              </p:cNvSpPr>
              <p:nvPr/>
            </p:nvSpPr>
            <p:spPr bwMode="auto">
              <a:xfrm>
                <a:off x="2764" y="3311"/>
                <a:ext cx="43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V</a:t>
                </a:r>
              </a:p>
            </p:txBody>
          </p:sp>
          <p:sp>
            <p:nvSpPr>
              <p:cNvPr id="25667" name="Rectangle 41"/>
              <p:cNvSpPr>
                <a:spLocks noChangeArrowheads="1"/>
              </p:cNvSpPr>
              <p:nvPr/>
            </p:nvSpPr>
            <p:spPr bwMode="auto">
              <a:xfrm>
                <a:off x="2829" y="3311"/>
                <a:ext cx="43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P</a:t>
                </a:r>
              </a:p>
            </p:txBody>
          </p:sp>
          <p:sp>
            <p:nvSpPr>
              <p:cNvPr id="25668" name="Rectangle 42"/>
              <p:cNvSpPr>
                <a:spLocks noChangeArrowheads="1"/>
              </p:cNvSpPr>
              <p:nvPr/>
            </p:nvSpPr>
            <p:spPr bwMode="auto">
              <a:xfrm>
                <a:off x="2879" y="3311"/>
                <a:ext cx="46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K</a:t>
                </a:r>
              </a:p>
            </p:txBody>
          </p:sp>
          <p:sp>
            <p:nvSpPr>
              <p:cNvPr id="25669" name="Rectangle 43"/>
              <p:cNvSpPr>
                <a:spLocks noChangeArrowheads="1"/>
              </p:cNvSpPr>
              <p:nvPr/>
            </p:nvSpPr>
            <p:spPr bwMode="auto">
              <a:xfrm>
                <a:off x="2943" y="3311"/>
                <a:ext cx="43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V</a:t>
                </a:r>
              </a:p>
            </p:txBody>
          </p:sp>
          <p:sp>
            <p:nvSpPr>
              <p:cNvPr id="25670" name="Rectangle 44"/>
              <p:cNvSpPr>
                <a:spLocks noChangeArrowheads="1"/>
              </p:cNvSpPr>
              <p:nvPr/>
            </p:nvSpPr>
            <p:spPr bwMode="auto">
              <a:xfrm>
                <a:off x="3008" y="3311"/>
                <a:ext cx="43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S</a:t>
                </a:r>
              </a:p>
            </p:txBody>
          </p:sp>
          <p:sp>
            <p:nvSpPr>
              <p:cNvPr id="25671" name="Rectangle 45"/>
              <p:cNvSpPr>
                <a:spLocks noChangeArrowheads="1"/>
              </p:cNvSpPr>
              <p:nvPr/>
            </p:nvSpPr>
            <p:spPr bwMode="auto">
              <a:xfrm>
                <a:off x="3058" y="3311"/>
                <a:ext cx="46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A</a:t>
                </a:r>
              </a:p>
            </p:txBody>
          </p:sp>
          <p:sp>
            <p:nvSpPr>
              <p:cNvPr id="25672" name="Rectangle 46"/>
              <p:cNvSpPr>
                <a:spLocks noChangeArrowheads="1"/>
              </p:cNvSpPr>
              <p:nvPr/>
            </p:nvSpPr>
            <p:spPr bwMode="auto">
              <a:xfrm>
                <a:off x="3122" y="3311"/>
                <a:ext cx="46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A</a:t>
                </a:r>
              </a:p>
            </p:txBody>
          </p:sp>
          <p:sp>
            <p:nvSpPr>
              <p:cNvPr id="25673" name="Rectangle 47"/>
              <p:cNvSpPr>
                <a:spLocks noChangeArrowheads="1"/>
              </p:cNvSpPr>
              <p:nvPr/>
            </p:nvSpPr>
            <p:spPr bwMode="auto">
              <a:xfrm>
                <a:off x="3186" y="3311"/>
                <a:ext cx="46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H</a:t>
                </a:r>
              </a:p>
            </p:txBody>
          </p:sp>
          <p:sp>
            <p:nvSpPr>
              <p:cNvPr id="25674" name="Rectangle 48"/>
              <p:cNvSpPr>
                <a:spLocks noChangeArrowheads="1"/>
              </p:cNvSpPr>
              <p:nvPr/>
            </p:nvSpPr>
            <p:spPr bwMode="auto">
              <a:xfrm>
                <a:off x="3251" y="3311"/>
                <a:ext cx="39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L</a:t>
                </a:r>
              </a:p>
            </p:txBody>
          </p:sp>
          <p:sp>
            <p:nvSpPr>
              <p:cNvPr id="25675" name="Rectangle 49"/>
              <p:cNvSpPr>
                <a:spLocks noChangeArrowheads="1"/>
              </p:cNvSpPr>
              <p:nvPr/>
            </p:nvSpPr>
            <p:spPr bwMode="auto">
              <a:xfrm>
                <a:off x="3306" y="3311"/>
                <a:ext cx="59" cy="17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l" eaLnBrk="1" hangingPunct="1"/>
                <a:r>
                  <a:rPr lang="es-ES" altLang="es-MX" smtClean="0">
                    <a:solidFill>
                      <a:srgbClr val="000000"/>
                    </a:solidFill>
                  </a:rPr>
                  <a:t>W</a:t>
                </a:r>
              </a:p>
            </p:txBody>
          </p:sp>
          <p:sp>
            <p:nvSpPr>
              <p:cNvPr id="25676" name="Freeform 50"/>
              <p:cNvSpPr>
                <a:spLocks/>
              </p:cNvSpPr>
              <p:nvPr/>
            </p:nvSpPr>
            <p:spPr bwMode="auto">
              <a:xfrm>
                <a:off x="2120" y="3300"/>
                <a:ext cx="31" cy="39"/>
              </a:xfrm>
              <a:custGeom>
                <a:avLst/>
                <a:gdLst>
                  <a:gd name="T0" fmla="*/ 31 w 45"/>
                  <a:gd name="T1" fmla="*/ 6 h 50"/>
                  <a:gd name="T2" fmla="*/ 25 w 45"/>
                  <a:gd name="T3" fmla="*/ 0 h 50"/>
                  <a:gd name="T4" fmla="*/ 0 w 45"/>
                  <a:gd name="T5" fmla="*/ 33 h 50"/>
                  <a:gd name="T6" fmla="*/ 6 w 45"/>
                  <a:gd name="T7" fmla="*/ 39 h 50"/>
                  <a:gd name="T8" fmla="*/ 31 w 45"/>
                  <a:gd name="T9" fmla="*/ 6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5" h="50">
                    <a:moveTo>
                      <a:pt x="45" y="8"/>
                    </a:moveTo>
                    <a:lnTo>
                      <a:pt x="37" y="0"/>
                    </a:lnTo>
                    <a:lnTo>
                      <a:pt x="0" y="42"/>
                    </a:lnTo>
                    <a:lnTo>
                      <a:pt x="8" y="50"/>
                    </a:lnTo>
                    <a:lnTo>
                      <a:pt x="45" y="8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/>
                <a:endParaRPr lang="es-MX" sz="1400" smtClean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25677" name="Freeform 51"/>
              <p:cNvSpPr>
                <a:spLocks/>
              </p:cNvSpPr>
              <p:nvPr/>
            </p:nvSpPr>
            <p:spPr bwMode="auto">
              <a:xfrm>
                <a:off x="3286" y="3258"/>
                <a:ext cx="33" cy="25"/>
              </a:xfrm>
              <a:custGeom>
                <a:avLst/>
                <a:gdLst>
                  <a:gd name="T0" fmla="*/ 4 w 47"/>
                  <a:gd name="T1" fmla="*/ 0 h 36"/>
                  <a:gd name="T2" fmla="*/ 0 w 47"/>
                  <a:gd name="T3" fmla="*/ 6 h 36"/>
                  <a:gd name="T4" fmla="*/ 29 w 47"/>
                  <a:gd name="T5" fmla="*/ 25 h 36"/>
                  <a:gd name="T6" fmla="*/ 33 w 47"/>
                  <a:gd name="T7" fmla="*/ 19 h 36"/>
                  <a:gd name="T8" fmla="*/ 4 w 47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36">
                    <a:moveTo>
                      <a:pt x="5" y="0"/>
                    </a:moveTo>
                    <a:lnTo>
                      <a:pt x="0" y="8"/>
                    </a:lnTo>
                    <a:lnTo>
                      <a:pt x="42" y="36"/>
                    </a:lnTo>
                    <a:lnTo>
                      <a:pt x="47" y="28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/>
                <a:endParaRPr lang="es-MX" sz="1400" smtClean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25678" name="Freeform 52"/>
              <p:cNvSpPr>
                <a:spLocks/>
              </p:cNvSpPr>
              <p:nvPr/>
            </p:nvSpPr>
            <p:spPr bwMode="auto">
              <a:xfrm>
                <a:off x="3345" y="3298"/>
                <a:ext cx="4" cy="9"/>
              </a:xfrm>
              <a:custGeom>
                <a:avLst/>
                <a:gdLst>
                  <a:gd name="T0" fmla="*/ 4 w 6"/>
                  <a:gd name="T1" fmla="*/ 0 h 10"/>
                  <a:gd name="T2" fmla="*/ 0 w 6"/>
                  <a:gd name="T3" fmla="*/ 9 h 10"/>
                  <a:gd name="T4" fmla="*/ 0 w 6"/>
                  <a:gd name="T5" fmla="*/ 9 h 10"/>
                  <a:gd name="T6" fmla="*/ 4 w 6"/>
                  <a:gd name="T7" fmla="*/ 0 h 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" h="10">
                    <a:moveTo>
                      <a:pt x="6" y="0"/>
                    </a:moveTo>
                    <a:lnTo>
                      <a:pt x="0" y="1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/>
                <a:endParaRPr lang="es-MX" sz="1400" smtClean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25633" name="Rectangle 53"/>
            <p:cNvSpPr>
              <a:spLocks noChangeArrowheads="1"/>
            </p:cNvSpPr>
            <p:nvPr/>
          </p:nvSpPr>
          <p:spPr bwMode="auto">
            <a:xfrm>
              <a:off x="2255" y="1491"/>
              <a:ext cx="1084" cy="145"/>
            </a:xfrm>
            <a:prstGeom prst="rect">
              <a:avLst/>
            </a:prstGeom>
            <a:solidFill>
              <a:srgbClr val="FFFFFF"/>
            </a:solidFill>
            <a:ln w="889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endParaRPr lang="es-MX" altLang="es-MX" smtClean="0">
                <a:solidFill>
                  <a:srgbClr val="000000"/>
                </a:solidFill>
              </a:endParaRPr>
            </a:p>
          </p:txBody>
        </p:sp>
        <p:sp>
          <p:nvSpPr>
            <p:cNvPr id="25634" name="Rectangle 54"/>
            <p:cNvSpPr>
              <a:spLocks noChangeArrowheads="1"/>
            </p:cNvSpPr>
            <p:nvPr/>
          </p:nvSpPr>
          <p:spPr bwMode="auto">
            <a:xfrm>
              <a:off x="2488" y="1516"/>
              <a:ext cx="63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s-ES" altLang="es-MX" sz="1200" smtClean="0">
                  <a:solidFill>
                    <a:srgbClr val="000000"/>
                  </a:solidFill>
                </a:rPr>
                <a:t>GDRADGQPA</a:t>
              </a:r>
            </a:p>
          </p:txBody>
        </p:sp>
        <p:sp>
          <p:nvSpPr>
            <p:cNvPr id="25635" name="Rectangle 55"/>
            <p:cNvSpPr>
              <a:spLocks noChangeArrowheads="1"/>
            </p:cNvSpPr>
            <p:nvPr/>
          </p:nvSpPr>
          <p:spPr bwMode="auto">
            <a:xfrm>
              <a:off x="2298" y="3849"/>
              <a:ext cx="537" cy="12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s-ES" altLang="es-MX" sz="1200" smtClean="0">
                  <a:solidFill>
                    <a:srgbClr val="000000"/>
                  </a:solidFill>
                </a:rPr>
                <a:t>aa 96-104</a:t>
              </a:r>
            </a:p>
          </p:txBody>
        </p:sp>
        <p:sp>
          <p:nvSpPr>
            <p:cNvPr id="25636" name="Text Box 56"/>
            <p:cNvSpPr txBox="1">
              <a:spLocks noChangeArrowheads="1"/>
            </p:cNvSpPr>
            <p:nvPr/>
          </p:nvSpPr>
          <p:spPr bwMode="auto">
            <a:xfrm>
              <a:off x="1226" y="2474"/>
              <a:ext cx="79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s-CO" altLang="es-MX" sz="1200" smtClean="0">
                  <a:solidFill>
                    <a:srgbClr val="000000"/>
                  </a:solidFill>
                </a:rPr>
                <a:t>aa 20 - 96</a:t>
              </a:r>
            </a:p>
          </p:txBody>
        </p:sp>
        <p:sp>
          <p:nvSpPr>
            <p:cNvPr id="25637" name="Text Box 57"/>
            <p:cNvSpPr txBox="1">
              <a:spLocks noChangeArrowheads="1"/>
            </p:cNvSpPr>
            <p:nvPr/>
          </p:nvSpPr>
          <p:spPr bwMode="auto">
            <a:xfrm>
              <a:off x="3786" y="2467"/>
              <a:ext cx="81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s-CO" altLang="es-MX" sz="1200" smtClean="0">
                  <a:solidFill>
                    <a:srgbClr val="000000"/>
                  </a:solidFill>
                </a:rPr>
                <a:t>aa 301 - 372</a:t>
              </a:r>
            </a:p>
          </p:txBody>
        </p:sp>
        <p:sp>
          <p:nvSpPr>
            <p:cNvPr id="25638" name="Text Box 58"/>
            <p:cNvSpPr txBox="1">
              <a:spLocks noChangeArrowheads="1"/>
            </p:cNvSpPr>
            <p:nvPr/>
          </p:nvSpPr>
          <p:spPr bwMode="auto">
            <a:xfrm>
              <a:off x="2055" y="3008"/>
              <a:ext cx="51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s-CO" altLang="es-MX" sz="1200" smtClean="0">
                  <a:solidFill>
                    <a:srgbClr val="000000"/>
                  </a:solidFill>
                </a:rPr>
                <a:t>ptt 30</a:t>
              </a:r>
            </a:p>
          </p:txBody>
        </p:sp>
        <p:sp>
          <p:nvSpPr>
            <p:cNvPr id="25639" name="Text Box 59"/>
            <p:cNvSpPr txBox="1">
              <a:spLocks noChangeArrowheads="1"/>
            </p:cNvSpPr>
            <p:nvPr/>
          </p:nvSpPr>
          <p:spPr bwMode="auto">
            <a:xfrm>
              <a:off x="2546" y="2849"/>
              <a:ext cx="39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s-CO" altLang="es-MX" sz="1200" smtClean="0">
                  <a:solidFill>
                    <a:srgbClr val="000000"/>
                  </a:solidFill>
                </a:rPr>
                <a:t>p11</a:t>
              </a:r>
            </a:p>
          </p:txBody>
        </p:sp>
        <p:sp>
          <p:nvSpPr>
            <p:cNvPr id="994364" name="Rectangle 60"/>
            <p:cNvSpPr>
              <a:spLocks noChangeArrowheads="1"/>
            </p:cNvSpPr>
            <p:nvPr/>
          </p:nvSpPr>
          <p:spPr bwMode="auto">
            <a:xfrm>
              <a:off x="1887" y="1162"/>
              <a:ext cx="3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>
                <a:defRPr/>
              </a:pPr>
              <a:r>
                <a:rPr lang="en-US" altLang="fr-FR" sz="18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RI</a:t>
              </a:r>
            </a:p>
          </p:txBody>
        </p:sp>
        <p:sp>
          <p:nvSpPr>
            <p:cNvPr id="25641" name="Line 61"/>
            <p:cNvSpPr>
              <a:spLocks noChangeShapeType="1"/>
            </p:cNvSpPr>
            <p:nvPr/>
          </p:nvSpPr>
          <p:spPr bwMode="auto">
            <a:xfrm flipV="1">
              <a:off x="2054" y="1676"/>
              <a:ext cx="0" cy="7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42" name="Line 62"/>
            <p:cNvSpPr>
              <a:spLocks noChangeShapeType="1"/>
            </p:cNvSpPr>
            <p:nvPr/>
          </p:nvSpPr>
          <p:spPr bwMode="auto">
            <a:xfrm flipV="1">
              <a:off x="1098" y="1676"/>
              <a:ext cx="0" cy="7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43" name="Line 63"/>
            <p:cNvSpPr>
              <a:spLocks noChangeShapeType="1"/>
            </p:cNvSpPr>
            <p:nvPr/>
          </p:nvSpPr>
          <p:spPr bwMode="auto">
            <a:xfrm>
              <a:off x="2133" y="3018"/>
              <a:ext cx="129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44" name="Line 64"/>
            <p:cNvSpPr>
              <a:spLocks noChangeShapeType="1"/>
            </p:cNvSpPr>
            <p:nvPr/>
          </p:nvSpPr>
          <p:spPr bwMode="auto">
            <a:xfrm flipH="1">
              <a:off x="1447" y="3018"/>
              <a:ext cx="685" cy="6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45" name="Line 65"/>
            <p:cNvSpPr>
              <a:spLocks noChangeShapeType="1"/>
            </p:cNvSpPr>
            <p:nvPr/>
          </p:nvSpPr>
          <p:spPr bwMode="auto">
            <a:xfrm>
              <a:off x="2474" y="3018"/>
              <a:ext cx="1359" cy="5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46" name="Line 66"/>
            <p:cNvSpPr>
              <a:spLocks noChangeShapeType="1"/>
            </p:cNvSpPr>
            <p:nvPr/>
          </p:nvSpPr>
          <p:spPr bwMode="auto">
            <a:xfrm>
              <a:off x="4790" y="1715"/>
              <a:ext cx="0" cy="711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47" name="Line 67"/>
            <p:cNvSpPr>
              <a:spLocks noChangeShapeType="1"/>
            </p:cNvSpPr>
            <p:nvPr/>
          </p:nvSpPr>
          <p:spPr bwMode="auto">
            <a:xfrm>
              <a:off x="3453" y="1715"/>
              <a:ext cx="0" cy="711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48" name="Line 68"/>
            <p:cNvSpPr>
              <a:spLocks noChangeShapeType="1"/>
            </p:cNvSpPr>
            <p:nvPr/>
          </p:nvSpPr>
          <p:spPr bwMode="auto">
            <a:xfrm>
              <a:off x="3457" y="2407"/>
              <a:ext cx="13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49" name="Line 69"/>
            <p:cNvSpPr>
              <a:spLocks noChangeShapeType="1"/>
            </p:cNvSpPr>
            <p:nvPr/>
          </p:nvSpPr>
          <p:spPr bwMode="auto">
            <a:xfrm>
              <a:off x="2122" y="2440"/>
              <a:ext cx="4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50" name="Line 70"/>
            <p:cNvSpPr>
              <a:spLocks noChangeShapeType="1"/>
            </p:cNvSpPr>
            <p:nvPr/>
          </p:nvSpPr>
          <p:spPr bwMode="auto">
            <a:xfrm>
              <a:off x="2546" y="2440"/>
              <a:ext cx="868" cy="591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51" name="Line 71"/>
            <p:cNvSpPr>
              <a:spLocks noChangeShapeType="1"/>
            </p:cNvSpPr>
            <p:nvPr/>
          </p:nvSpPr>
          <p:spPr bwMode="auto">
            <a:xfrm>
              <a:off x="2107" y="2440"/>
              <a:ext cx="379" cy="536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52" name="Line 72"/>
            <p:cNvSpPr>
              <a:spLocks noChangeShapeType="1"/>
            </p:cNvSpPr>
            <p:nvPr/>
          </p:nvSpPr>
          <p:spPr bwMode="auto">
            <a:xfrm>
              <a:off x="1095" y="2426"/>
              <a:ext cx="96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400" smtClean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5653" name="Rectangle 73"/>
            <p:cNvSpPr>
              <a:spLocks noChangeArrowheads="1"/>
            </p:cNvSpPr>
            <p:nvPr/>
          </p:nvSpPr>
          <p:spPr bwMode="auto">
            <a:xfrm>
              <a:off x="1491" y="2149"/>
              <a:ext cx="145" cy="2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s-ES" altLang="es-MX" sz="2400" smtClean="0">
                  <a:solidFill>
                    <a:srgbClr val="000000"/>
                  </a:solidFill>
                </a:rPr>
                <a:t>N</a:t>
              </a:r>
            </a:p>
          </p:txBody>
        </p:sp>
        <p:sp>
          <p:nvSpPr>
            <p:cNvPr id="25654" name="Rectangle 74"/>
            <p:cNvSpPr>
              <a:spLocks noChangeArrowheads="1"/>
            </p:cNvSpPr>
            <p:nvPr/>
          </p:nvSpPr>
          <p:spPr bwMode="auto">
            <a:xfrm>
              <a:off x="4086" y="2149"/>
              <a:ext cx="145" cy="2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s-ES" altLang="es-MX" sz="2400" smtClean="0">
                  <a:solidFill>
                    <a:srgbClr val="000000"/>
                  </a:solidFill>
                </a:rPr>
                <a:t>C</a:t>
              </a:r>
            </a:p>
          </p:txBody>
        </p:sp>
      </p:grpSp>
      <p:sp>
        <p:nvSpPr>
          <p:cNvPr id="25603" name="Text Box 75"/>
          <p:cNvSpPr txBox="1">
            <a:spLocks noChangeArrowheads="1"/>
          </p:cNvSpPr>
          <p:nvPr/>
        </p:nvSpPr>
        <p:spPr bwMode="auto">
          <a:xfrm>
            <a:off x="323850" y="260350"/>
            <a:ext cx="84597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s-ES" altLang="es-MX" sz="4000" smtClean="0">
                <a:solidFill>
                  <a:srgbClr val="CC0000"/>
                </a:solidFill>
              </a:rPr>
              <a:t>Phase I Clinical Trial using </a:t>
            </a:r>
            <a:r>
              <a:rPr lang="es-ES" altLang="es-MX" sz="4000" i="1" smtClean="0">
                <a:solidFill>
                  <a:srgbClr val="CC0000"/>
                </a:solidFill>
              </a:rPr>
              <a:t>P.vivax</a:t>
            </a:r>
            <a:r>
              <a:rPr lang="es-ES" altLang="es-MX" sz="4000" smtClean="0">
                <a:solidFill>
                  <a:srgbClr val="CC0000"/>
                </a:solidFill>
              </a:rPr>
              <a:t> CS</a:t>
            </a:r>
            <a:endParaRPr lang="en-US" altLang="es-MX" sz="4000" smtClean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685926"/>
      </p:ext>
    </p:extLst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7" name="Text Box 3"/>
          <p:cNvSpPr txBox="1">
            <a:spLocks noChangeArrowheads="1"/>
          </p:cNvSpPr>
          <p:nvPr/>
        </p:nvSpPr>
        <p:spPr bwMode="auto">
          <a:xfrm>
            <a:off x="2003412" y="139702"/>
            <a:ext cx="5500720" cy="70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00" tIns="45702" rIns="91400" bIns="45702">
            <a:spAutoFit/>
          </a:bodyPr>
          <a:lstStyle/>
          <a:p>
            <a:r>
              <a:rPr lang="es-CO" sz="4000" dirty="0">
                <a:solidFill>
                  <a:srgbClr val="CC0000"/>
                </a:solidFill>
              </a:rPr>
              <a:t>Malaria </a:t>
            </a:r>
            <a:r>
              <a:rPr lang="es-CO" sz="4000" dirty="0" smtClean="0">
                <a:solidFill>
                  <a:srgbClr val="CC0000"/>
                </a:solidFill>
              </a:rPr>
              <a:t>en las Américas</a:t>
            </a:r>
            <a:endParaRPr lang="es-CO" sz="4000" dirty="0">
              <a:solidFill>
                <a:srgbClr val="CC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4548" name="Text Box 4"/>
              <p:cNvSpPr txBox="1">
                <a:spLocks noChangeArrowheads="1"/>
              </p:cNvSpPr>
              <p:nvPr/>
            </p:nvSpPr>
            <p:spPr bwMode="auto">
              <a:xfrm>
                <a:off x="1676400" y="4800600"/>
                <a:ext cx="7239000" cy="203128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1400" tIns="45702" rIns="91400" bIns="45702">
                <a:spAutoFit/>
              </a:bodyPr>
              <a:lstStyle/>
              <a:p>
                <a:pPr algn="l"/>
                <a:r>
                  <a:rPr lang="es-CO" sz="18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s-CO" sz="1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Población en riesgo:  145 millones </a:t>
                </a:r>
              </a:p>
              <a:p>
                <a:pPr algn="l"/>
                <a:r>
                  <a:rPr lang="es-CO" sz="1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 Alto riesgo:                   25 millones</a:t>
                </a:r>
              </a:p>
              <a:p>
                <a:pPr algn="l"/>
                <a:r>
                  <a:rPr lang="es-CO" sz="1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 No</a:t>
                </a:r>
                <a:r>
                  <a:rPr lang="es-CO" sz="1800" dirty="0">
                    <a:solidFill>
                      <a:schemeClr val="accent6">
                        <a:lumMod val="75000"/>
                      </a:schemeClr>
                    </a:solidFill>
                  </a:rPr>
                  <a:t>. de países: </a:t>
                </a:r>
                <a:r>
                  <a:rPr lang="es-CO" sz="1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           21</a:t>
                </a:r>
                <a:endParaRPr lang="es-CO" sz="18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algn="l"/>
                <a:r>
                  <a:rPr lang="es-CO" sz="1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 Casos </a:t>
                </a:r>
                <a:r>
                  <a:rPr lang="es-CO" sz="1800" dirty="0">
                    <a:solidFill>
                      <a:schemeClr val="accent6">
                        <a:lumMod val="75000"/>
                      </a:schemeClr>
                    </a:solidFill>
                  </a:rPr>
                  <a:t>por a</a:t>
                </a:r>
                <a:r>
                  <a:rPr lang="en-US" sz="1800" dirty="0">
                    <a:solidFill>
                      <a:schemeClr val="accent6">
                        <a:lumMod val="75000"/>
                      </a:schemeClr>
                    </a:solidFill>
                    <a:cs typeface="Times New Roman" pitchFamily="18" charset="0"/>
                  </a:rPr>
                  <a:t>ñ</a:t>
                </a:r>
                <a:r>
                  <a:rPr lang="es-CO" sz="1800" dirty="0">
                    <a:solidFill>
                      <a:schemeClr val="accent6">
                        <a:lumMod val="75000"/>
                      </a:schemeClr>
                    </a:solidFill>
                  </a:rPr>
                  <a:t>o: </a:t>
                </a:r>
                <a:r>
                  <a:rPr lang="es-CO" sz="1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       469.000 </a:t>
                </a:r>
                <a:r>
                  <a:rPr lang="es-CO" sz="1800" dirty="0">
                    <a:solidFill>
                      <a:schemeClr val="accent6">
                        <a:lumMod val="75000"/>
                      </a:schemeClr>
                    </a:solidFill>
                  </a:rPr>
                  <a:t>(2012) </a:t>
                </a:r>
              </a:p>
              <a:p>
                <a:pPr algn="l"/>
                <a:r>
                  <a:rPr lang="es-CO" sz="1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 Mortalidad anual:     108 cases/390 casos año 2000</a:t>
                </a:r>
              </a:p>
              <a:p>
                <a:pPr algn="l"/>
                <a:r>
                  <a:rPr lang="es-CO" sz="1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 (Reducción global del 45% y 70% en la Américas)</a:t>
                </a:r>
              </a:p>
              <a:p>
                <a:pPr algn="l"/>
                <a:r>
                  <a:rPr lang="es-CO" sz="1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  </a:t>
                </a:r>
                <a:r>
                  <a:rPr lang="es-CO" sz="18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Plasmodium</a:t>
                </a:r>
                <a:r>
                  <a:rPr lang="es-CO" sz="18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s-CO" sz="1800" i="1" dirty="0" err="1">
                    <a:solidFill>
                      <a:schemeClr val="accent6">
                        <a:lumMod val="75000"/>
                      </a:schemeClr>
                    </a:solidFill>
                  </a:rPr>
                  <a:t>vivax</a:t>
                </a:r>
                <a:r>
                  <a:rPr lang="es-CO" sz="1800" i="1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s-CO" sz="18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s-CO" sz="1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~</m:t>
                    </m:r>
                    <m:r>
                      <a:rPr lang="es-MX" sz="1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𝟕𝟒</m:t>
                    </m:r>
                  </m:oMath>
                </a14:m>
                <a:r>
                  <a:rPr lang="es-CO" sz="1800" dirty="0">
                    <a:solidFill>
                      <a:schemeClr val="accent6">
                        <a:lumMod val="75000"/>
                      </a:schemeClr>
                    </a:solidFill>
                  </a:rPr>
                  <a:t>% del total de los casos</a:t>
                </a:r>
              </a:p>
            </p:txBody>
          </p:sp>
        </mc:Choice>
        <mc:Fallback xmlns="">
          <p:sp>
            <p:nvSpPr>
              <p:cNvPr id="364548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76400" y="4800600"/>
                <a:ext cx="7239000" cy="2031289"/>
              </a:xfrm>
              <a:prstGeom prst="rect">
                <a:avLst/>
              </a:prstGeom>
              <a:blipFill rotWithShape="1">
                <a:blip r:embed="rId3"/>
                <a:stretch>
                  <a:fillRect t="-1802" b="-360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9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986828"/>
            <a:ext cx="4656779" cy="3661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4479677" y="-123089"/>
            <a:ext cx="184650" cy="24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0" tIns="45702" rIns="91400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0132927"/>
              </p:ext>
            </p:extLst>
          </p:nvPr>
        </p:nvGraphicFramePr>
        <p:xfrm>
          <a:off x="5038725" y="1571625"/>
          <a:ext cx="4181475" cy="246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991" name="Prism 6" r:id="rId5" imgW="4866514" imgH="2652895" progId="Prism6.Document">
                  <p:embed/>
                </p:oleObj>
              </mc:Choice>
              <mc:Fallback>
                <p:oleObj name="Prism 6" r:id="rId5" imgW="4866514" imgH="2652895" progId="Prism6.Document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8725" y="1571625"/>
                        <a:ext cx="4181475" cy="2466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Rectángulo"/>
          <p:cNvSpPr/>
          <p:nvPr/>
        </p:nvSpPr>
        <p:spPr>
          <a:xfrm>
            <a:off x="6858000" y="6581001"/>
            <a:ext cx="2133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World </a:t>
            </a:r>
            <a:r>
              <a:rPr lang="en-US" sz="1200" dirty="0"/>
              <a:t>Malaria Report </a:t>
            </a:r>
            <a:r>
              <a:rPr lang="en-US" sz="1200" dirty="0" smtClean="0"/>
              <a:t>2013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9525"/>
            <a:ext cx="11277600" cy="595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457200" y="136525"/>
            <a:ext cx="8382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s-MX" sz="4000" i="1" smtClean="0">
                <a:solidFill>
                  <a:srgbClr val="CC0000"/>
                </a:solidFill>
              </a:rPr>
              <a:t>P.vivax</a:t>
            </a:r>
            <a:r>
              <a:rPr lang="en-US" altLang="es-MX" sz="4000" smtClean="0">
                <a:solidFill>
                  <a:srgbClr val="CC0000"/>
                </a:solidFill>
              </a:rPr>
              <a:t> irradiated sporozoite clinical experimental protocol</a:t>
            </a:r>
          </a:p>
        </p:txBody>
      </p:sp>
    </p:spTree>
    <p:extLst>
      <p:ext uri="{BB962C8B-B14F-4D97-AF65-F5344CB8AC3E}">
        <p14:creationId xmlns:p14="http://schemas.microsoft.com/office/powerpoint/2010/main" val="1036243152"/>
      </p:ext>
    </p:extLst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25021"/>
            <a:ext cx="8715375" cy="1462087"/>
          </a:xfrm>
        </p:spPr>
        <p:txBody>
          <a:bodyPr/>
          <a:lstStyle/>
          <a:p>
            <a:pPr algn="ctr"/>
            <a:r>
              <a:rPr 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Oportunidades para eliminación de la malaria</a:t>
            </a:r>
            <a:endParaRPr lang="es-MX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82688" y="1752600"/>
            <a:ext cx="7772400" cy="4379916"/>
          </a:xfrm>
        </p:spPr>
        <p:txBody>
          <a:bodyPr/>
          <a:lstStyle/>
          <a:p>
            <a:pPr>
              <a:buClrTx/>
              <a:buSzPct val="70000"/>
              <a:buFont typeface="Wingdings" panose="05000000000000000000" pitchFamily="2" charset="2"/>
              <a:buChar char="Ø"/>
            </a:pPr>
            <a:r>
              <a:rPr lang="es-MX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Vigilancia epidemiológica</a:t>
            </a:r>
          </a:p>
          <a:p>
            <a:pPr lvl="1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Diagnostico</a:t>
            </a:r>
          </a:p>
          <a:p>
            <a:pPr lvl="1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Monitoreo</a:t>
            </a:r>
          </a:p>
          <a:p>
            <a:pPr lvl="1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Interrupción contacto huésped-vector</a:t>
            </a:r>
          </a:p>
          <a:p>
            <a:pPr lvl="1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Educación y entrenamientos</a:t>
            </a:r>
          </a:p>
          <a:p>
            <a:pPr lvl="2"/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omunidad, políticos y gobiernos</a:t>
            </a:r>
          </a:p>
          <a:p>
            <a:pPr lvl="2"/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ersonal de salud</a:t>
            </a:r>
          </a:p>
          <a:p>
            <a:pPr lvl="2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manejo de control a la eliminación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75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47800"/>
            <a:ext cx="8497888" cy="4800600"/>
          </a:xfrm>
        </p:spPr>
        <p:txBody>
          <a:bodyPr/>
          <a:lstStyle/>
          <a:p>
            <a:pPr lvl="1">
              <a:buClrTx/>
              <a:buFont typeface="Wingdings" panose="05000000000000000000" pitchFamily="2" charset="2"/>
              <a:buChar char="Ø"/>
            </a:pPr>
            <a:r>
              <a:rPr lang="es-MX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Vigilancia epidemiológica</a:t>
            </a:r>
          </a:p>
          <a:p>
            <a:pPr lvl="2"/>
            <a:r>
              <a:rPr 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Sostenibilidad en :</a:t>
            </a:r>
          </a:p>
          <a:p>
            <a:pPr lvl="3">
              <a:buClrTx/>
              <a:buFont typeface="Wingdings" panose="05000000000000000000" pitchFamily="2" charset="2"/>
              <a:buChar char=""/>
            </a:pPr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detección  pasiva  de casos: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uso de </a:t>
            </a:r>
            <a:r>
              <a:rPr 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molecular en  bajas </a:t>
            </a:r>
            <a:r>
              <a:rPr 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parasitemias</a:t>
            </a:r>
            <a:endParaRPr 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buClrTx/>
              <a:buFont typeface="Wingdings" panose="05000000000000000000" pitchFamily="2" charset="2"/>
              <a:buChar char=""/>
            </a:pPr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control de vectores y enfermedad: LLINS/IRS</a:t>
            </a:r>
          </a:p>
          <a:p>
            <a:pPr lvl="3">
              <a:buClrTx/>
              <a:buFont typeface="Wingdings" panose="05000000000000000000" pitchFamily="2" charset="2"/>
              <a:buChar char=""/>
            </a:pPr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tratamiento</a:t>
            </a:r>
          </a:p>
          <a:p>
            <a:pPr lvl="2"/>
            <a:r>
              <a:rPr 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Detección activa de casos: </a:t>
            </a:r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del foco</a:t>
            </a:r>
          </a:p>
          <a:p>
            <a:pPr lvl="2"/>
            <a:r>
              <a:rPr 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Detección de casos reactivos</a:t>
            </a:r>
          </a:p>
          <a:p>
            <a:pPr lvl="2"/>
            <a:r>
              <a:rPr lang="es-MX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etección proactiva de casos: </a:t>
            </a:r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asintomáticos dx molecular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s-CO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Oportunidades para la eliminación </a:t>
            </a:r>
          </a:p>
        </p:txBody>
      </p:sp>
    </p:spTree>
    <p:extLst>
      <p:ext uri="{BB962C8B-B14F-4D97-AF65-F5344CB8AC3E}">
        <p14:creationId xmlns:p14="http://schemas.microsoft.com/office/powerpoint/2010/main" val="119510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1" descr="sk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8900"/>
            <a:ext cx="4149725" cy="533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9" descr="icebe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8950"/>
            <a:ext cx="354965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17"/>
          <p:cNvSpPr>
            <a:spLocks noChangeArrowheads="1"/>
          </p:cNvSpPr>
          <p:nvPr/>
        </p:nvSpPr>
        <p:spPr bwMode="auto">
          <a:xfrm>
            <a:off x="4267200" y="3352800"/>
            <a:ext cx="4800600" cy="260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>
              <a:lnSpc>
                <a:spcPct val="95000"/>
              </a:lnSpc>
              <a:spcAft>
                <a:spcPct val="30000"/>
              </a:spcAft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CO" sz="2000" b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Parasitemias</a:t>
            </a:r>
            <a:r>
              <a:rPr lang="es-CO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2000" b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submicroscópicas</a:t>
            </a:r>
            <a:r>
              <a:rPr lang="es-CO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95000"/>
              </a:lnSpc>
              <a:spcAft>
                <a:spcPct val="30000"/>
              </a:spcAft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CO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Técnicas moleculares para su detección</a:t>
            </a:r>
          </a:p>
          <a:p>
            <a:pPr algn="l">
              <a:lnSpc>
                <a:spcPct val="95000"/>
              </a:lnSpc>
              <a:spcAft>
                <a:spcPct val="30000"/>
              </a:spcAft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CO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Tiempos de circulación del parasito mayores</a:t>
            </a:r>
          </a:p>
          <a:p>
            <a:pPr algn="l">
              <a:lnSpc>
                <a:spcPct val="95000"/>
              </a:lnSpc>
              <a:spcAft>
                <a:spcPct val="30000"/>
              </a:spcAft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CO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 transmisión</a:t>
            </a:r>
          </a:p>
          <a:p>
            <a:pPr algn="l">
              <a:lnSpc>
                <a:spcPct val="95000"/>
              </a:lnSpc>
              <a:spcAft>
                <a:spcPct val="30000"/>
              </a:spcAft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CO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Desafío para la eliminación-erradicación</a:t>
            </a:r>
          </a:p>
          <a:p>
            <a:pPr marL="0" indent="0" algn="l">
              <a:lnSpc>
                <a:spcPct val="95000"/>
              </a:lnSpc>
              <a:spcAft>
                <a:spcPct val="30000"/>
              </a:spcAft>
              <a:buClr>
                <a:srgbClr val="4F81BD"/>
              </a:buClr>
            </a:pPr>
            <a:endParaRPr lang="es-CO" sz="2000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2" name="Rectangle 18"/>
          <p:cNvSpPr>
            <a:spLocks noChangeArrowheads="1"/>
          </p:cNvSpPr>
          <p:nvPr/>
        </p:nvSpPr>
        <p:spPr bwMode="auto">
          <a:xfrm>
            <a:off x="4256593" y="1287959"/>
            <a:ext cx="48874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>
              <a:lnSpc>
                <a:spcPct val="95000"/>
              </a:lnSpc>
              <a:spcAft>
                <a:spcPct val="30000"/>
              </a:spcAft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CO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Pacientes diagnosticados por GG o PDR </a:t>
            </a:r>
          </a:p>
          <a:p>
            <a:pPr algn="l">
              <a:lnSpc>
                <a:spcPct val="95000"/>
              </a:lnSpc>
              <a:spcAft>
                <a:spcPct val="30000"/>
              </a:spcAft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CO" sz="2000" b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CO" sz="2000" b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arasitemias</a:t>
            </a:r>
            <a:r>
              <a:rPr lang="es-CO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debajo  200p/</a:t>
            </a:r>
            <a:r>
              <a:rPr lang="es-CO" sz="2000" b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s-CO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03" name="Straight Connector 15"/>
          <p:cNvCxnSpPr>
            <a:cxnSpLocks noChangeShapeType="1"/>
          </p:cNvCxnSpPr>
          <p:nvPr/>
        </p:nvCxnSpPr>
        <p:spPr bwMode="auto">
          <a:xfrm>
            <a:off x="304800" y="3048000"/>
            <a:ext cx="845820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ítulo 1"/>
          <p:cNvSpPr txBox="1">
            <a:spLocks/>
          </p:cNvSpPr>
          <p:nvPr/>
        </p:nvSpPr>
        <p:spPr>
          <a:xfrm>
            <a:off x="706710" y="2164182"/>
            <a:ext cx="2736304" cy="64368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sz="36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Sintomáticos </a:t>
            </a:r>
            <a:endParaRPr lang="es-ES" sz="36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7200" y="3724596"/>
            <a:ext cx="3549650" cy="64368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Asintomáticos </a:t>
            </a:r>
            <a:endParaRPr lang="es-E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56312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52600" y="1752600"/>
            <a:ext cx="6096000" cy="3124200"/>
          </a:xfrm>
        </p:spPr>
        <p:txBody>
          <a:bodyPr/>
          <a:lstStyle/>
          <a:p>
            <a:pPr marL="457200" lvl="2" indent="360363">
              <a:buClrTx/>
              <a:buSzPct val="70000"/>
              <a:buFont typeface="Wingdings" panose="05000000000000000000" pitchFamily="2" charset="2"/>
              <a:buChar char="Ø"/>
            </a:pPr>
            <a:r>
              <a:rPr lang="es-MX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Político</a:t>
            </a:r>
          </a:p>
          <a:p>
            <a:pPr lvl="2"/>
            <a:r>
              <a:rPr lang="es-MX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Decisión política MOH</a:t>
            </a:r>
          </a:p>
          <a:p>
            <a:pPr lvl="2"/>
            <a:r>
              <a:rPr lang="es-MX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Equidad en salud</a:t>
            </a:r>
          </a:p>
          <a:p>
            <a:pPr lvl="2"/>
            <a:r>
              <a:rPr lang="es-MX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Financiación</a:t>
            </a:r>
          </a:p>
          <a:p>
            <a:endParaRPr 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s-CO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Oportunidades para su eliminación </a:t>
            </a:r>
          </a:p>
        </p:txBody>
      </p:sp>
    </p:spTree>
    <p:extLst>
      <p:ext uri="{BB962C8B-B14F-4D97-AF65-F5344CB8AC3E}">
        <p14:creationId xmlns:p14="http://schemas.microsoft.com/office/powerpoint/2010/main" val="14928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3400" y="1447800"/>
            <a:ext cx="8497888" cy="4724400"/>
          </a:xfrm>
        </p:spPr>
        <p:txBody>
          <a:bodyPr/>
          <a:lstStyle/>
          <a:p>
            <a:pPr lvl="1">
              <a:buClrTx/>
              <a:buSzPct val="70000"/>
              <a:buFont typeface="Wingdings" panose="05000000000000000000" pitchFamily="2" charset="2"/>
              <a:buChar char="Ø"/>
            </a:pPr>
            <a:r>
              <a:rPr lang="es-MX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Investigación básica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Diagnostico: portadores asintomáticos </a:t>
            </a:r>
            <a:r>
              <a:rPr 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GG/PDR</a:t>
            </a:r>
          </a:p>
          <a:p>
            <a:pPr lvl="2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Tratamiento: G6PHD </a:t>
            </a:r>
            <a:r>
              <a:rPr 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Uso masivo de medicamentos (</a:t>
            </a:r>
            <a:r>
              <a:rPr 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ej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China vs </a:t>
            </a:r>
            <a:r>
              <a:rPr 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Mesoamerica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Nuevos Insecticidas</a:t>
            </a:r>
          </a:p>
          <a:p>
            <a:pPr lvl="2"/>
            <a:endParaRPr 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Biología del parasito: </a:t>
            </a:r>
            <a:r>
              <a:rPr 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Hipnozoitos</a:t>
            </a:r>
            <a:endParaRPr 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Cultivo </a:t>
            </a:r>
            <a:r>
              <a:rPr lang="es-MX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vitro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MX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s-MX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vivax</a:t>
            </a:r>
            <a:endParaRPr lang="es-MX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nuevos antígenos. “Uso de las </a:t>
            </a:r>
            <a:r>
              <a:rPr 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omicas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2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Diseño de vacunas</a:t>
            </a:r>
          </a:p>
          <a:p>
            <a:pPr lvl="2"/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s-CO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Oportunidades para su eliminación </a:t>
            </a:r>
          </a:p>
        </p:txBody>
      </p:sp>
    </p:spTree>
    <p:extLst>
      <p:ext uri="{BB962C8B-B14F-4D97-AF65-F5344CB8AC3E}">
        <p14:creationId xmlns:p14="http://schemas.microsoft.com/office/powerpoint/2010/main" val="19816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490538"/>
          </a:xfrm>
        </p:spPr>
        <p:txBody>
          <a:bodyPr/>
          <a:lstStyle/>
          <a:p>
            <a:pPr eaLnBrk="1" hangingPunct="1"/>
            <a:r>
              <a:rPr lang="en-US" altLang="es-MX" sz="3600" b="1" dirty="0" err="1" smtClean="0">
                <a:solidFill>
                  <a:srgbClr val="CC0000"/>
                </a:solidFill>
              </a:rPr>
              <a:t>Sporozoite</a:t>
            </a:r>
            <a:r>
              <a:rPr lang="en-US" altLang="es-MX" sz="3600" b="1" dirty="0" smtClean="0">
                <a:solidFill>
                  <a:srgbClr val="CC0000"/>
                </a:solidFill>
              </a:rPr>
              <a:t> challenge system</a:t>
            </a:r>
            <a:endParaRPr lang="es-ES_tradnl" altLang="es-MX" sz="3600" b="1" dirty="0" smtClean="0">
              <a:solidFill>
                <a:srgbClr val="CC0000"/>
              </a:solidFill>
            </a:endParaRPr>
          </a:p>
        </p:txBody>
      </p:sp>
      <p:pic>
        <p:nvPicPr>
          <p:cNvPr id="44035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69975"/>
            <a:ext cx="2447925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5281613" y="1196975"/>
            <a:ext cx="3538537" cy="719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r>
              <a:rPr lang="en-US" altLang="es-MX" sz="2000" smtClean="0">
                <a:solidFill>
                  <a:srgbClr val="000000"/>
                </a:solidFill>
                <a:latin typeface="Arial" pitchFamily="34" charset="0"/>
              </a:rPr>
              <a:t>Follow up</a:t>
            </a:r>
          </a:p>
          <a:p>
            <a:r>
              <a:rPr lang="en-US" altLang="es-MX" sz="2000" smtClean="0">
                <a:solidFill>
                  <a:srgbClr val="000000"/>
                </a:solidFill>
                <a:latin typeface="Arial" pitchFamily="34" charset="0"/>
              </a:rPr>
              <a:t>Clinical  and Parasitological</a:t>
            </a:r>
            <a:r>
              <a:rPr lang="en-US" altLang="es-MX" sz="1800" smtClean="0">
                <a:solidFill>
                  <a:srgbClr val="000000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6373813" y="4437063"/>
            <a:ext cx="2519362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r>
              <a:rPr lang="en-US" altLang="es-MX" sz="2000" smtClean="0">
                <a:solidFill>
                  <a:srgbClr val="000000"/>
                </a:solidFill>
                <a:latin typeface="Arial" pitchFamily="34" charset="0"/>
              </a:rPr>
              <a:t>Treatment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5149850" y="6165850"/>
            <a:ext cx="3382963" cy="503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r>
              <a:rPr lang="en-US" altLang="es-MX" sz="2000" smtClean="0">
                <a:solidFill>
                  <a:srgbClr val="000000"/>
                </a:solidFill>
                <a:latin typeface="Arial" pitchFamily="34" charset="0"/>
              </a:rPr>
              <a:t>Post-treatment follow-up</a:t>
            </a:r>
            <a:r>
              <a:rPr lang="en-US" altLang="es-MX" sz="1800" smtClean="0">
                <a:solidFill>
                  <a:srgbClr val="000000"/>
                </a:solidFill>
                <a:latin typeface="Arial" pitchFamily="34" charset="0"/>
              </a:rPr>
              <a:t> </a:t>
            </a:r>
          </a:p>
        </p:txBody>
      </p:sp>
      <p:pic>
        <p:nvPicPr>
          <p:cNvPr id="44039" name="Picture 7" descr="malaria8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488" y="2852738"/>
            <a:ext cx="914400" cy="78105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0" name="AutoShape 8"/>
          <p:cNvSpPr>
            <a:spLocks noChangeArrowheads="1"/>
          </p:cNvSpPr>
          <p:nvPr/>
        </p:nvSpPr>
        <p:spPr bwMode="auto">
          <a:xfrm>
            <a:off x="1812925" y="1700213"/>
            <a:ext cx="4465638" cy="4608512"/>
          </a:xfrm>
          <a:custGeom>
            <a:avLst/>
            <a:gdLst>
              <a:gd name="T0" fmla="*/ 4448685 w 21600"/>
              <a:gd name="T1" fmla="*/ 2586101 h 21600"/>
              <a:gd name="T2" fmla="*/ 1215232 w 21600"/>
              <a:gd name="T3" fmla="*/ 425434 h 21600"/>
              <a:gd name="T4" fmla="*/ 4155938 w 21600"/>
              <a:gd name="T5" fmla="*/ 2548763 h 21600"/>
              <a:gd name="T6" fmla="*/ 320244 w 21600"/>
              <a:gd name="T7" fmla="*/ 4401982 h 21600"/>
              <a:gd name="T8" fmla="*/ 289853 w 21600"/>
              <a:gd name="T9" fmla="*/ 3372535 h 21600"/>
              <a:gd name="T10" fmla="*/ 1287386 w 21600"/>
              <a:gd name="T11" fmla="*/ 3341171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4377" y="17626"/>
                </a:moveTo>
                <a:cubicBezTo>
                  <a:pt x="6115" y="19262"/>
                  <a:pt x="8412" y="20173"/>
                  <a:pt x="10800" y="20173"/>
                </a:cubicBezTo>
                <a:cubicBezTo>
                  <a:pt x="15976" y="20173"/>
                  <a:pt x="20173" y="15976"/>
                  <a:pt x="20173" y="10800"/>
                </a:cubicBezTo>
                <a:cubicBezTo>
                  <a:pt x="20173" y="5623"/>
                  <a:pt x="15976" y="1427"/>
                  <a:pt x="10800" y="1427"/>
                </a:cubicBezTo>
                <a:cubicBezTo>
                  <a:pt x="9198" y="1426"/>
                  <a:pt x="7624" y="1837"/>
                  <a:pt x="6227" y="2618"/>
                </a:cubicBezTo>
                <a:lnTo>
                  <a:pt x="5530" y="1372"/>
                </a:lnTo>
                <a:cubicBezTo>
                  <a:pt x="7141" y="472"/>
                  <a:pt x="8955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8049" y="21600"/>
                  <a:pt x="5402" y="20550"/>
                  <a:pt x="3399" y="18665"/>
                </a:cubicBezTo>
                <a:lnTo>
                  <a:pt x="1549" y="20632"/>
                </a:lnTo>
                <a:lnTo>
                  <a:pt x="1402" y="15807"/>
                </a:lnTo>
                <a:lnTo>
                  <a:pt x="6227" y="15660"/>
                </a:lnTo>
                <a:lnTo>
                  <a:pt x="4377" y="17626"/>
                </a:lnTo>
                <a:close/>
              </a:path>
            </a:pathLst>
          </a:custGeom>
          <a:solidFill>
            <a:srgbClr val="33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endParaRPr lang="es-MX" sz="1800" smtClean="0">
              <a:solidFill>
                <a:srgbClr val="FFFFCC"/>
              </a:solidFill>
            </a:endParaRP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6350000" y="4941888"/>
            <a:ext cx="2614613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s-CO" altLang="es-MX" sz="1400" b="0" smtClean="0">
                <a:solidFill>
                  <a:srgbClr val="FF0000"/>
                </a:solidFill>
                <a:latin typeface="Arial" pitchFamily="34" charset="0"/>
              </a:rPr>
              <a:t>Chloroquine  3 days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s-CO" altLang="es-MX" sz="1400" b="0" smtClean="0">
                <a:solidFill>
                  <a:srgbClr val="FF0000"/>
                </a:solidFill>
                <a:latin typeface="Arial" pitchFamily="34" charset="0"/>
              </a:rPr>
              <a:t>Primaquine 14 days</a:t>
            </a:r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539750" y="5302250"/>
            <a:ext cx="1511300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pPr algn="l" eaLnBrk="0" hangingPunct="0"/>
            <a:endParaRPr lang="es-MX" altLang="es-MX" sz="1800" smtClean="0"/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611188" y="5337175"/>
            <a:ext cx="1476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r>
              <a:rPr lang="es-CO" altLang="es-MX" sz="2000" smtClean="0">
                <a:solidFill>
                  <a:srgbClr val="000000"/>
                </a:solidFill>
                <a:latin typeface="Arial" pitchFamily="34" charset="0"/>
              </a:rPr>
              <a:t>Discharge</a:t>
            </a:r>
            <a:r>
              <a:rPr lang="es-CO" altLang="es-MX" sz="1800" smtClean="0">
                <a:solidFill>
                  <a:srgbClr val="000000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431800" y="2960688"/>
            <a:ext cx="2790825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r>
              <a:rPr lang="es-CO" altLang="es-MX" sz="2000" smtClean="0">
                <a:solidFill>
                  <a:srgbClr val="000000"/>
                </a:solidFill>
                <a:latin typeface="Arial" pitchFamily="34" charset="0"/>
              </a:rPr>
              <a:t>Sporozoite Challenge</a:t>
            </a:r>
            <a:endParaRPr lang="es-CO" altLang="es-MX" sz="1800" b="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6227763" y="2111375"/>
            <a:ext cx="230187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s-ES_tradnl" altLang="es-MX" sz="1400" b="0" smtClean="0">
                <a:solidFill>
                  <a:srgbClr val="FF0000"/>
                </a:solidFill>
                <a:latin typeface="Arial" pitchFamily="34" charset="0"/>
              </a:rPr>
              <a:t>Daily follow-up for </a:t>
            </a:r>
          </a:p>
          <a:p>
            <a:pPr algn="l"/>
            <a:r>
              <a:rPr lang="es-ES_tradnl" altLang="es-MX" sz="1400" b="0" smtClean="0">
                <a:solidFill>
                  <a:srgbClr val="FF0000"/>
                </a:solidFill>
                <a:latin typeface="Arial" pitchFamily="34" charset="0"/>
              </a:rPr>
              <a:t>malaria syntomatology and</a:t>
            </a:r>
          </a:p>
          <a:p>
            <a:pPr algn="l"/>
            <a:r>
              <a:rPr lang="es-ES_tradnl" altLang="es-MX" sz="1400" b="0" smtClean="0">
                <a:solidFill>
                  <a:srgbClr val="FF0000"/>
                </a:solidFill>
                <a:latin typeface="Arial" pitchFamily="34" charset="0"/>
              </a:rPr>
              <a:t>TBS + PCR</a:t>
            </a:r>
          </a:p>
        </p:txBody>
      </p:sp>
      <p:sp>
        <p:nvSpPr>
          <p:cNvPr id="44046" name="Text Box 14"/>
          <p:cNvSpPr txBox="1">
            <a:spLocks noChangeArrowheads="1"/>
          </p:cNvSpPr>
          <p:nvPr/>
        </p:nvSpPr>
        <p:spPr bwMode="auto">
          <a:xfrm>
            <a:off x="611188" y="3498850"/>
            <a:ext cx="277495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s-CO" altLang="es-MX" sz="1400" b="0" smtClean="0">
                <a:solidFill>
                  <a:srgbClr val="FF0000"/>
                </a:solidFill>
                <a:latin typeface="Arial" pitchFamily="34" charset="0"/>
              </a:rPr>
              <a:t>Group A </a:t>
            </a:r>
          </a:p>
          <a:p>
            <a:pPr algn="l"/>
            <a:r>
              <a:rPr lang="es-CO" altLang="es-MX" sz="1400" b="0" smtClean="0">
                <a:solidFill>
                  <a:srgbClr val="FF0000"/>
                </a:solidFill>
                <a:latin typeface="Arial" pitchFamily="34" charset="0"/>
              </a:rPr>
              <a:t>Group B           3 </a:t>
            </a:r>
            <a:r>
              <a:rPr lang="en-US" altLang="es-MX" sz="1400" b="0" smtClean="0">
                <a:solidFill>
                  <a:srgbClr val="FF0000"/>
                </a:solidFill>
                <a:latin typeface="Arial" pitchFamily="34" charset="0"/>
              </a:rPr>
              <a:t>±</a:t>
            </a:r>
            <a:r>
              <a:rPr lang="es-CO" altLang="es-MX" sz="1400" b="0" smtClean="0">
                <a:solidFill>
                  <a:srgbClr val="FF0000"/>
                </a:solidFill>
                <a:latin typeface="Arial" pitchFamily="34" charset="0"/>
              </a:rPr>
              <a:t> 1 mosquitoes</a:t>
            </a:r>
          </a:p>
          <a:p>
            <a:pPr algn="l"/>
            <a:r>
              <a:rPr lang="es-CO" altLang="es-MX" sz="1400" b="0" smtClean="0">
                <a:solidFill>
                  <a:srgbClr val="FF0000"/>
                </a:solidFill>
                <a:latin typeface="Arial" pitchFamily="34" charset="0"/>
              </a:rPr>
              <a:t>Group C </a:t>
            </a:r>
            <a:endParaRPr lang="es-ES_tradnl" altLang="es-MX" sz="1400" b="0" smtClean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44047" name="AutoShape 15"/>
          <p:cNvSpPr>
            <a:spLocks/>
          </p:cNvSpPr>
          <p:nvPr/>
        </p:nvSpPr>
        <p:spPr bwMode="auto">
          <a:xfrm>
            <a:off x="1476375" y="3429000"/>
            <a:ext cx="215900" cy="935038"/>
          </a:xfrm>
          <a:prstGeom prst="rightBrace">
            <a:avLst>
              <a:gd name="adj1" fmla="val 3609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pPr algn="l" eaLnBrk="0" hangingPunct="0"/>
            <a:endParaRPr lang="es-MX" altLang="es-MX" sz="1800" smtClean="0"/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3646488" y="3500438"/>
            <a:ext cx="1789112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rgbClr val="FFFFCC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rgbClr val="FFFFCC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rgbClr val="FFFFCC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FFCC"/>
                </a:solidFill>
                <a:latin typeface="Times New Roman" pitchFamily="18" charset="0"/>
              </a:defRPr>
            </a:lvl9pPr>
          </a:lstStyle>
          <a:p>
            <a:r>
              <a:rPr lang="es-CO" altLang="es-MX" sz="1800" smtClean="0">
                <a:solidFill>
                  <a:srgbClr val="000000"/>
                </a:solidFill>
                <a:latin typeface="Tahoma" pitchFamily="34" charset="0"/>
              </a:rPr>
              <a:t> 24 SELECTED</a:t>
            </a:r>
          </a:p>
          <a:p>
            <a:r>
              <a:rPr lang="es-CO" altLang="es-MX" sz="1800" smtClean="0">
                <a:solidFill>
                  <a:srgbClr val="000000"/>
                </a:solidFill>
                <a:latin typeface="Tahoma" pitchFamily="34" charset="0"/>
              </a:rPr>
              <a:t>VOLUNTEERS </a:t>
            </a:r>
          </a:p>
          <a:p>
            <a:r>
              <a:rPr lang="es-CO" altLang="es-MX" sz="1800" smtClean="0">
                <a:solidFill>
                  <a:srgbClr val="000000"/>
                </a:solidFill>
                <a:latin typeface="Tahoma" pitchFamily="34" charset="0"/>
              </a:rPr>
              <a:t>Fy+/Fy-</a:t>
            </a:r>
          </a:p>
        </p:txBody>
      </p:sp>
    </p:spTree>
    <p:extLst>
      <p:ext uri="{BB962C8B-B14F-4D97-AF65-F5344CB8AC3E}">
        <p14:creationId xmlns:p14="http://schemas.microsoft.com/office/powerpoint/2010/main" val="139324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37681" y="1526465"/>
            <a:ext cx="57823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s-CO" sz="2400" b="0" dirty="0" err="1">
                <a:solidFill>
                  <a:prstClr val="black"/>
                </a:solidFill>
                <a:latin typeface="Arial" charset="0"/>
                <a:cs typeface="Arial" charset="0"/>
              </a:rPr>
              <a:t>Pilot</a:t>
            </a:r>
            <a:r>
              <a:rPr lang="es-CO" sz="2400" b="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s-CO" sz="2400" b="0" dirty="0" err="1">
                <a:solidFill>
                  <a:prstClr val="black"/>
                </a:solidFill>
                <a:latin typeface="Arial" charset="0"/>
                <a:cs typeface="Arial" charset="0"/>
              </a:rPr>
              <a:t>t</a:t>
            </a:r>
            <a:r>
              <a:rPr lang="es-CO" sz="2400" b="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ransmissibility</a:t>
            </a:r>
            <a:r>
              <a:rPr lang="es-CO" sz="2400" b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s-CO" sz="2400" b="0" dirty="0" err="1">
                <a:solidFill>
                  <a:prstClr val="black"/>
                </a:solidFill>
                <a:latin typeface="Arial" charset="0"/>
                <a:cs typeface="Arial" charset="0"/>
              </a:rPr>
              <a:t>s</a:t>
            </a:r>
            <a:r>
              <a:rPr lang="es-CO" sz="2400" b="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tudy</a:t>
            </a:r>
            <a:r>
              <a:rPr lang="es-CO" sz="2400" b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Buenaventura </a:t>
            </a:r>
          </a:p>
          <a:p>
            <a:pPr algn="l"/>
            <a:endParaRPr lang="es-CO" sz="2400" b="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l"/>
            <a:r>
              <a:rPr lang="es-CO" sz="2400" b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1.Cross </a:t>
            </a:r>
            <a:r>
              <a:rPr lang="es-CO" sz="2400" b="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sectional</a:t>
            </a:r>
            <a:r>
              <a:rPr lang="es-CO" sz="2400" b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s-CO" sz="2400" b="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survey</a:t>
            </a:r>
            <a:endParaRPr lang="es-CO" sz="2400" b="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l"/>
            <a:r>
              <a:rPr lang="es-CO" sz="2400" b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2. PCR diagnosis</a:t>
            </a:r>
          </a:p>
          <a:p>
            <a:pPr algn="l"/>
            <a:r>
              <a:rPr lang="es-CO" sz="2400" b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3. </a:t>
            </a:r>
            <a:r>
              <a:rPr lang="es-CO" sz="2400" b="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Follow</a:t>
            </a:r>
            <a:r>
              <a:rPr lang="es-CO" sz="2400" b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-up (7 </a:t>
            </a:r>
            <a:r>
              <a:rPr lang="es-CO" sz="2400" b="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Days</a:t>
            </a:r>
            <a:r>
              <a:rPr lang="es-CO" sz="2400" b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) </a:t>
            </a:r>
          </a:p>
          <a:p>
            <a:pPr algn="l"/>
            <a:r>
              <a:rPr lang="es-CO" sz="2400" b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4. </a:t>
            </a:r>
            <a:r>
              <a:rPr lang="es-CO" sz="2400" b="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Xenodiagnostics</a:t>
            </a:r>
            <a:endParaRPr lang="es-CO" sz="2400" b="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l"/>
            <a:endParaRPr lang="en-US" sz="2400" b="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542139" y="4509120"/>
            <a:ext cx="7810789" cy="2009659"/>
            <a:chOff x="542139" y="4740031"/>
            <a:chExt cx="7810789" cy="2009659"/>
          </a:xfrm>
        </p:grpSpPr>
        <p:grpSp>
          <p:nvGrpSpPr>
            <p:cNvPr id="8" name="86 Grupo"/>
            <p:cNvGrpSpPr/>
            <p:nvPr/>
          </p:nvGrpSpPr>
          <p:grpSpPr>
            <a:xfrm>
              <a:off x="542139" y="4740031"/>
              <a:ext cx="2160278" cy="731427"/>
              <a:chOff x="2901939" y="2231894"/>
              <a:chExt cx="3099554" cy="940946"/>
            </a:xfrm>
          </p:grpSpPr>
          <p:pic>
            <p:nvPicPr>
              <p:cNvPr id="9" name="Picture 2" descr="https://encrypted-tbn1.gstatic.com/images?q=tbn:ANd9GcQxzZ_mM2TYCa7ee64wRCJbabMUddyHhWunVcqSJQIA5AKlAHliQ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1939" y="2231894"/>
                <a:ext cx="1376364" cy="8286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0" name="74 Conector recto de flecha"/>
              <p:cNvCxnSpPr/>
              <p:nvPr/>
            </p:nvCxnSpPr>
            <p:spPr bwMode="auto">
              <a:xfrm>
                <a:off x="4215727" y="2620116"/>
                <a:ext cx="641187" cy="26116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pic>
            <p:nvPicPr>
              <p:cNvPr id="11" name="Picture 2" descr="Y:\Archivos Unidad\Carpeta de entrega Jimmy Becerra\Entomología\Fotos Colonia\PICT0430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6055" y="2420888"/>
                <a:ext cx="925438" cy="7519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16 Grupo"/>
            <p:cNvGrpSpPr/>
            <p:nvPr/>
          </p:nvGrpSpPr>
          <p:grpSpPr>
            <a:xfrm>
              <a:off x="864096" y="5843957"/>
              <a:ext cx="7488832" cy="905733"/>
              <a:chOff x="539552" y="4869160"/>
              <a:chExt cx="7488832" cy="1034167"/>
            </a:xfrm>
          </p:grpSpPr>
          <p:sp>
            <p:nvSpPr>
              <p:cNvPr id="13" name="26 CuadroTexto"/>
              <p:cNvSpPr txBox="1"/>
              <p:nvPr/>
            </p:nvSpPr>
            <p:spPr>
              <a:xfrm>
                <a:off x="539552" y="5163358"/>
                <a:ext cx="1440160" cy="351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CO" sz="1400" b="0" dirty="0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0</a:t>
                </a:r>
                <a:endParaRPr lang="es-ES" sz="1400" b="0" dirty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4" name="33 Grupo"/>
              <p:cNvGrpSpPr/>
              <p:nvPr/>
            </p:nvGrpSpPr>
            <p:grpSpPr>
              <a:xfrm>
                <a:off x="1259632" y="4869160"/>
                <a:ext cx="6768752" cy="1034167"/>
                <a:chOff x="1259632" y="4665446"/>
                <a:chExt cx="6768752" cy="1406020"/>
              </a:xfrm>
            </p:grpSpPr>
            <p:cxnSp>
              <p:nvCxnSpPr>
                <p:cNvPr id="15" name="14 Conector recto"/>
                <p:cNvCxnSpPr/>
                <p:nvPr/>
              </p:nvCxnSpPr>
              <p:spPr>
                <a:xfrm>
                  <a:off x="1259632" y="4869160"/>
                  <a:ext cx="6768752" cy="0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18 Conector recto"/>
                <p:cNvCxnSpPr/>
                <p:nvPr/>
              </p:nvCxnSpPr>
              <p:spPr>
                <a:xfrm>
                  <a:off x="1259632" y="4725144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19 Conector recto"/>
                <p:cNvCxnSpPr/>
                <p:nvPr/>
              </p:nvCxnSpPr>
              <p:spPr>
                <a:xfrm>
                  <a:off x="8024571" y="4741912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20 Conector recto"/>
                <p:cNvCxnSpPr/>
                <p:nvPr/>
              </p:nvCxnSpPr>
              <p:spPr>
                <a:xfrm>
                  <a:off x="6693297" y="4665446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21 Conector recto"/>
                <p:cNvCxnSpPr/>
                <p:nvPr/>
              </p:nvCxnSpPr>
              <p:spPr>
                <a:xfrm>
                  <a:off x="5292080" y="4725144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22 Conector recto"/>
                <p:cNvCxnSpPr/>
                <p:nvPr/>
              </p:nvCxnSpPr>
              <p:spPr>
                <a:xfrm>
                  <a:off x="3862855" y="4725144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23 Conector recto"/>
                <p:cNvCxnSpPr/>
                <p:nvPr/>
              </p:nvCxnSpPr>
              <p:spPr>
                <a:xfrm>
                  <a:off x="2411760" y="4741912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24 CuadroTexto"/>
                <p:cNvSpPr txBox="1"/>
                <p:nvPr/>
              </p:nvSpPr>
              <p:spPr>
                <a:xfrm>
                  <a:off x="2987824" y="5029942"/>
                  <a:ext cx="1800201" cy="4777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es-CO" sz="1400" b="0" dirty="0" smtClean="0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7 </a:t>
                  </a:r>
                  <a:r>
                    <a:rPr lang="es-CO" sz="1400" b="0" dirty="0" err="1" smtClean="0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Days</a:t>
                  </a:r>
                  <a:r>
                    <a:rPr lang="es-CO" sz="1400" b="0" dirty="0" smtClean="0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 post </a:t>
                  </a:r>
                  <a:r>
                    <a:rPr lang="es-CO" sz="1400" b="0" dirty="0" err="1" smtClean="0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feeding</a:t>
                  </a:r>
                  <a:r>
                    <a:rPr lang="es-CO" sz="1400" b="0" dirty="0" smtClean="0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.</a:t>
                  </a:r>
                  <a:endParaRPr lang="es-ES" sz="1400" b="0" dirty="0">
                    <a:solidFill>
                      <a:prstClr val="black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23" name="25 CuadroTexto"/>
                <p:cNvSpPr txBox="1"/>
                <p:nvPr/>
              </p:nvSpPr>
              <p:spPr>
                <a:xfrm>
                  <a:off x="5799949" y="5013175"/>
                  <a:ext cx="2012411" cy="4777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es-CO" sz="1400" b="0" dirty="0" smtClean="0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14 </a:t>
                  </a:r>
                  <a:r>
                    <a:rPr lang="es-CO" sz="1400" b="0" dirty="0" err="1" smtClean="0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days</a:t>
                  </a:r>
                  <a:r>
                    <a:rPr lang="es-CO" sz="1400" b="0" dirty="0" smtClean="0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 post </a:t>
                  </a:r>
                  <a:r>
                    <a:rPr lang="es-CO" sz="1400" b="0" dirty="0" err="1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feeding</a:t>
                  </a:r>
                  <a:r>
                    <a:rPr lang="es-CO" sz="1400" b="0" dirty="0">
                      <a:solidFill>
                        <a:prstClr val="black"/>
                      </a:solidFill>
                      <a:latin typeface="Arial" charset="0"/>
                      <a:cs typeface="Arial" charset="0"/>
                    </a:rPr>
                    <a:t>.</a:t>
                  </a:r>
                  <a:endParaRPr lang="es-ES" sz="1400" b="0" dirty="0">
                    <a:solidFill>
                      <a:prstClr val="black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24" name="28 Flecha abajo"/>
                <p:cNvSpPr/>
                <p:nvPr/>
              </p:nvSpPr>
              <p:spPr>
                <a:xfrm>
                  <a:off x="3774314" y="5587642"/>
                  <a:ext cx="177081" cy="483824"/>
                </a:xfrm>
                <a:prstGeom prst="downArrow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s-ES" sz="1800" b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" name="30 Flecha abajo"/>
                <p:cNvSpPr/>
                <p:nvPr/>
              </p:nvSpPr>
              <p:spPr>
                <a:xfrm>
                  <a:off x="6660233" y="5552213"/>
                  <a:ext cx="160548" cy="483825"/>
                </a:xfrm>
                <a:prstGeom prst="downArrow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s-ES" sz="1800" b="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26" name="61 CuadroTexto"/>
          <p:cNvSpPr txBox="1"/>
          <p:nvPr/>
        </p:nvSpPr>
        <p:spPr>
          <a:xfrm>
            <a:off x="386778" y="3873485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16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MEASURING MOSQUITOES INFECTIVITY</a:t>
            </a:r>
            <a:endParaRPr lang="es-ES" sz="16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930" y="1459574"/>
            <a:ext cx="2775343" cy="2720812"/>
          </a:xfrm>
          <a:prstGeom prst="rect">
            <a:avLst/>
          </a:prstGeom>
        </p:spPr>
      </p:pic>
      <p:graphicFrame>
        <p:nvGraphicFramePr>
          <p:cNvPr id="31" name="Objeto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670356"/>
              </p:ext>
            </p:extLst>
          </p:nvPr>
        </p:nvGraphicFramePr>
        <p:xfrm>
          <a:off x="558786" y="4313869"/>
          <a:ext cx="8421882" cy="2922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459" name="Hoja de cálculo" r:id="rId6" imgW="6534189" imgH="2266902" progId="Excel.Sheet.12">
                  <p:embed/>
                </p:oleObj>
              </mc:Choice>
              <mc:Fallback>
                <p:oleObj name="Hoja de cálculo" r:id="rId6" imgW="6534189" imgH="226690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8786" y="4313869"/>
                        <a:ext cx="8421882" cy="29227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1 Título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smtClean="0">
                <a:solidFill>
                  <a:srgbClr val="C00000"/>
                </a:solidFill>
              </a:rPr>
              <a:t>Infectivity to mosquitoes</a:t>
            </a:r>
            <a:endParaRPr lang="es-ES" b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74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b="1" noProof="0" dirty="0" smtClean="0">
                <a:solidFill>
                  <a:srgbClr val="C00000"/>
                </a:solidFill>
              </a:rPr>
              <a:t>Infectivity to mosquitoes</a:t>
            </a:r>
            <a:endParaRPr lang="en-US" noProof="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809836" y="3717032"/>
          <a:ext cx="7578588" cy="2880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4401"/>
                <a:gridCol w="1864246"/>
                <a:gridCol w="1945423"/>
                <a:gridCol w="1704518"/>
              </a:tblGrid>
              <a:tr h="519106">
                <a:tc rowSpan="2">
                  <a:txBody>
                    <a:bodyPr/>
                    <a:lstStyle/>
                    <a:p>
                      <a:pPr algn="ctr" fontAlgn="ctr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</a:rPr>
                        <a:t>Asymptomatics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err="1">
                          <a:effectLst/>
                        </a:rPr>
                        <a:t>Clinical</a:t>
                      </a:r>
                      <a:r>
                        <a:rPr lang="es-ES" sz="1400" b="1" u="none" strike="noStrike" dirty="0">
                          <a:effectLst/>
                        </a:rPr>
                        <a:t> Trial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856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smtClean="0">
                          <a:effectLst/>
                        </a:rPr>
                        <a:t>Pre-</a:t>
                      </a:r>
                      <a:r>
                        <a:rPr lang="es-ES" sz="1400" b="1" u="none" strike="noStrike" dirty="0" err="1" smtClean="0">
                          <a:effectLst/>
                        </a:rPr>
                        <a:t>immune</a:t>
                      </a:r>
                      <a:r>
                        <a:rPr lang="es-ES" sz="1400" b="1" u="none" strike="noStrike" dirty="0" smtClean="0">
                          <a:effectLst/>
                        </a:rPr>
                        <a:t>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err="1">
                          <a:effectLst/>
                        </a:rPr>
                        <a:t>Naive</a:t>
                      </a:r>
                      <a:r>
                        <a:rPr lang="es-ES" sz="1400" b="1" u="none" strike="noStrike" dirty="0">
                          <a:effectLst/>
                        </a:rPr>
                        <a:t>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5165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>
                          <a:effectLst/>
                        </a:rPr>
                        <a:t>Volunteers N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14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74009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</a:rPr>
                        <a:t>Mean Parasitemia (</a:t>
                      </a:r>
                      <a:r>
                        <a:rPr lang="es-ES" sz="1400" b="1" u="none" strike="noStrike" dirty="0" smtClean="0">
                          <a:effectLst/>
                        </a:rPr>
                        <a:t>p/</a:t>
                      </a:r>
                      <a:r>
                        <a:rPr lang="es-ES" sz="1400" b="1" u="none" strike="noStrike" dirty="0" err="1" smtClean="0">
                          <a:effectLst/>
                        </a:rPr>
                        <a:t>ul</a:t>
                      </a:r>
                      <a:r>
                        <a:rPr lang="es-ES" sz="1400" b="1" u="none" strike="noStrike" dirty="0">
                          <a:effectLst/>
                        </a:rPr>
                        <a:t>)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14.4 (SD 26)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174 (SD 73)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553 (SD 129)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919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err="1" smtClean="0">
                          <a:effectLst/>
                        </a:rPr>
                        <a:t>Xeno-Dx</a:t>
                      </a:r>
                      <a:r>
                        <a:rPr lang="es-ES" sz="1400" b="1" u="none" strike="noStrike" dirty="0" smtClean="0">
                          <a:effectLst/>
                        </a:rPr>
                        <a:t> </a:t>
                      </a:r>
                      <a:r>
                        <a:rPr lang="es-ES" sz="1400" b="1" u="none" strike="noStrike" dirty="0">
                          <a:effectLst/>
                        </a:rPr>
                        <a:t>Positive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919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smtClean="0">
                          <a:effectLst/>
                        </a:rPr>
                        <a:t>Mean </a:t>
                      </a:r>
                      <a:r>
                        <a:rPr lang="es-ES" sz="1400" b="1" u="none" strike="noStrike" dirty="0" err="1" smtClean="0">
                          <a:effectLst/>
                        </a:rPr>
                        <a:t>Infectivity</a:t>
                      </a:r>
                      <a:r>
                        <a:rPr lang="es-ES" sz="1400" b="1" u="none" strike="noStrike" dirty="0" smtClean="0">
                          <a:effectLst/>
                        </a:rPr>
                        <a:t> (%)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smtClean="0">
                          <a:effectLst/>
                        </a:rPr>
                        <a:t>57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smtClean="0">
                          <a:effectLst/>
                        </a:rPr>
                        <a:t>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smtClean="0">
                          <a:effectLst/>
                        </a:rPr>
                        <a:t>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pSp>
        <p:nvGrpSpPr>
          <p:cNvPr id="24" name="23 Grupo"/>
          <p:cNvGrpSpPr/>
          <p:nvPr/>
        </p:nvGrpSpPr>
        <p:grpSpPr>
          <a:xfrm>
            <a:off x="323528" y="1700808"/>
            <a:ext cx="8515397" cy="935663"/>
            <a:chOff x="377083" y="1616467"/>
            <a:chExt cx="8947445" cy="935663"/>
          </a:xfrm>
        </p:grpSpPr>
        <p:sp>
          <p:nvSpPr>
            <p:cNvPr id="10" name="9 CuadroTexto"/>
            <p:cNvSpPr txBox="1"/>
            <p:nvPr/>
          </p:nvSpPr>
          <p:spPr>
            <a:xfrm>
              <a:off x="7092280" y="1616467"/>
              <a:ext cx="22322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s-CO" sz="1800" b="0" dirty="0" smtClean="0">
                  <a:solidFill>
                    <a:prstClr val="black"/>
                  </a:solidFill>
                  <a:latin typeface="Arial" charset="0"/>
                  <a:cs typeface="Arial" charset="0"/>
                </a:rPr>
                <a:t>TBS</a:t>
              </a:r>
            </a:p>
            <a:p>
              <a:pPr algn="l"/>
              <a:endParaRPr lang="es-CO" sz="1800" b="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  <a:p>
              <a:pPr algn="l"/>
              <a:r>
                <a:rPr lang="es-CO" sz="1800" b="0" dirty="0" smtClean="0">
                  <a:solidFill>
                    <a:prstClr val="black"/>
                  </a:solidFill>
                  <a:latin typeface="Arial" charset="0"/>
                  <a:cs typeface="Arial" charset="0"/>
                </a:rPr>
                <a:t>RT-PCR</a:t>
              </a:r>
              <a:endParaRPr lang="es-ES" sz="1800" b="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23" name="22 Grupo"/>
            <p:cNvGrpSpPr/>
            <p:nvPr/>
          </p:nvGrpSpPr>
          <p:grpSpPr>
            <a:xfrm>
              <a:off x="377083" y="1628800"/>
              <a:ext cx="6571181" cy="923330"/>
              <a:chOff x="377083" y="1713582"/>
              <a:chExt cx="6571181" cy="923330"/>
            </a:xfrm>
          </p:grpSpPr>
          <p:sp>
            <p:nvSpPr>
              <p:cNvPr id="6" name="5 CuadroTexto"/>
              <p:cNvSpPr txBox="1"/>
              <p:nvPr/>
            </p:nvSpPr>
            <p:spPr>
              <a:xfrm>
                <a:off x="377083" y="1844824"/>
                <a:ext cx="33123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800" dirty="0" err="1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Parasitemia</a:t>
                </a:r>
                <a:r>
                  <a:rPr lang="es-ES" sz="1800" dirty="0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 </a:t>
                </a:r>
                <a:r>
                  <a:rPr lang="es-ES" sz="1800" dirty="0" err="1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density</a:t>
                </a:r>
                <a:r>
                  <a:rPr lang="es-ES" sz="1800" dirty="0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 </a:t>
                </a:r>
              </a:p>
              <a:p>
                <a:r>
                  <a:rPr lang="es-ES" sz="1800" dirty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a</a:t>
                </a:r>
                <a:r>
                  <a:rPr lang="es-ES" sz="1800" dirty="0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nd </a:t>
                </a:r>
                <a:r>
                  <a:rPr lang="es-ES" sz="1800" dirty="0" err="1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maturation</a:t>
                </a:r>
                <a:r>
                  <a:rPr lang="es-ES" sz="1800" dirty="0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 </a:t>
                </a:r>
                <a:endParaRPr lang="es-ES" sz="1800" dirty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9" name="8 CuadroTexto"/>
              <p:cNvSpPr txBox="1"/>
              <p:nvPr/>
            </p:nvSpPr>
            <p:spPr>
              <a:xfrm>
                <a:off x="3563888" y="1713582"/>
                <a:ext cx="280831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s-CO" sz="1800" b="0" dirty="0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[</a:t>
                </a:r>
                <a:r>
                  <a:rPr lang="es-CO" sz="1800" b="0" dirty="0" err="1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Density</a:t>
                </a:r>
                <a:r>
                  <a:rPr lang="es-CO" sz="1800" b="0" dirty="0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]</a:t>
                </a:r>
              </a:p>
              <a:p>
                <a:pPr algn="l"/>
                <a:endParaRPr lang="es-CO" sz="1800" b="0" dirty="0" smtClean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  <a:p>
                <a:pPr algn="l"/>
                <a:r>
                  <a:rPr lang="es-CO" sz="1800" b="0" dirty="0" err="1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Gametocyte</a:t>
                </a:r>
                <a:r>
                  <a:rPr lang="es-CO" sz="1800" b="0" dirty="0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 </a:t>
                </a:r>
                <a:r>
                  <a:rPr lang="es-CO" sz="1800" b="0" dirty="0" err="1" smtClean="0">
                    <a:solidFill>
                      <a:prstClr val="black"/>
                    </a:solidFill>
                    <a:latin typeface="Arial" charset="0"/>
                    <a:cs typeface="Arial" charset="0"/>
                  </a:rPr>
                  <a:t>Maturation</a:t>
                </a:r>
                <a:endParaRPr lang="es-ES" sz="1800" b="0" dirty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cxnSp>
            <p:nvCxnSpPr>
              <p:cNvPr id="13" name="12 Conector recto de flecha"/>
              <p:cNvCxnSpPr/>
              <p:nvPr/>
            </p:nvCxnSpPr>
            <p:spPr bwMode="auto">
              <a:xfrm>
                <a:off x="6173924" y="1916832"/>
                <a:ext cx="774340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7" name="16 Conector recto de flecha"/>
              <p:cNvCxnSpPr/>
              <p:nvPr/>
            </p:nvCxnSpPr>
            <p:spPr bwMode="auto">
              <a:xfrm>
                <a:off x="6173924" y="2420888"/>
                <a:ext cx="737828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9" name="18 Abrir llave"/>
              <p:cNvSpPr/>
              <p:nvPr/>
            </p:nvSpPr>
            <p:spPr bwMode="auto">
              <a:xfrm>
                <a:off x="3419872" y="1831468"/>
                <a:ext cx="134789" cy="684076"/>
              </a:xfrm>
              <a:prstGeom prst="leftBrac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 eaLnBrk="0" hangingPunct="0"/>
                <a:endParaRPr lang="es-ES" sz="1800" smtClean="0">
                  <a:solidFill>
                    <a:srgbClr val="FFFFCC"/>
                  </a:solidFill>
                  <a:cs typeface="Arial" charset="0"/>
                </a:endParaRPr>
              </a:p>
            </p:txBody>
          </p:sp>
        </p:grpSp>
      </p:grpSp>
      <p:pic>
        <p:nvPicPr>
          <p:cNvPr id="14" name="Picture 2" descr="https://encrypted-tbn1.gstatic.com/images?q=tbn:ANd9GcQxzZ_mM2TYCa7ee64wRCJbabMUddyHhWunVcqSJQIA5AKlAHliQ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203" y="2780928"/>
            <a:ext cx="1630293" cy="84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87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900113" y="1700213"/>
            <a:ext cx="1427162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altLang="es-MX" sz="2200" smtClean="0">
                <a:solidFill>
                  <a:srgbClr val="CC0000"/>
                </a:solidFill>
              </a:rPr>
              <a:t>Parasites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215063" y="1773238"/>
            <a:ext cx="174148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s-CO" altLang="es-MX" sz="2200" smtClean="0">
                <a:solidFill>
                  <a:srgbClr val="CC0000"/>
                </a:solidFill>
              </a:rPr>
              <a:t>Mosquitoes</a:t>
            </a:r>
            <a:endParaRPr lang="es-CO" altLang="es-MX" sz="2200" b="0" smtClean="0">
              <a:solidFill>
                <a:srgbClr val="CC0000"/>
              </a:solidFill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779838" y="5084763"/>
            <a:ext cx="1382712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s-CO" altLang="es-MX" sz="2200" smtClean="0">
                <a:solidFill>
                  <a:srgbClr val="CC0000"/>
                </a:solidFill>
              </a:rPr>
              <a:t>Monkeys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23850" y="2565400"/>
            <a:ext cx="2511425" cy="177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s-CO" altLang="es-MX" sz="2200" b="0" smtClean="0">
                <a:solidFill>
                  <a:srgbClr val="000000"/>
                </a:solidFill>
              </a:rPr>
              <a:t>Human Samples</a:t>
            </a:r>
          </a:p>
          <a:p>
            <a:pPr algn="l"/>
            <a:endParaRPr lang="es-CO" altLang="es-MX" sz="2200" b="0" smtClean="0">
              <a:solidFill>
                <a:srgbClr val="000000"/>
              </a:solidFill>
            </a:endParaRPr>
          </a:p>
          <a:p>
            <a:pPr algn="l"/>
            <a:r>
              <a:rPr lang="es-CO" altLang="es-MX" sz="2200" b="0" smtClean="0">
                <a:solidFill>
                  <a:srgbClr val="000000"/>
                </a:solidFill>
              </a:rPr>
              <a:t>Monkey samples</a:t>
            </a:r>
          </a:p>
          <a:p>
            <a:pPr algn="l"/>
            <a:endParaRPr lang="es-CO" altLang="es-MX" sz="2200" b="0" smtClean="0">
              <a:solidFill>
                <a:srgbClr val="000000"/>
              </a:solidFill>
            </a:endParaRPr>
          </a:p>
          <a:p>
            <a:pPr algn="l"/>
            <a:r>
              <a:rPr lang="es-CO" altLang="es-MX" sz="2200" b="0" smtClean="0">
                <a:solidFill>
                  <a:srgbClr val="000000"/>
                </a:solidFill>
              </a:rPr>
              <a:t>Laboratory strains.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584825" y="2492375"/>
            <a:ext cx="3308350" cy="2262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s-CO" altLang="es-MX" sz="2200" b="0" i="1" smtClean="0">
                <a:solidFill>
                  <a:srgbClr val="000000"/>
                </a:solidFill>
              </a:rPr>
              <a:t>Anopheles albimanus</a:t>
            </a:r>
          </a:p>
          <a:p>
            <a:pPr algn="l"/>
            <a:endParaRPr lang="es-CO" altLang="es-MX" sz="2200" b="0" smtClean="0">
              <a:solidFill>
                <a:srgbClr val="000000"/>
              </a:solidFill>
            </a:endParaRPr>
          </a:p>
          <a:p>
            <a:pPr algn="l"/>
            <a:r>
              <a:rPr lang="es-CO" altLang="es-MX" sz="2200" b="0" smtClean="0">
                <a:solidFill>
                  <a:srgbClr val="000000"/>
                </a:solidFill>
              </a:rPr>
              <a:t>Artificial Feeding</a:t>
            </a:r>
            <a:r>
              <a:rPr lang="es-CO" altLang="es-MX" sz="2400" b="0" smtClean="0">
                <a:solidFill>
                  <a:srgbClr val="000000"/>
                </a:solidFill>
              </a:rPr>
              <a:t> </a:t>
            </a:r>
          </a:p>
          <a:p>
            <a:pPr algn="l"/>
            <a:r>
              <a:rPr lang="es-CO" altLang="es-MX" b="0" smtClean="0">
                <a:solidFill>
                  <a:srgbClr val="000000"/>
                </a:solidFill>
              </a:rPr>
              <a:t>(Human, monkeys &amp; culture)</a:t>
            </a:r>
          </a:p>
          <a:p>
            <a:pPr algn="l"/>
            <a:endParaRPr lang="es-CO" altLang="es-MX" sz="2400" b="0" smtClean="0">
              <a:solidFill>
                <a:srgbClr val="000000"/>
              </a:solidFill>
            </a:endParaRPr>
          </a:p>
          <a:p>
            <a:pPr algn="l"/>
            <a:r>
              <a:rPr lang="es-CO" altLang="es-MX" sz="2200" b="0" smtClean="0">
                <a:solidFill>
                  <a:srgbClr val="000000"/>
                </a:solidFill>
              </a:rPr>
              <a:t>Sporozoites</a:t>
            </a:r>
            <a:endParaRPr lang="es-CO" altLang="es-MX" sz="2400" b="0" smtClean="0">
              <a:solidFill>
                <a:srgbClr val="000000"/>
              </a:solidFill>
            </a:endParaRPr>
          </a:p>
          <a:p>
            <a:pPr algn="l"/>
            <a:r>
              <a:rPr lang="es-CO" altLang="es-MX" b="0" smtClean="0">
                <a:solidFill>
                  <a:srgbClr val="000000"/>
                </a:solidFill>
              </a:rPr>
              <a:t>(</a:t>
            </a:r>
            <a:r>
              <a:rPr lang="es-CO" altLang="es-MX" b="0" i="1" smtClean="0">
                <a:solidFill>
                  <a:srgbClr val="000000"/>
                </a:solidFill>
              </a:rPr>
              <a:t>P.falciparum</a:t>
            </a:r>
            <a:r>
              <a:rPr lang="es-CO" altLang="es-MX" b="0" smtClean="0">
                <a:solidFill>
                  <a:srgbClr val="000000"/>
                </a:solidFill>
              </a:rPr>
              <a:t>, </a:t>
            </a:r>
            <a:r>
              <a:rPr lang="es-CO" altLang="es-MX" b="0" i="1" smtClean="0">
                <a:solidFill>
                  <a:srgbClr val="000000"/>
                </a:solidFill>
              </a:rPr>
              <a:t>P. vivax</a:t>
            </a:r>
            <a:r>
              <a:rPr lang="es-CO" altLang="es-MX" b="0" smtClean="0">
                <a:solidFill>
                  <a:srgbClr val="000000"/>
                </a:solidFill>
              </a:rPr>
              <a:t> and </a:t>
            </a:r>
            <a:r>
              <a:rPr lang="es-CO" altLang="es-MX" b="0" i="1" smtClean="0">
                <a:solidFill>
                  <a:srgbClr val="000000"/>
                </a:solidFill>
              </a:rPr>
              <a:t>P. malariae</a:t>
            </a:r>
            <a:r>
              <a:rPr lang="es-CO" altLang="es-MX" b="0" smtClean="0">
                <a:solidFill>
                  <a:srgbClr val="000000"/>
                </a:solidFill>
              </a:rPr>
              <a:t>)</a:t>
            </a:r>
            <a:endParaRPr lang="es-CO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3432175" y="5781675"/>
            <a:ext cx="2178050" cy="771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s-CO" altLang="es-MX" sz="2200" b="0" i="1" smtClean="0">
                <a:solidFill>
                  <a:srgbClr val="000000"/>
                </a:solidFill>
                <a:latin typeface="Tahoma" pitchFamily="34" charset="0"/>
              </a:rPr>
              <a:t>Aotus lemurinus</a:t>
            </a:r>
          </a:p>
          <a:p>
            <a:pPr algn="l"/>
            <a:r>
              <a:rPr lang="es-CO" altLang="es-MX" sz="2200" b="0" i="1" smtClean="0">
                <a:solidFill>
                  <a:srgbClr val="000000"/>
                </a:solidFill>
                <a:latin typeface="Tahoma" pitchFamily="34" charset="0"/>
              </a:rPr>
              <a:t>Saimiri sciureus</a:t>
            </a:r>
            <a:endParaRPr lang="es-CO" altLang="es-MX" sz="2200" b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352800" y="4953000"/>
            <a:ext cx="2362200" cy="1295400"/>
          </a:xfrm>
          <a:prstGeom prst="rect">
            <a:avLst/>
          </a:prstGeom>
          <a:noFill/>
          <a:ln w="1905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endParaRPr lang="en-US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3635375" y="3644900"/>
            <a:ext cx="12969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l"/>
            <a:endParaRPr lang="es-MX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rot="-2708447">
            <a:off x="5699919" y="5253831"/>
            <a:ext cx="9144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l"/>
            <a:endParaRPr lang="es-MX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2627313" y="4797425"/>
            <a:ext cx="60960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l"/>
            <a:endParaRPr lang="es-MX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300663"/>
            <a:ext cx="2087562" cy="1157287"/>
          </a:xfrm>
          <a:prstGeom prst="rect">
            <a:avLst/>
          </a:prstGeom>
          <a:noFill/>
          <a:ln w="9525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5" name="Picture 13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866900"/>
            <a:ext cx="712788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6" name="Picture 14" descr="vivax2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1844675"/>
            <a:ext cx="966787" cy="1219200"/>
          </a:xfrm>
        </p:spPr>
      </p:pic>
      <p:pic>
        <p:nvPicPr>
          <p:cNvPr id="23567" name="Picture 15" descr="Aotus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4679950"/>
            <a:ext cx="149225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8" name="Picture 16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557338"/>
            <a:ext cx="866775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9" name="Picture 17" descr="vivax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75" y="1557338"/>
            <a:ext cx="1176338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395288" y="638175"/>
            <a:ext cx="84248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sz="3200" i="1" smtClean="0">
                <a:solidFill>
                  <a:srgbClr val="CC0000"/>
                </a:solidFill>
              </a:rPr>
              <a:t>IN VIVO</a:t>
            </a:r>
            <a:r>
              <a:rPr lang="en-US" altLang="en-US" sz="3200" smtClean="0">
                <a:solidFill>
                  <a:srgbClr val="CC0000"/>
                </a:solidFill>
              </a:rPr>
              <a:t> EXPERIMENTAL MODELS </a:t>
            </a:r>
          </a:p>
        </p:txBody>
      </p:sp>
    </p:spTree>
    <p:extLst>
      <p:ext uri="{BB962C8B-B14F-4D97-AF65-F5344CB8AC3E}">
        <p14:creationId xmlns:p14="http://schemas.microsoft.com/office/powerpoint/2010/main" val="3613348306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msoA3C3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/>
          <a:stretch>
            <a:fillRect/>
          </a:stretch>
        </p:blipFill>
        <p:spPr bwMode="auto">
          <a:xfrm>
            <a:off x="2012950" y="26988"/>
            <a:ext cx="5151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676400" y="118646"/>
            <a:ext cx="5181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800" dirty="0" smtClean="0">
                <a:solidFill>
                  <a:srgbClr val="C00000"/>
                </a:solidFill>
              </a:rPr>
              <a:t>Tamaño comparativo de varios parásitos</a:t>
            </a:r>
            <a:endParaRPr lang="es-MX" sz="1800" dirty="0">
              <a:solidFill>
                <a:srgbClr val="C0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133600" y="2133600"/>
            <a:ext cx="762000" cy="400110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OJO humano</a:t>
            </a:r>
            <a:endParaRPr lang="es-MX" dirty="0"/>
          </a:p>
        </p:txBody>
      </p:sp>
      <p:sp>
        <p:nvSpPr>
          <p:cNvPr id="4" name="3 CuadroTexto"/>
          <p:cNvSpPr txBox="1"/>
          <p:nvPr/>
        </p:nvSpPr>
        <p:spPr>
          <a:xfrm>
            <a:off x="2012950" y="4038600"/>
            <a:ext cx="882650" cy="400110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Microscopio de luz</a:t>
            </a:r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2089150" y="5562600"/>
            <a:ext cx="882650" cy="400110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Microscopio electrónico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8721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9100" y="381000"/>
            <a:ext cx="8496300" cy="1143000"/>
          </a:xfrm>
        </p:spPr>
        <p:txBody>
          <a:bodyPr/>
          <a:lstStyle/>
          <a:p>
            <a:r>
              <a:rPr lang="es-MX" sz="2800" b="1" i="1" dirty="0" err="1">
                <a:solidFill>
                  <a:srgbClr val="C00000"/>
                </a:solidFill>
              </a:rPr>
              <a:t>Plasmodium</a:t>
            </a:r>
            <a:r>
              <a:rPr lang="es-MX" sz="2800" b="1" i="1" dirty="0">
                <a:solidFill>
                  <a:srgbClr val="C00000"/>
                </a:solidFill>
              </a:rPr>
              <a:t> </a:t>
            </a:r>
            <a:r>
              <a:rPr lang="es-MX" sz="2800" b="1" i="1" dirty="0" err="1">
                <a:solidFill>
                  <a:srgbClr val="C00000"/>
                </a:solidFill>
              </a:rPr>
              <a:t>vivax</a:t>
            </a:r>
            <a:r>
              <a:rPr lang="es-MX" sz="2800" b="1" i="1" dirty="0">
                <a:solidFill>
                  <a:srgbClr val="C00000"/>
                </a:solidFill>
              </a:rPr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Sporozoite</a:t>
            </a:r>
            <a:r>
              <a:rPr lang="es-MX" sz="2800" b="1" dirty="0">
                <a:solidFill>
                  <a:srgbClr val="C00000"/>
                </a:solidFill>
              </a:rPr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Challenge</a:t>
            </a:r>
            <a:r>
              <a:rPr lang="es-MX" sz="2800" b="1" dirty="0">
                <a:solidFill>
                  <a:srgbClr val="C00000"/>
                </a:solidFill>
              </a:rPr>
              <a:t> in Malaria-</a:t>
            </a:r>
            <a:r>
              <a:rPr lang="es-MX" sz="2800" b="1" dirty="0" err="1">
                <a:solidFill>
                  <a:srgbClr val="C00000"/>
                </a:solidFill>
              </a:rPr>
              <a:t>Naïve</a:t>
            </a:r>
            <a:r>
              <a:rPr lang="es-MX" sz="2800" b="1" dirty="0">
                <a:solidFill>
                  <a:srgbClr val="C00000"/>
                </a:solidFill>
              </a:rPr>
              <a:t> and </a:t>
            </a:r>
            <a:r>
              <a:rPr lang="es-MX" sz="2800" b="1" dirty="0" err="1">
                <a:solidFill>
                  <a:srgbClr val="C00000"/>
                </a:solidFill>
              </a:rPr>
              <a:t>Semi-immune</a:t>
            </a:r>
            <a:r>
              <a:rPr lang="es-MX" sz="2800" b="1" dirty="0">
                <a:solidFill>
                  <a:srgbClr val="C00000"/>
                </a:solidFill>
              </a:rPr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Colombian</a:t>
            </a:r>
            <a:r>
              <a:rPr lang="es-MX" sz="2800" b="1" dirty="0">
                <a:solidFill>
                  <a:srgbClr val="C00000"/>
                </a:solidFill>
              </a:rPr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Volunteers</a:t>
            </a:r>
            <a:r>
              <a:rPr lang="es-MX" sz="28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5" name="4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2" y="1905001"/>
            <a:ext cx="8289878" cy="2819399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762000" y="5281683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sz="1200" dirty="0" err="1" smtClean="0"/>
              <a:t>Course</a:t>
            </a:r>
            <a:r>
              <a:rPr lang="es-MX" sz="1200" dirty="0" smtClean="0"/>
              <a:t> </a:t>
            </a:r>
            <a:r>
              <a:rPr lang="es-MX" sz="1200" dirty="0"/>
              <a:t>of </a:t>
            </a:r>
            <a:r>
              <a:rPr lang="es-MX" sz="1200" dirty="0" err="1"/>
              <a:t>parasitemia</a:t>
            </a:r>
            <a:r>
              <a:rPr lang="es-MX" sz="1200" dirty="0"/>
              <a:t> </a:t>
            </a:r>
            <a:r>
              <a:rPr lang="es-MX" sz="1200" b="0" dirty="0" err="1"/>
              <a:t>determined</a:t>
            </a:r>
            <a:r>
              <a:rPr lang="es-MX" sz="1200" b="0" dirty="0"/>
              <a:t> </a:t>
            </a:r>
            <a:r>
              <a:rPr lang="es-MX" sz="1200" b="0" dirty="0" err="1"/>
              <a:t>by</a:t>
            </a:r>
            <a:r>
              <a:rPr lang="es-MX" sz="1200" b="0" dirty="0"/>
              <a:t> RT-</a:t>
            </a:r>
            <a:r>
              <a:rPr lang="es-MX" sz="1200" b="0" dirty="0" err="1"/>
              <a:t>quantitative</a:t>
            </a:r>
            <a:r>
              <a:rPr lang="es-MX" sz="1200" b="0" dirty="0"/>
              <a:t> PCR in </a:t>
            </a:r>
            <a:r>
              <a:rPr lang="es-MX" sz="1200" b="0" dirty="0" err="1"/>
              <a:t>naïve</a:t>
            </a:r>
            <a:r>
              <a:rPr lang="es-MX" sz="1200" b="0" dirty="0"/>
              <a:t> and </a:t>
            </a:r>
            <a:r>
              <a:rPr lang="es-MX" sz="1200" b="0" dirty="0" err="1"/>
              <a:t>semi-immune</a:t>
            </a:r>
            <a:r>
              <a:rPr lang="es-MX" sz="1200" b="0" dirty="0"/>
              <a:t> </a:t>
            </a:r>
            <a:r>
              <a:rPr lang="es-MX" sz="1200" b="0" dirty="0" err="1"/>
              <a:t>volunteers</a:t>
            </a:r>
            <a:r>
              <a:rPr lang="es-MX" sz="1200" b="0" dirty="0"/>
              <a:t> </a:t>
            </a:r>
            <a:r>
              <a:rPr lang="es-MX" sz="1200" b="0" dirty="0" err="1"/>
              <a:t>experimentally</a:t>
            </a:r>
            <a:r>
              <a:rPr lang="es-MX" sz="1200" b="0" dirty="0"/>
              <a:t> </a:t>
            </a:r>
            <a:r>
              <a:rPr lang="es-MX" sz="1200" b="0" dirty="0" err="1"/>
              <a:t>infected</a:t>
            </a:r>
            <a:r>
              <a:rPr lang="es-MX" sz="1200" b="0" dirty="0"/>
              <a:t> </a:t>
            </a:r>
            <a:r>
              <a:rPr lang="es-MX" sz="1200" b="0" dirty="0" err="1"/>
              <a:t>with</a:t>
            </a:r>
            <a:r>
              <a:rPr lang="es-MX" sz="1200" b="0" dirty="0"/>
              <a:t> P</a:t>
            </a:r>
            <a:r>
              <a:rPr lang="es-MX" sz="1200" b="0" i="1" dirty="0"/>
              <a:t>. </a:t>
            </a:r>
            <a:r>
              <a:rPr lang="es-MX" sz="1200" b="0" i="1" dirty="0" err="1"/>
              <a:t>vivax</a:t>
            </a:r>
            <a:r>
              <a:rPr lang="es-MX" sz="1200" b="0" i="1" dirty="0"/>
              <a:t> </a:t>
            </a:r>
            <a:r>
              <a:rPr lang="es-MX" sz="1200" b="0" dirty="0" err="1"/>
              <a:t>sporozoites</a:t>
            </a:r>
            <a:r>
              <a:rPr lang="es-MX" sz="1200" b="0" dirty="0"/>
              <a:t> </a:t>
            </a:r>
            <a:r>
              <a:rPr lang="es-MX" sz="1200" b="0" dirty="0" err="1"/>
              <a:t>through</a:t>
            </a:r>
            <a:r>
              <a:rPr lang="es-MX" sz="1200" b="0" dirty="0"/>
              <a:t> </a:t>
            </a:r>
            <a:r>
              <a:rPr lang="es-MX" sz="1200" b="0" dirty="0" err="1"/>
              <a:t>biting</a:t>
            </a:r>
            <a:r>
              <a:rPr lang="es-MX" sz="1200" b="0" dirty="0"/>
              <a:t> of </a:t>
            </a:r>
            <a:r>
              <a:rPr lang="es-MX" sz="1200" b="0" dirty="0" err="1"/>
              <a:t>Anopheles</a:t>
            </a:r>
            <a:r>
              <a:rPr lang="es-MX" sz="1200" b="0" dirty="0"/>
              <a:t> </a:t>
            </a:r>
            <a:r>
              <a:rPr lang="es-MX" sz="1200" b="0" dirty="0" err="1"/>
              <a:t>mosquitoes</a:t>
            </a:r>
            <a:r>
              <a:rPr lang="es-MX" sz="1200" b="0" dirty="0"/>
              <a:t> </a:t>
            </a:r>
            <a:r>
              <a:rPr lang="es-MX" sz="1200" b="0" dirty="0" err="1"/>
              <a:t>until</a:t>
            </a:r>
            <a:r>
              <a:rPr lang="es-MX" sz="1200" b="0" dirty="0"/>
              <a:t> </a:t>
            </a:r>
            <a:r>
              <a:rPr lang="es-MX" sz="1200" b="0" dirty="0" err="1"/>
              <a:t>patent</a:t>
            </a:r>
            <a:r>
              <a:rPr lang="es-MX" sz="1200" b="0" dirty="0"/>
              <a:t> </a:t>
            </a:r>
            <a:r>
              <a:rPr lang="es-MX" sz="1200" b="0" dirty="0" err="1"/>
              <a:t>parasitemia</a:t>
            </a:r>
            <a:r>
              <a:rPr lang="es-MX" sz="1200" b="0" dirty="0"/>
              <a:t> </a:t>
            </a:r>
            <a:r>
              <a:rPr lang="es-MX" sz="1200" b="0" dirty="0" err="1"/>
              <a:t>was</a:t>
            </a:r>
            <a:r>
              <a:rPr lang="es-MX" sz="1200" b="0" dirty="0"/>
              <a:t> </a:t>
            </a:r>
            <a:r>
              <a:rPr lang="es-MX" sz="1200" b="0" dirty="0" err="1"/>
              <a:t>detected</a:t>
            </a:r>
            <a:r>
              <a:rPr lang="es-MX" sz="1200" b="0" dirty="0"/>
              <a:t> in </a:t>
            </a:r>
            <a:r>
              <a:rPr lang="es-MX" sz="1200" b="0" dirty="0" err="1"/>
              <a:t>blood</a:t>
            </a:r>
            <a:r>
              <a:rPr lang="es-MX" sz="1200" b="0" dirty="0"/>
              <a:t> </a:t>
            </a:r>
            <a:r>
              <a:rPr lang="es-MX" sz="1200" b="0" dirty="0" err="1"/>
              <a:t>by</a:t>
            </a:r>
            <a:r>
              <a:rPr lang="es-MX" sz="1200" b="0" dirty="0"/>
              <a:t> </a:t>
            </a:r>
            <a:r>
              <a:rPr lang="es-MX" sz="1200" b="0" dirty="0" err="1"/>
              <a:t>thick</a:t>
            </a:r>
            <a:r>
              <a:rPr lang="es-MX" sz="1200" b="0" dirty="0"/>
              <a:t> </a:t>
            </a:r>
            <a:r>
              <a:rPr lang="es-MX" sz="1200" b="0" dirty="0" err="1"/>
              <a:t>blood</a:t>
            </a:r>
            <a:r>
              <a:rPr lang="es-MX" sz="1200" b="0" dirty="0"/>
              <a:t> </a:t>
            </a:r>
            <a:r>
              <a:rPr lang="es-MX" sz="1200" b="0" dirty="0" err="1"/>
              <a:t>smear</a:t>
            </a:r>
            <a:r>
              <a:rPr lang="es-MX" sz="1200" b="0" dirty="0"/>
              <a:t> (TBS). </a:t>
            </a:r>
            <a:r>
              <a:rPr lang="es-MX" sz="1200" b="0" dirty="0" err="1"/>
              <a:t>Each</a:t>
            </a:r>
            <a:r>
              <a:rPr lang="es-MX" sz="1200" b="0" dirty="0"/>
              <a:t> </a:t>
            </a:r>
            <a:r>
              <a:rPr lang="es-MX" sz="1200" b="0" dirty="0" err="1"/>
              <a:t>point</a:t>
            </a:r>
            <a:r>
              <a:rPr lang="es-MX" sz="1200" b="0" dirty="0"/>
              <a:t> </a:t>
            </a:r>
            <a:r>
              <a:rPr lang="es-MX" sz="1200" b="0" dirty="0" err="1"/>
              <a:t>represents</a:t>
            </a:r>
            <a:r>
              <a:rPr lang="es-MX" sz="1200" b="0" dirty="0"/>
              <a:t> </a:t>
            </a:r>
            <a:r>
              <a:rPr lang="es-MX" sz="1200" b="0" dirty="0" err="1"/>
              <a:t>the</a:t>
            </a:r>
            <a:r>
              <a:rPr lang="es-MX" sz="1200" b="0" dirty="0"/>
              <a:t> </a:t>
            </a:r>
            <a:r>
              <a:rPr lang="es-MX" sz="1200" b="0" dirty="0" err="1"/>
              <a:t>geometric</a:t>
            </a:r>
            <a:r>
              <a:rPr lang="es-MX" sz="1200" b="0" dirty="0"/>
              <a:t> mean of (A) </a:t>
            </a:r>
            <a:r>
              <a:rPr lang="es-MX" sz="1200" b="0" dirty="0" err="1"/>
              <a:t>naïve</a:t>
            </a:r>
            <a:r>
              <a:rPr lang="es-MX" sz="1200" b="0" dirty="0"/>
              <a:t> (n = 6), and (B) </a:t>
            </a:r>
            <a:r>
              <a:rPr lang="es-MX" sz="1200" b="0" dirty="0" err="1"/>
              <a:t>semi-immune</a:t>
            </a:r>
            <a:r>
              <a:rPr lang="es-MX" sz="1200" b="0" dirty="0"/>
              <a:t> (n = 9) </a:t>
            </a:r>
            <a:r>
              <a:rPr lang="es-MX" sz="1200" b="0" dirty="0" err="1"/>
              <a:t>volunteers</a:t>
            </a:r>
            <a:r>
              <a:rPr lang="es-MX" sz="1200" b="0" dirty="0"/>
              <a:t> </a:t>
            </a:r>
            <a:r>
              <a:rPr lang="es-MX" sz="1200" b="0" dirty="0" err="1"/>
              <a:t>on</a:t>
            </a:r>
            <a:r>
              <a:rPr lang="es-MX" sz="1200" b="0" dirty="0"/>
              <a:t> a </a:t>
            </a:r>
            <a:r>
              <a:rPr lang="es-MX" sz="1200" b="0" dirty="0" err="1"/>
              <a:t>given</a:t>
            </a:r>
            <a:r>
              <a:rPr lang="es-MX" sz="1200" b="0" dirty="0"/>
              <a:t> </a:t>
            </a:r>
            <a:r>
              <a:rPr lang="es-MX" sz="1200" b="0" dirty="0" err="1"/>
              <a:t>day</a:t>
            </a:r>
            <a:r>
              <a:rPr lang="es-MX" sz="1200" b="0" dirty="0"/>
              <a:t>. Error </a:t>
            </a:r>
            <a:r>
              <a:rPr lang="es-MX" sz="1200" b="0" dirty="0" err="1"/>
              <a:t>bars</a:t>
            </a:r>
            <a:r>
              <a:rPr lang="es-MX" sz="1200" b="0" dirty="0"/>
              <a:t> </a:t>
            </a:r>
            <a:r>
              <a:rPr lang="es-MX" sz="1200" b="0" dirty="0" err="1"/>
              <a:t>represent</a:t>
            </a:r>
            <a:r>
              <a:rPr lang="es-MX" sz="1200" b="0" dirty="0"/>
              <a:t> </a:t>
            </a:r>
            <a:r>
              <a:rPr lang="es-MX" sz="1200" b="0" dirty="0" err="1"/>
              <a:t>the</a:t>
            </a:r>
            <a:r>
              <a:rPr lang="es-MX" sz="1200" b="0" dirty="0"/>
              <a:t> </a:t>
            </a:r>
            <a:r>
              <a:rPr lang="es-MX" sz="1200" b="0" dirty="0" err="1"/>
              <a:t>range</a:t>
            </a:r>
            <a:r>
              <a:rPr lang="es-MX" sz="12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016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9100" y="152400"/>
            <a:ext cx="8496300" cy="1143000"/>
          </a:xfrm>
        </p:spPr>
        <p:txBody>
          <a:bodyPr/>
          <a:lstStyle/>
          <a:p>
            <a:r>
              <a:rPr lang="es-MX" sz="2800" b="1" i="1" dirty="0" err="1">
                <a:solidFill>
                  <a:srgbClr val="C00000"/>
                </a:solidFill>
              </a:rPr>
              <a:t>Plasmodium</a:t>
            </a:r>
            <a:r>
              <a:rPr lang="es-MX" sz="2800" b="1" i="1" dirty="0">
                <a:solidFill>
                  <a:srgbClr val="C00000"/>
                </a:solidFill>
              </a:rPr>
              <a:t> </a:t>
            </a:r>
            <a:r>
              <a:rPr lang="es-MX" sz="2800" b="1" i="1" dirty="0" err="1">
                <a:solidFill>
                  <a:srgbClr val="C00000"/>
                </a:solidFill>
              </a:rPr>
              <a:t>vivax</a:t>
            </a:r>
            <a:r>
              <a:rPr lang="es-MX" sz="2800" b="1" i="1" dirty="0">
                <a:solidFill>
                  <a:srgbClr val="C00000"/>
                </a:solidFill>
              </a:rPr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Sporozoite</a:t>
            </a:r>
            <a:r>
              <a:rPr lang="es-MX" sz="2800" b="1" dirty="0">
                <a:solidFill>
                  <a:srgbClr val="C00000"/>
                </a:solidFill>
              </a:rPr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Challenge</a:t>
            </a:r>
            <a:r>
              <a:rPr lang="es-MX" sz="2800" b="1" dirty="0">
                <a:solidFill>
                  <a:srgbClr val="C00000"/>
                </a:solidFill>
              </a:rPr>
              <a:t> in Malaria-</a:t>
            </a:r>
            <a:r>
              <a:rPr lang="es-MX" sz="2800" b="1" dirty="0" err="1">
                <a:solidFill>
                  <a:srgbClr val="C00000"/>
                </a:solidFill>
              </a:rPr>
              <a:t>Naïve</a:t>
            </a:r>
            <a:r>
              <a:rPr lang="es-MX" sz="2800" b="1" dirty="0">
                <a:solidFill>
                  <a:srgbClr val="C00000"/>
                </a:solidFill>
              </a:rPr>
              <a:t> and </a:t>
            </a:r>
            <a:r>
              <a:rPr lang="es-MX" sz="2800" b="1" dirty="0" err="1">
                <a:solidFill>
                  <a:srgbClr val="C00000"/>
                </a:solidFill>
              </a:rPr>
              <a:t>Semi-immune</a:t>
            </a:r>
            <a:r>
              <a:rPr lang="es-MX" sz="2800" b="1" dirty="0">
                <a:solidFill>
                  <a:srgbClr val="C00000"/>
                </a:solidFill>
              </a:rPr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Colombian</a:t>
            </a:r>
            <a:r>
              <a:rPr lang="es-MX" sz="2800" b="1" dirty="0">
                <a:solidFill>
                  <a:srgbClr val="C00000"/>
                </a:solidFill>
              </a:rPr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Volunteers</a:t>
            </a:r>
            <a:r>
              <a:rPr lang="es-MX" sz="28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4" name="3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295400"/>
            <a:ext cx="4724400" cy="426720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228600" y="5754469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Specific antibody responses </a:t>
            </a:r>
            <a:r>
              <a:rPr lang="en-US" sz="1200" b="0" dirty="0"/>
              <a:t>against </a:t>
            </a:r>
            <a:r>
              <a:rPr lang="en-US" sz="1200" b="0" i="1" dirty="0"/>
              <a:t>P. </a:t>
            </a:r>
            <a:r>
              <a:rPr lang="en-US" sz="1200" b="0" i="1" dirty="0" err="1"/>
              <a:t>vivax</a:t>
            </a:r>
            <a:r>
              <a:rPr lang="en-US" sz="1200" b="0" i="1" dirty="0"/>
              <a:t> </a:t>
            </a:r>
            <a:r>
              <a:rPr lang="en-US" sz="1200" b="0" dirty="0"/>
              <a:t>antigens in naïve and semi-immune volunteers. Antibodies are expressed as reactivity index defined as OD values of tested sample divided by the cut-off value. Reactivity indexes against (A) </a:t>
            </a:r>
            <a:r>
              <a:rPr lang="en-US" sz="1200" b="0" dirty="0" err="1"/>
              <a:t>PvsCs</a:t>
            </a:r>
            <a:r>
              <a:rPr lang="en-US" sz="1200" b="0" dirty="0"/>
              <a:t> and (B) PvMSP-1 in naïve volunteers (n=7). Reactivity indexes against (C) </a:t>
            </a:r>
            <a:r>
              <a:rPr lang="en-US" sz="1200" b="0" dirty="0" err="1"/>
              <a:t>PvsCs</a:t>
            </a:r>
            <a:r>
              <a:rPr lang="en-US" sz="1200" b="0" dirty="0"/>
              <a:t> and (D) PvMSP-1 in semi-immune volunteers (n=9).</a:t>
            </a:r>
            <a:endParaRPr lang="es-MX" sz="1200" b="0" dirty="0"/>
          </a:p>
        </p:txBody>
      </p:sp>
    </p:spTree>
    <p:extLst>
      <p:ext uri="{BB962C8B-B14F-4D97-AF65-F5344CB8AC3E}">
        <p14:creationId xmlns:p14="http://schemas.microsoft.com/office/powerpoint/2010/main" val="411044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/>
          </p:nvPr>
        </p:nvGraphicFramePr>
        <p:xfrm>
          <a:off x="1" y="1340768"/>
          <a:ext cx="457200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/>
          </p:nvPr>
        </p:nvGraphicFramePr>
        <p:xfrm>
          <a:off x="4788024" y="1412776"/>
          <a:ext cx="40322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4857752" y="4114800"/>
          <a:ext cx="40322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578" name="AutoShape 2" descr="https://mail-attachment.googleusercontent.com/attachment/u/0/?ui=2&amp;ik=a491ece117&amp;view=att&amp;th=13f55569a2d498f0&amp;attid=0.1&amp;disp=inline&amp;realattid=f_hi2hqehv0&amp;safe=1&amp;zw&amp;saduie=AG9B_P8vZxbsY67n3Jn1ktlzdI6H&amp;sadet=1371569237062&amp;sads=Xqvzkj0pI6ffDC4iyT8QDxHIti4&amp;sadssc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algn="l" defTabSz="914305" fontAlgn="auto">
              <a:spcBef>
                <a:spcPts val="0"/>
              </a:spcBef>
              <a:spcAft>
                <a:spcPts val="0"/>
              </a:spcAft>
            </a:pPr>
            <a:endParaRPr lang="es-ES" sz="18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580" name="AutoShape 4" descr="https://mail-attachment.googleusercontent.com/attachment/u/0/?ui=2&amp;ik=a491ece117&amp;view=att&amp;th=13f55569a2d498f0&amp;attid=0.1&amp;disp=inline&amp;realattid=f_hi2hqehv0&amp;safe=1&amp;zw&amp;saduie=AG9B_P8vZxbsY67n3Jn1ktlzdI6H&amp;sadet=1371569237062&amp;sads=Xqvzkj0pI6ffDC4iyT8QDxHIti4&amp;sadssc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algn="l" defTabSz="914305" fontAlgn="auto">
              <a:spcBef>
                <a:spcPts val="0"/>
              </a:spcBef>
              <a:spcAft>
                <a:spcPts val="0"/>
              </a:spcAft>
            </a:pPr>
            <a:endParaRPr lang="es-ES" sz="1800" b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8 Imagen" descr="domino-player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473" y="4143381"/>
            <a:ext cx="3719419" cy="2520965"/>
          </a:xfrm>
          <a:prstGeom prst="rect">
            <a:avLst/>
          </a:prstGeom>
        </p:spPr>
      </p:pic>
      <p:sp>
        <p:nvSpPr>
          <p:cNvPr id="11" name="4 CuadroTexto"/>
          <p:cNvSpPr txBox="1"/>
          <p:nvPr/>
        </p:nvSpPr>
        <p:spPr>
          <a:xfrm>
            <a:off x="251438" y="152400"/>
            <a:ext cx="8425019" cy="1077208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defTabSz="914305" fontAlgn="auto">
              <a:spcBef>
                <a:spcPts val="0"/>
              </a:spcBef>
              <a:spcAft>
                <a:spcPts val="0"/>
              </a:spcAft>
            </a:pPr>
            <a:r>
              <a:rPr lang="es-MX" sz="3200" dirty="0" smtClean="0">
                <a:solidFill>
                  <a:srgbClr val="C00000"/>
                </a:solidFill>
                <a:latin typeface="Calibri"/>
                <a:ea typeface="+mj-ea"/>
                <a:cs typeface="+mj-cs"/>
              </a:rPr>
              <a:t>Estudios en </a:t>
            </a:r>
            <a:r>
              <a:rPr lang="es-MX" sz="3200" smtClean="0">
                <a:solidFill>
                  <a:srgbClr val="C00000"/>
                </a:solidFill>
                <a:latin typeface="Calibri"/>
                <a:ea typeface="+mj-ea"/>
                <a:cs typeface="+mj-cs"/>
              </a:rPr>
              <a:t>campo: Exposición </a:t>
            </a:r>
            <a:r>
              <a:rPr lang="es-MX" sz="3200" dirty="0" smtClean="0">
                <a:solidFill>
                  <a:srgbClr val="C00000"/>
                </a:solidFill>
                <a:latin typeface="Calibri"/>
                <a:ea typeface="+mj-ea"/>
                <a:cs typeface="+mj-cs"/>
              </a:rPr>
              <a:t>a mosquito vs uso de telas mosquiteras</a:t>
            </a:r>
            <a:endParaRPr lang="es-ES" sz="3200" dirty="0">
              <a:solidFill>
                <a:srgbClr val="C00000"/>
              </a:solidFill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46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179513" y="1503925"/>
            <a:ext cx="2520280" cy="21411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defTabSz="913926"/>
            <a:endParaRPr lang="es-CO" sz="1800" b="0">
              <a:solidFill>
                <a:prstClr val="white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79512" y="6021288"/>
            <a:ext cx="302433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defTabSz="913926"/>
            <a:endParaRPr lang="es-CO" sz="1800" b="0">
              <a:solidFill>
                <a:prstClr val="white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36" y="1503924"/>
            <a:ext cx="3787569" cy="516544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32" y="1503919"/>
            <a:ext cx="3787979" cy="5166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83575" y="2348884"/>
            <a:ext cx="1651341" cy="369285"/>
          </a:xfrm>
          <a:prstGeom prst="rect">
            <a:avLst/>
          </a:prstGeom>
          <a:noFill/>
        </p:spPr>
        <p:txBody>
          <a:bodyPr wrap="square" lIns="91390" tIns="45697" rIns="91390" bIns="45697" rtlCol="0">
            <a:spAutoFit/>
          </a:bodyPr>
          <a:lstStyle/>
          <a:p>
            <a:pPr algn="l" defTabSz="913926"/>
            <a:r>
              <a:rPr lang="es-MX" sz="1800" b="0" dirty="0" err="1">
                <a:solidFill>
                  <a:prstClr val="white"/>
                </a:solidFill>
                <a:latin typeface="Arial" charset="0"/>
                <a:cs typeface="Arial" charset="0"/>
              </a:rPr>
              <a:t>Mesoamerica</a:t>
            </a:r>
            <a:endParaRPr lang="es-CO" sz="1800" b="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0" y="-5650"/>
            <a:ext cx="9036496" cy="113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0" tIns="45697" rIns="91390" bIns="45697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3926"/>
            <a:r>
              <a:rPr lang="es-CO" sz="3200" b="0" dirty="0" smtClean="0">
                <a:solidFill>
                  <a:srgbClr val="E131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Eliminación Malaria </a:t>
            </a:r>
            <a:r>
              <a:rPr lang="en-US" sz="3200" b="0" dirty="0">
                <a:solidFill>
                  <a:srgbClr val="E131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0" dirty="0" smtClean="0">
                <a:solidFill>
                  <a:srgbClr val="E131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3200" b="0" dirty="0">
                <a:solidFill>
                  <a:srgbClr val="E131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Mesoamerica </a:t>
            </a:r>
            <a:r>
              <a:rPr lang="en-US" sz="3200" b="0" dirty="0" smtClean="0">
                <a:solidFill>
                  <a:srgbClr val="E131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la Española</a:t>
            </a:r>
            <a:endParaRPr lang="es-CO" sz="3200" b="0" dirty="0">
              <a:solidFill>
                <a:srgbClr val="E131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2 Marcador de contenido"/>
          <p:cNvSpPr txBox="1">
            <a:spLocks/>
          </p:cNvSpPr>
          <p:nvPr/>
        </p:nvSpPr>
        <p:spPr>
          <a:xfrm>
            <a:off x="3962400" y="1407840"/>
            <a:ext cx="5074097" cy="5450160"/>
          </a:xfrm>
          <a:prstGeom prst="rect">
            <a:avLst/>
          </a:prstGeom>
        </p:spPr>
        <p:txBody>
          <a:bodyPr vert="horz" lIns="91390" tIns="45697" rIns="91390" bIns="45697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es-CO" sz="19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Prevención, vigilancia, detección temprana de casos para control de   </a:t>
            </a:r>
            <a:r>
              <a:rPr lang="es-CO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brotes de malaria </a:t>
            </a:r>
          </a:p>
          <a:p>
            <a:pPr lvl="1" algn="just"/>
            <a:endParaRPr lang="es-CO" sz="1900" b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s-CO" sz="19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Desarrollo de Medidas </a:t>
            </a:r>
            <a:r>
              <a:rPr lang="es-CO" sz="19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CO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IVMS</a:t>
            </a:r>
            <a:endParaRPr lang="es-CO" sz="19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es-CO" sz="19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s-CO" sz="19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Diagnóstico temprano</a:t>
            </a:r>
            <a:r>
              <a:rPr lang="es-CO" sz="19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tratamiento inmediato con calidad controlada</a:t>
            </a:r>
          </a:p>
          <a:p>
            <a:pPr lvl="1" algn="just"/>
            <a:endParaRPr lang="es-CO" sz="19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s-CO" sz="19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Promoción </a:t>
            </a:r>
            <a:r>
              <a:rPr lang="es-CO" sz="19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actividades en malaria a través de </a:t>
            </a:r>
            <a:r>
              <a:rPr lang="es-CO" sz="19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comunicación, alianzas estratégicas </a:t>
            </a:r>
            <a:r>
              <a:rPr lang="es-CO" sz="19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CO" sz="19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colaboraciones</a:t>
            </a:r>
          </a:p>
          <a:p>
            <a:pPr lvl="1" algn="just"/>
            <a:endParaRPr lang="es-CO" sz="1900" b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s-CO" sz="19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Fortalecimiento de  </a:t>
            </a:r>
            <a:r>
              <a:rPr lang="es-CO" sz="19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sistemas de salud </a:t>
            </a:r>
            <a:r>
              <a:rPr lang="es-CO" sz="19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capacidad en estrategias, planeación, monitoreo y así como capacidad en </a:t>
            </a:r>
            <a:r>
              <a:rPr lang="es-CO" sz="19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investigación operativa</a:t>
            </a:r>
            <a:endParaRPr lang="es-CO" sz="1900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70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57" y="6093243"/>
            <a:ext cx="1250344" cy="37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98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5 Título"/>
          <p:cNvSpPr>
            <a:spLocks noGrp="1"/>
          </p:cNvSpPr>
          <p:nvPr>
            <p:ph type="title"/>
          </p:nvPr>
        </p:nvSpPr>
        <p:spPr>
          <a:xfrm>
            <a:off x="395288" y="2781300"/>
            <a:ext cx="8229600" cy="1143000"/>
          </a:xfrm>
        </p:spPr>
        <p:txBody>
          <a:bodyPr/>
          <a:lstStyle/>
          <a:p>
            <a:pPr eaLnBrk="1" hangingPunct="1"/>
            <a:r>
              <a:rPr lang="es-MX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GRACIAS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667000"/>
            <a:ext cx="3923289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7" y="304800"/>
            <a:ext cx="17319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75 Imagen" descr="CONSORCI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15901"/>
            <a:ext cx="2025650" cy="6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59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s-MX" sz="3200" b="1" dirty="0" smtClean="0">
                <a:solidFill>
                  <a:srgbClr val="C00000"/>
                </a:solidFill>
              </a:rPr>
              <a:t>Parásitos de la malaria: protozoarios del genero </a:t>
            </a:r>
            <a:r>
              <a:rPr lang="es-MX" sz="3200" b="1" i="1" dirty="0" err="1" smtClean="0">
                <a:solidFill>
                  <a:srgbClr val="C00000"/>
                </a:solidFill>
              </a:rPr>
              <a:t>Plasmodium</a:t>
            </a:r>
            <a:r>
              <a:rPr lang="es-MX" sz="3200" i="1" dirty="0" smtClean="0">
                <a:solidFill>
                  <a:srgbClr val="C00000"/>
                </a:solidFill>
              </a:rPr>
              <a:t>, </a:t>
            </a:r>
            <a:r>
              <a:rPr lang="es-MX" sz="3200" b="1" dirty="0" err="1" smtClean="0">
                <a:solidFill>
                  <a:srgbClr val="C00000"/>
                </a:solidFill>
              </a:rPr>
              <a:t>phylum</a:t>
            </a:r>
            <a:r>
              <a:rPr lang="es-MX" sz="3200" b="1" dirty="0" smtClean="0">
                <a:solidFill>
                  <a:srgbClr val="C00000"/>
                </a:solidFill>
              </a:rPr>
              <a:t> </a:t>
            </a:r>
            <a:r>
              <a:rPr lang="es-MX" sz="3200" b="1" dirty="0" err="1" smtClean="0">
                <a:solidFill>
                  <a:srgbClr val="C00000"/>
                </a:solidFill>
              </a:rPr>
              <a:t>Apicomplexas</a:t>
            </a:r>
            <a:endParaRPr lang="es-MX" sz="3200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1600200"/>
            <a:ext cx="7772400" cy="5029200"/>
          </a:xfrm>
        </p:spPr>
        <p:txBody>
          <a:bodyPr/>
          <a:lstStyle/>
          <a:p>
            <a:r>
              <a:rPr lang="es-MX" dirty="0" smtClean="0"/>
              <a:t>Mas de 120 especies de </a:t>
            </a:r>
            <a:r>
              <a:rPr lang="es-MX" i="1" dirty="0" err="1" smtClean="0"/>
              <a:t>Plasmodium</a:t>
            </a:r>
            <a:r>
              <a:rPr lang="es-MX" dirty="0" smtClean="0"/>
              <a:t>, solo 5 afectan al hombre:</a:t>
            </a:r>
          </a:p>
          <a:p>
            <a:pPr marL="1701800" lvl="1" indent="0">
              <a:spcBef>
                <a:spcPts val="0"/>
              </a:spcBef>
              <a:buNone/>
            </a:pPr>
            <a:r>
              <a:rPr lang="es-MX" sz="2400" i="1" dirty="0" err="1" smtClean="0"/>
              <a:t>Plasmodium</a:t>
            </a:r>
            <a:r>
              <a:rPr lang="es-MX" sz="2400" i="1" dirty="0" smtClean="0"/>
              <a:t> </a:t>
            </a:r>
            <a:r>
              <a:rPr lang="es-MX" sz="2400" i="1" dirty="0" err="1" smtClean="0"/>
              <a:t>falciparum</a:t>
            </a:r>
            <a:endParaRPr lang="es-MX" sz="2400" i="1" dirty="0" smtClean="0"/>
          </a:p>
          <a:p>
            <a:pPr marL="1701800" lvl="1" indent="0">
              <a:spcBef>
                <a:spcPts val="0"/>
              </a:spcBef>
              <a:buNone/>
            </a:pPr>
            <a:r>
              <a:rPr lang="es-MX" sz="2400" i="1" dirty="0" smtClean="0"/>
              <a:t>P. </a:t>
            </a:r>
            <a:r>
              <a:rPr lang="es-MX" sz="2400" i="1" dirty="0" err="1" smtClean="0"/>
              <a:t>vivax</a:t>
            </a:r>
            <a:endParaRPr lang="es-MX" sz="2400" i="1" dirty="0" smtClean="0"/>
          </a:p>
          <a:p>
            <a:pPr marL="1701800" lvl="1" indent="0">
              <a:spcBef>
                <a:spcPts val="0"/>
              </a:spcBef>
              <a:buNone/>
            </a:pPr>
            <a:r>
              <a:rPr lang="es-MX" sz="2400" i="1" dirty="0" smtClean="0"/>
              <a:t>P. ovale</a:t>
            </a:r>
          </a:p>
          <a:p>
            <a:pPr marL="1701800" lvl="1" indent="0">
              <a:spcBef>
                <a:spcPts val="0"/>
              </a:spcBef>
              <a:buNone/>
            </a:pPr>
            <a:r>
              <a:rPr lang="es-MX" sz="2400" i="1" dirty="0" smtClean="0"/>
              <a:t>P. </a:t>
            </a:r>
            <a:r>
              <a:rPr lang="es-MX" sz="2400" i="1" dirty="0" err="1" smtClean="0"/>
              <a:t>malarie</a:t>
            </a:r>
            <a:endParaRPr lang="es-MX" sz="2400" i="1" dirty="0" smtClean="0"/>
          </a:p>
          <a:p>
            <a:pPr marL="1701800" lvl="1" indent="0">
              <a:spcBef>
                <a:spcPts val="0"/>
              </a:spcBef>
              <a:buNone/>
            </a:pPr>
            <a:r>
              <a:rPr lang="es-MX" sz="2400" i="1" dirty="0" smtClean="0"/>
              <a:t>P. </a:t>
            </a:r>
            <a:r>
              <a:rPr lang="es-MX" sz="2400" i="1" dirty="0" err="1" smtClean="0"/>
              <a:t>Knowlesi</a:t>
            </a:r>
            <a:endParaRPr lang="es-MX" sz="2400" i="1" dirty="0"/>
          </a:p>
          <a:p>
            <a:pPr marL="1701800" lvl="1" indent="0">
              <a:spcBef>
                <a:spcPts val="0"/>
              </a:spcBef>
              <a:buNone/>
            </a:pPr>
            <a:endParaRPr lang="es-MX" sz="1600" i="1" dirty="0"/>
          </a:p>
          <a:p>
            <a:pPr marL="457200" lvl="1" indent="-457200">
              <a:spcBef>
                <a:spcPts val="0"/>
              </a:spcBef>
              <a:buFont typeface="Times New Roman" panose="02020603050405020304" pitchFamily="18" charset="0"/>
              <a:buChar char="−"/>
            </a:pPr>
            <a:r>
              <a:rPr lang="es-MX" sz="3200" dirty="0" smtClean="0"/>
              <a:t>Diferencias:</a:t>
            </a:r>
          </a:p>
          <a:p>
            <a:pPr marL="2113816" lvl="5" indent="-342900">
              <a:spcBef>
                <a:spcPts val="0"/>
              </a:spcBef>
              <a:buFont typeface="Times New Roman" panose="02020603050405020304" pitchFamily="18" charset="0"/>
              <a:buChar char="−"/>
            </a:pPr>
            <a:r>
              <a:rPr lang="es-MX" sz="2400" dirty="0" smtClean="0"/>
              <a:t>Epidemiologia y Distribución geográfica</a:t>
            </a:r>
          </a:p>
          <a:p>
            <a:pPr marL="2113816" lvl="5" indent="-342900">
              <a:spcBef>
                <a:spcPts val="0"/>
              </a:spcBef>
              <a:buFont typeface="Times New Roman" panose="02020603050405020304" pitchFamily="18" charset="0"/>
              <a:buChar char="−"/>
            </a:pPr>
            <a:r>
              <a:rPr lang="es-MX" sz="2400" dirty="0" smtClean="0"/>
              <a:t>Características Clínica</a:t>
            </a:r>
          </a:p>
          <a:p>
            <a:pPr marL="2113816" lvl="5" indent="-342900">
              <a:spcBef>
                <a:spcPts val="0"/>
              </a:spcBef>
              <a:buFont typeface="Times New Roman" panose="02020603050405020304" pitchFamily="18" charset="0"/>
              <a:buChar char="−"/>
            </a:pPr>
            <a:r>
              <a:rPr lang="es-MX" sz="2400" dirty="0" smtClean="0"/>
              <a:t>Resistencia a medicamentos</a:t>
            </a:r>
          </a:p>
        </p:txBody>
      </p:sp>
    </p:spTree>
    <p:extLst>
      <p:ext uri="{BB962C8B-B14F-4D97-AF65-F5344CB8AC3E}">
        <p14:creationId xmlns:p14="http://schemas.microsoft.com/office/powerpoint/2010/main" val="194711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203"/>
            <a:ext cx="7924800" cy="762000"/>
          </a:xfrm>
        </p:spPr>
        <p:txBody>
          <a:bodyPr/>
          <a:lstStyle/>
          <a:p>
            <a:r>
              <a:rPr lang="es-CO" b="1" dirty="0">
                <a:solidFill>
                  <a:srgbClr val="CC0000"/>
                </a:solidFill>
              </a:rPr>
              <a:t>Ciclo de vida  del </a:t>
            </a:r>
            <a:r>
              <a:rPr lang="es-CO" b="1" i="1" dirty="0" err="1">
                <a:solidFill>
                  <a:srgbClr val="CC0000"/>
                </a:solidFill>
              </a:rPr>
              <a:t>Plasmodium</a:t>
            </a:r>
            <a:endParaRPr lang="es-CO" b="1" i="1" dirty="0">
              <a:solidFill>
                <a:srgbClr val="CC0000"/>
              </a:solidFill>
            </a:endParaRPr>
          </a:p>
        </p:txBody>
      </p:sp>
      <p:pic>
        <p:nvPicPr>
          <p:cNvPr id="4853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811306"/>
            <a:ext cx="5410200" cy="604669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SLIDE_ROLE" val="jpmPage"/>
</p:tagLst>
</file>

<file path=ppt/theme/theme1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1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MX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MX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7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9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0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6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7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1" i="0" u="none" strike="noStrike" cap="none" normalizeH="0" baseline="0" smtClean="0">
            <a:ln>
              <a:noFill/>
            </a:ln>
            <a:solidFill>
              <a:srgbClr val="FFFFCC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1" i="0" u="none" strike="noStrike" cap="none" normalizeH="0" baseline="0" smtClean="0">
            <a:ln>
              <a:noFill/>
            </a:ln>
            <a:solidFill>
              <a:srgbClr val="FFFFCC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4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5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6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7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12375</TotalTime>
  <Words>2626</Words>
  <Application>Microsoft Office PowerPoint</Application>
  <PresentationFormat>Presentación en pantalla (4:3)</PresentationFormat>
  <Paragraphs>647</Paragraphs>
  <Slides>74</Slides>
  <Notes>18</Notes>
  <HiddenSlides>0</HiddenSlides>
  <MMClips>0</MMClips>
  <ScaleCrop>false</ScaleCrop>
  <HeadingPairs>
    <vt:vector size="6" baseType="variant">
      <vt:variant>
        <vt:lpstr>Tema</vt:lpstr>
      </vt:variant>
      <vt:variant>
        <vt:i4>32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74</vt:i4>
      </vt:variant>
    </vt:vector>
  </HeadingPairs>
  <TitlesOfParts>
    <vt:vector size="109" baseType="lpstr">
      <vt:lpstr>Diseño predeterminado</vt:lpstr>
      <vt:lpstr>Blends</vt:lpstr>
      <vt:lpstr>1_Blends</vt:lpstr>
      <vt:lpstr>2_Blends</vt:lpstr>
      <vt:lpstr>3_Blends</vt:lpstr>
      <vt:lpstr>4_Blends</vt:lpstr>
      <vt:lpstr>5_Blends</vt:lpstr>
      <vt:lpstr>6_Blends</vt:lpstr>
      <vt:lpstr>2_Default Design</vt:lpstr>
      <vt:lpstr>2_Tema de Office</vt:lpstr>
      <vt:lpstr>Tema de Office</vt:lpstr>
      <vt:lpstr>3_Default Design</vt:lpstr>
      <vt:lpstr>Office Theme</vt:lpstr>
      <vt:lpstr>1_Diseño predeterminado</vt:lpstr>
      <vt:lpstr>7_Blends</vt:lpstr>
      <vt:lpstr>8_Blends</vt:lpstr>
      <vt:lpstr>9_Blends</vt:lpstr>
      <vt:lpstr>10_Blends</vt:lpstr>
      <vt:lpstr>11_Blends</vt:lpstr>
      <vt:lpstr>12_Blends</vt:lpstr>
      <vt:lpstr>13_Blends</vt:lpstr>
      <vt:lpstr>15_Blends</vt:lpstr>
      <vt:lpstr>16_Blends</vt:lpstr>
      <vt:lpstr>17_Blends</vt:lpstr>
      <vt:lpstr>2_Diseño predeterminado</vt:lpstr>
      <vt:lpstr>1_Tema de Office</vt:lpstr>
      <vt:lpstr>3_Diseño predeterminado</vt:lpstr>
      <vt:lpstr>4_Default Design</vt:lpstr>
      <vt:lpstr>5_Default Design</vt:lpstr>
      <vt:lpstr>6_Default Design</vt:lpstr>
      <vt:lpstr>7_Default Design</vt:lpstr>
      <vt:lpstr>3_Tema de Office</vt:lpstr>
      <vt:lpstr>Prism 6</vt:lpstr>
      <vt:lpstr>Imagen de mapa de bits</vt:lpstr>
      <vt:lpstr>Hoja de cálculo</vt:lpstr>
      <vt:lpstr>La biología de la malaria y oportunidades para su eliminación</vt:lpstr>
      <vt:lpstr>Temas</vt:lpstr>
      <vt:lpstr>Historia del paludismo</vt:lpstr>
      <vt:lpstr>Historia del paludismo</vt:lpstr>
      <vt:lpstr>Evolución de la distribución global de la malaria   </vt:lpstr>
      <vt:lpstr>Presentación de PowerPoint</vt:lpstr>
      <vt:lpstr>Presentación de PowerPoint</vt:lpstr>
      <vt:lpstr>Parásitos de la malaria: protozoarios del genero Plasmodium, phylum Apicomplexas</vt:lpstr>
      <vt:lpstr>Ciclo de vida  del Plasmodium</vt:lpstr>
      <vt:lpstr> Características y espectro Clínico</vt:lpstr>
      <vt:lpstr>Presentación de PowerPoint</vt:lpstr>
      <vt:lpstr>Presentación de PowerPoint</vt:lpstr>
      <vt:lpstr>Presentación de PowerPoint</vt:lpstr>
      <vt:lpstr>Presentación de PowerPoint</vt:lpstr>
      <vt:lpstr>Infección por P. vivax </vt:lpstr>
      <vt:lpstr>Comparación de las características de las infecciones producidas por las especies de Plasmodium</vt:lpstr>
      <vt:lpstr>Diferencias biológicas entre  P. falciparum y P. vivax</vt:lpstr>
      <vt:lpstr>I. Ciclo en el mosquitio: 8-12 días </vt:lpstr>
      <vt:lpstr>II. Ciclo del parasito en la piel?</vt:lpstr>
      <vt:lpstr>III. Ciclo del parásito en el hígado</vt:lpstr>
      <vt:lpstr>Ciclo pre-eritrocítico </vt:lpstr>
      <vt:lpstr>IV. Ciclo del parásito en glóbulos rojos</vt:lpstr>
      <vt:lpstr>Invasión del merozoito al glóbulo rojo</vt:lpstr>
      <vt:lpstr>Presentación de PowerPoint</vt:lpstr>
      <vt:lpstr>Proteína de Unión Duffy</vt:lpstr>
      <vt:lpstr>Temas</vt:lpstr>
      <vt:lpstr>Características inmunidad </vt:lpstr>
      <vt:lpstr>Presentación de PowerPoint</vt:lpstr>
      <vt:lpstr>Leucocitos de la respuesta inmune innata</vt:lpstr>
      <vt:lpstr>Funciones del sistema inmune innato </vt:lpstr>
      <vt:lpstr>Características inmunidad </vt:lpstr>
      <vt:lpstr>Presentación de PowerPoint</vt:lpstr>
      <vt:lpstr>Fagocitosis y procesamiento  antigénico</vt:lpstr>
      <vt:lpstr>Presentación de PowerPoint</vt:lpstr>
      <vt:lpstr>Presentación de PowerPoint</vt:lpstr>
      <vt:lpstr>Respuesta inmune innata y adaptiva</vt:lpstr>
      <vt:lpstr>Respuesta inmune  Primaria y Secundaria</vt:lpstr>
      <vt:lpstr>Características de Inmunidad en malaria</vt:lpstr>
      <vt:lpstr>Respuesta Inmune protectora</vt:lpstr>
      <vt:lpstr>Respuesta Inmune Protectora</vt:lpstr>
      <vt:lpstr>Presentación de PowerPoint</vt:lpstr>
      <vt:lpstr>Presentación de PowerPoint</vt:lpstr>
      <vt:lpstr>Mecanismos Mediados por Células</vt:lpstr>
      <vt:lpstr>Mecanismos Mediados por Células</vt:lpstr>
      <vt:lpstr>Respuesta inmune en el hígado</vt:lpstr>
      <vt:lpstr>Presentación de PowerPoint</vt:lpstr>
      <vt:lpstr>Presentación de PowerPoint</vt:lpstr>
      <vt:lpstr>Presentación de PowerPoint</vt:lpstr>
      <vt:lpstr>Resumen de las características de la Rta Inmune en malaria</vt:lpstr>
      <vt:lpstr>Mecanismos de Evasión de la Rta Inmune</vt:lpstr>
      <vt:lpstr>Presentación de PowerPoint</vt:lpstr>
      <vt:lpstr>Oportunidades para la eliminación de la malaria</vt:lpstr>
      <vt:lpstr>Estrategias de Control </vt:lpstr>
      <vt:lpstr>Presentación de PowerPoint</vt:lpstr>
      <vt:lpstr>Modelo del efecto de las vacunas contra malaria</vt:lpstr>
      <vt:lpstr>Vacuna contra Plasmodium vivax Malaria in America Latina  Desafíos y Oportunidades</vt:lpstr>
      <vt:lpstr>Perspectives for P.vivax  phase I/II vaccine trials</vt:lpstr>
      <vt:lpstr>Presentación de PowerPoint</vt:lpstr>
      <vt:lpstr>Presentación de PowerPoint</vt:lpstr>
      <vt:lpstr>Presentación de PowerPoint</vt:lpstr>
      <vt:lpstr>Oportunidades para eliminación de la malaria</vt:lpstr>
      <vt:lpstr>Oportunidades para la eliminación </vt:lpstr>
      <vt:lpstr>Presentación de PowerPoint</vt:lpstr>
      <vt:lpstr>Oportunidades para su eliminación </vt:lpstr>
      <vt:lpstr>Oportunidades para su eliminación </vt:lpstr>
      <vt:lpstr>Sporozoite challenge system</vt:lpstr>
      <vt:lpstr>Presentación de PowerPoint</vt:lpstr>
      <vt:lpstr>Infectivity to mosquitoes</vt:lpstr>
      <vt:lpstr>Presentación de PowerPoint</vt:lpstr>
      <vt:lpstr>Plasmodium vivax Sporozoite Challenge in Malaria-Naïve and Semi-immune Colombian Volunteers </vt:lpstr>
      <vt:lpstr>Plasmodium vivax Sporozoite Challenge in Malaria-Naïve and Semi-immune Colombian Volunteers </vt:lpstr>
      <vt:lpstr>Presentación de PowerPoint</vt:lpstr>
      <vt:lpstr>Presentación de PowerPoint</vt:lpstr>
      <vt:lpstr>GRACIAS</vt:lpstr>
    </vt:vector>
  </TitlesOfParts>
  <Company>DEMO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DEMO</dc:creator>
  <cp:lastModifiedBy>Myriam Arevalo</cp:lastModifiedBy>
  <cp:revision>403</cp:revision>
  <dcterms:created xsi:type="dcterms:W3CDTF">2001-11-02T02:48:30Z</dcterms:created>
  <dcterms:modified xsi:type="dcterms:W3CDTF">2014-02-17T14:05:51Z</dcterms:modified>
</cp:coreProperties>
</file>