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76" r:id="rId3"/>
    <p:sldId id="277" r:id="rId4"/>
    <p:sldId id="278" r:id="rId5"/>
    <p:sldId id="282" r:id="rId6"/>
    <p:sldId id="270" r:id="rId7"/>
    <p:sldId id="283" r:id="rId8"/>
    <p:sldId id="284" r:id="rId9"/>
    <p:sldId id="286" r:id="rId10"/>
    <p:sldId id="287" r:id="rId11"/>
    <p:sldId id="285" r:id="rId12"/>
    <p:sldId id="290" r:id="rId13"/>
    <p:sldId id="291" r:id="rId14"/>
    <p:sldId id="292" r:id="rId15"/>
    <p:sldId id="293" r:id="rId16"/>
    <p:sldId id="296" r:id="rId17"/>
    <p:sldId id="295" r:id="rId18"/>
  </p:sldIdLst>
  <p:sldSz cx="9144000" cy="6858000" type="screen4x3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8B1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DCAF9ED-07DC-4A11-8D7F-57B35C25682E}" styleName="Estilo medio 1 - Énfasis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D6B483-D76E-42BC-B1F0-CA898B5C0AD5}" type="datetimeFigureOut">
              <a:rPr lang="es-SV" smtClean="0"/>
              <a:t>28/10/2019</a:t>
            </a:fld>
            <a:endParaRPr lang="es-SV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SV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960048-71FF-4704-8F7B-5EFE1124F67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7931870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Imagen" descr="Portada PP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491880" y="2130425"/>
            <a:ext cx="4966320" cy="2522711"/>
          </a:xfrm>
        </p:spPr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s-GT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123728" y="6492875"/>
            <a:ext cx="4176464" cy="365125"/>
          </a:xfrm>
        </p:spPr>
        <p:txBody>
          <a:bodyPr/>
          <a:lstStyle>
            <a:lvl1pPr>
              <a:defRPr spc="600">
                <a:solidFill>
                  <a:schemeClr val="bg1"/>
                </a:solidFill>
              </a:defRPr>
            </a:lvl1pPr>
          </a:lstStyle>
          <a:p>
            <a:r>
              <a:rPr lang="es-GT" dirty="0"/>
              <a:t>www.mcr-comisca.org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9849C-6005-4BEB-8FAD-70103B62D4D3}" type="datetimeFigureOut">
              <a:rPr lang="es-GT" smtClean="0"/>
              <a:pPr/>
              <a:t>28/10/2019</a:t>
            </a:fld>
            <a:endParaRPr lang="es-GT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EDFFB-031C-404D-988E-080649972E9A}" type="slidenum">
              <a:rPr lang="es-GT" smtClean="0"/>
              <a:pPr/>
              <a:t>‹Nº›</a:t>
            </a:fld>
            <a:endParaRPr lang="es-G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9849C-6005-4BEB-8FAD-70103B62D4D3}" type="datetimeFigureOut">
              <a:rPr lang="es-GT" smtClean="0"/>
              <a:pPr/>
              <a:t>28/10/2019</a:t>
            </a:fld>
            <a:endParaRPr lang="es-GT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EDFFB-031C-404D-988E-080649972E9A}" type="slidenum">
              <a:rPr lang="es-GT" smtClean="0"/>
              <a:pPr/>
              <a:t>‹Nº›</a:t>
            </a:fld>
            <a:endParaRPr lang="es-G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9849C-6005-4BEB-8FAD-70103B62D4D3}" type="datetimeFigureOut">
              <a:rPr lang="es-GT" smtClean="0"/>
              <a:pPr/>
              <a:t>28/10/2019</a:t>
            </a:fld>
            <a:endParaRPr lang="es-GT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EDFFB-031C-404D-988E-080649972E9A}" type="slidenum">
              <a:rPr lang="es-GT" smtClean="0"/>
              <a:pPr/>
              <a:t>‹Nº›</a:t>
            </a:fld>
            <a:endParaRPr lang="es-GT"/>
          </a:p>
        </p:txBody>
      </p:sp>
      <p:pic>
        <p:nvPicPr>
          <p:cNvPr id="7" name="6 Imagen" descr="Plantilla PP - copia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9849C-6005-4BEB-8FAD-70103B62D4D3}" type="datetimeFigureOut">
              <a:rPr lang="es-GT" smtClean="0"/>
              <a:pPr/>
              <a:t>28/10/2019</a:t>
            </a:fld>
            <a:endParaRPr lang="es-GT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EDFFB-031C-404D-988E-080649972E9A}" type="slidenum">
              <a:rPr lang="es-GT" smtClean="0"/>
              <a:pPr/>
              <a:t>‹Nº›</a:t>
            </a:fld>
            <a:endParaRPr lang="es-G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9849C-6005-4BEB-8FAD-70103B62D4D3}" type="datetimeFigureOut">
              <a:rPr lang="es-GT" smtClean="0"/>
              <a:pPr/>
              <a:t>28/10/2019</a:t>
            </a:fld>
            <a:endParaRPr lang="es-GT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EDFFB-031C-404D-988E-080649972E9A}" type="slidenum">
              <a:rPr lang="es-GT" smtClean="0"/>
              <a:pPr/>
              <a:t>‹Nº›</a:t>
            </a:fld>
            <a:endParaRPr lang="es-G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9849C-6005-4BEB-8FAD-70103B62D4D3}" type="datetimeFigureOut">
              <a:rPr lang="es-GT" smtClean="0"/>
              <a:pPr/>
              <a:t>28/10/2019</a:t>
            </a:fld>
            <a:endParaRPr lang="es-GT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EDFFB-031C-404D-988E-080649972E9A}" type="slidenum">
              <a:rPr lang="es-GT" smtClean="0"/>
              <a:pPr/>
              <a:t>‹Nº›</a:t>
            </a:fld>
            <a:endParaRPr lang="es-G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9849C-6005-4BEB-8FAD-70103B62D4D3}" type="datetimeFigureOut">
              <a:rPr lang="es-GT" smtClean="0"/>
              <a:pPr/>
              <a:t>28/10/2019</a:t>
            </a:fld>
            <a:endParaRPr lang="es-GT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EDFFB-031C-404D-988E-080649972E9A}" type="slidenum">
              <a:rPr lang="es-GT" smtClean="0"/>
              <a:pPr/>
              <a:t>‹Nº›</a:t>
            </a:fld>
            <a:endParaRPr lang="es-G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9849C-6005-4BEB-8FAD-70103B62D4D3}" type="datetimeFigureOut">
              <a:rPr lang="es-GT" smtClean="0"/>
              <a:pPr/>
              <a:t>28/10/2019</a:t>
            </a:fld>
            <a:endParaRPr lang="es-GT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EDFFB-031C-404D-988E-080649972E9A}" type="slidenum">
              <a:rPr lang="es-GT" smtClean="0"/>
              <a:pPr/>
              <a:t>‹Nº›</a:t>
            </a:fld>
            <a:endParaRPr lang="es-G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9849C-6005-4BEB-8FAD-70103B62D4D3}" type="datetimeFigureOut">
              <a:rPr lang="es-GT" smtClean="0"/>
              <a:pPr/>
              <a:t>28/10/2019</a:t>
            </a:fld>
            <a:endParaRPr lang="es-GT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EDFFB-031C-404D-988E-080649972E9A}" type="slidenum">
              <a:rPr lang="es-GT" smtClean="0"/>
              <a:pPr/>
              <a:t>‹Nº›</a:t>
            </a:fld>
            <a:endParaRPr lang="es-G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9849C-6005-4BEB-8FAD-70103B62D4D3}" type="datetimeFigureOut">
              <a:rPr lang="es-GT" smtClean="0"/>
              <a:pPr/>
              <a:t>28/10/2019</a:t>
            </a:fld>
            <a:endParaRPr lang="es-GT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EDFFB-031C-404D-988E-080649972E9A}" type="slidenum">
              <a:rPr lang="es-GT" smtClean="0"/>
              <a:pPr/>
              <a:t>‹Nº›</a:t>
            </a:fld>
            <a:endParaRPr lang="es-G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09849C-6005-4BEB-8FAD-70103B62D4D3}" type="datetimeFigureOut">
              <a:rPr lang="es-GT" smtClean="0"/>
              <a:pPr/>
              <a:t>28/10/2019</a:t>
            </a:fld>
            <a:endParaRPr lang="es-GT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8EDFFB-031C-404D-988E-080649972E9A}" type="slidenum">
              <a:rPr lang="es-GT" smtClean="0"/>
              <a:pPr/>
              <a:t>‹Nº›</a:t>
            </a:fld>
            <a:endParaRPr lang="es-G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880320" y="2346449"/>
            <a:ext cx="6372200" cy="2522711"/>
          </a:xfrm>
        </p:spPr>
        <p:txBody>
          <a:bodyPr>
            <a:noAutofit/>
          </a:bodyPr>
          <a:lstStyle/>
          <a:p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ova" panose="020B0504020202020204" pitchFamily="34" charset="0"/>
              </a:rPr>
              <a:t>Alcances del Reglamento interno del MCR y </a:t>
            </a:r>
            <a:r>
              <a:rPr lang="es-SV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ova" panose="020B0504020202020204" pitchFamily="34" charset="0"/>
              </a:rPr>
              <a:t>acuerdos para la participación en el Monitoreo de la IREM</a:t>
            </a:r>
            <a:br>
              <a:rPr lang="es-SV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ova" panose="020B0504020202020204" pitchFamily="34" charset="0"/>
              </a:rPr>
            </a:br>
            <a:br>
              <a:rPr lang="es-SV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ova" panose="020B0504020202020204" pitchFamily="34" charset="0"/>
              </a:rPr>
            </a:br>
            <a:br>
              <a:rPr lang="es-GT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ova" panose="020B0504020202020204" pitchFamily="34" charset="0"/>
              </a:rPr>
            </a:br>
            <a:r>
              <a:rPr lang="es-GT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ova" panose="020B0504020202020204" pitchFamily="34" charset="0"/>
              </a:rPr>
              <a:t>REUNION PLENARIA DEL MCR</a:t>
            </a:r>
            <a:br>
              <a:rPr lang="es-GT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ova" panose="020B0504020202020204" pitchFamily="34" charset="0"/>
              </a:rPr>
            </a:br>
            <a:r>
              <a:rPr lang="es-GT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ova" panose="020B0504020202020204" pitchFamily="34" charset="0"/>
              </a:rPr>
              <a:t>29 de octubre 2019</a:t>
            </a:r>
            <a:br>
              <a:rPr lang="es-GT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ova" panose="020B0504020202020204" pitchFamily="34" charset="0"/>
              </a:rPr>
            </a:br>
            <a:r>
              <a:rPr lang="es-GT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ova" panose="020B0504020202020204" pitchFamily="34" charset="0"/>
              </a:rPr>
              <a:t>Rosibel Cruz</a:t>
            </a:r>
            <a:endParaRPr lang="es-GT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ova" panose="020B05040202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519CFF6-3E15-40EF-91BB-E41A6D5C32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72008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s-ES" b="1" dirty="0">
                <a:solidFill>
                  <a:schemeClr val="tx2"/>
                </a:solidFill>
                <a:latin typeface="Arial Nova" panose="020B0504020202020204" pitchFamily="34" charset="0"/>
              </a:rPr>
              <a:t>De forma particular para la ejecución del financiamiento del Fondo Mundial:</a:t>
            </a:r>
          </a:p>
          <a:p>
            <a:pPr marL="0" indent="0">
              <a:buNone/>
            </a:pPr>
            <a:endParaRPr lang="es-SV" dirty="0">
              <a:latin typeface="Arial Nova" panose="020B0504020202020204" pitchFamily="34" charset="0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77D708EB-ECED-4724-A1F6-99D32C5B1F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9183" y="1340768"/>
            <a:ext cx="8557613" cy="46931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07566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CA2B115B-C1AD-40C5-B1C4-DBDD44CCD2C8}"/>
              </a:ext>
            </a:extLst>
          </p:cNvPr>
          <p:cNvSpPr txBox="1">
            <a:spLocks/>
          </p:cNvSpPr>
          <p:nvPr/>
        </p:nvSpPr>
        <p:spPr>
          <a:xfrm>
            <a:off x="441434" y="18864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GT" sz="3200" b="1" spc="3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ova" panose="020B0504020202020204" pitchFamily="34" charset="0"/>
              </a:rPr>
              <a:t>ROLES Y RESPONSABILIDAD DEL MONITOREO ESTRATÉGICO</a:t>
            </a:r>
            <a:endParaRPr lang="es-SV" sz="3200" b="1" spc="3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ova" panose="020B0504020202020204" pitchFamily="34" charset="0"/>
            </a:endParaRPr>
          </a:p>
        </p:txBody>
      </p:sp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id="{2A09EA0B-67C3-433E-BE62-3988E359E2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525963"/>
          </a:xfrm>
        </p:spPr>
        <p:txBody>
          <a:bodyPr>
            <a:normAutofit fontScale="62500" lnSpcReduction="20000"/>
          </a:bodyPr>
          <a:lstStyle/>
          <a:p>
            <a:pPr marL="0" lvl="0" indent="0" algn="ctr">
              <a:buNone/>
            </a:pPr>
            <a:r>
              <a:rPr lang="es-GT" sz="4500" b="1" dirty="0">
                <a:solidFill>
                  <a:schemeClr val="tx2"/>
                </a:solidFill>
                <a:latin typeface="Arial Nova" panose="020B0504020202020204" pitchFamily="34" charset="0"/>
              </a:rPr>
              <a:t>Asamblea del MCR</a:t>
            </a:r>
            <a:endParaRPr lang="es-SV" sz="4500" b="1" dirty="0">
              <a:solidFill>
                <a:schemeClr val="tx2"/>
              </a:solidFill>
              <a:latin typeface="Arial Nova" panose="020B0504020202020204" pitchFamily="34" charset="0"/>
            </a:endParaRPr>
          </a:p>
          <a:p>
            <a:pPr marL="0" lvl="0" indent="0">
              <a:buNone/>
            </a:pPr>
            <a:endParaRPr lang="es-SV" dirty="0">
              <a:latin typeface="Arial Nova" panose="020B0504020202020204" pitchFamily="34" charset="0"/>
            </a:endParaRPr>
          </a:p>
          <a:p>
            <a:r>
              <a:rPr lang="es-GT" dirty="0">
                <a:latin typeface="Arial Nova" panose="020B0504020202020204" pitchFamily="34" charset="0"/>
              </a:rPr>
              <a:t>La Asamblea del MCR tiene la responsabilidad general del Monitoreo Estratégico, aunque algunas de las siguientes funciones podrán ser delegadas al Comité de Monitoreo Estratégico, su responsabilidad es:</a:t>
            </a:r>
            <a:endParaRPr lang="es-SV" dirty="0">
              <a:latin typeface="Arial Nova" panose="020B0504020202020204" pitchFamily="34" charset="0"/>
            </a:endParaRPr>
          </a:p>
          <a:p>
            <a:r>
              <a:rPr lang="es-GT" dirty="0">
                <a:latin typeface="Arial Nova" panose="020B0504020202020204" pitchFamily="34" charset="0"/>
              </a:rPr>
              <a:t> </a:t>
            </a:r>
            <a:endParaRPr lang="es-SV" dirty="0">
              <a:latin typeface="Arial Nova" panose="020B0504020202020204" pitchFamily="34" charset="0"/>
            </a:endParaRPr>
          </a:p>
          <a:p>
            <a:pPr lvl="1"/>
            <a:r>
              <a:rPr lang="es-GT" dirty="0">
                <a:latin typeface="Arial Nova" panose="020B0504020202020204" pitchFamily="34" charset="0"/>
              </a:rPr>
              <a:t>Conocer el estado y evolución de cada proyecto regional a través de informes de la Comisión de Monitoreo Estratégico</a:t>
            </a:r>
            <a:endParaRPr lang="es-SV" dirty="0">
              <a:latin typeface="Arial Nova" panose="020B0504020202020204" pitchFamily="34" charset="0"/>
            </a:endParaRPr>
          </a:p>
          <a:p>
            <a:pPr lvl="1"/>
            <a:r>
              <a:rPr lang="es-GT" dirty="0">
                <a:latin typeface="Arial Nova" panose="020B0504020202020204" pitchFamily="34" charset="0"/>
              </a:rPr>
              <a:t>Conocer la información presentada en los tableros de mando regionales</a:t>
            </a:r>
            <a:endParaRPr lang="es-SV" dirty="0">
              <a:latin typeface="Arial Nova" panose="020B0504020202020204" pitchFamily="34" charset="0"/>
            </a:endParaRPr>
          </a:p>
          <a:p>
            <a:pPr lvl="1"/>
            <a:r>
              <a:rPr lang="es-GT" dirty="0">
                <a:latin typeface="Arial Nova" panose="020B0504020202020204" pitchFamily="34" charset="0"/>
              </a:rPr>
              <a:t>Identificar y comprender los principales éxitos, así como cuestiones clave y cuellos de botella </a:t>
            </a:r>
            <a:endParaRPr lang="es-SV" dirty="0">
              <a:latin typeface="Arial Nova" panose="020B0504020202020204" pitchFamily="34" charset="0"/>
            </a:endParaRPr>
          </a:p>
          <a:p>
            <a:pPr lvl="1"/>
            <a:r>
              <a:rPr lang="es-GT" sz="2900" dirty="0">
                <a:latin typeface="Arial Nova" panose="020B0504020202020204" pitchFamily="34" charset="0"/>
              </a:rPr>
              <a:t>Tomar acuerdos sobre las recomendaciones de la Comisión de Monitoreo Estratégico</a:t>
            </a:r>
            <a:endParaRPr lang="es-SV" sz="2900" dirty="0">
              <a:latin typeface="Arial Nova" panose="020B0504020202020204" pitchFamily="34" charset="0"/>
            </a:endParaRPr>
          </a:p>
          <a:p>
            <a:pPr lvl="1"/>
            <a:r>
              <a:rPr lang="es-GT" sz="2900" dirty="0">
                <a:latin typeface="Arial Nova" panose="020B0504020202020204" pitchFamily="34" charset="0"/>
              </a:rPr>
              <a:t>Decidir	qué	acciones	 deben	tomarse	para	superar	los	problemas cuellos de botella, para fortalecer los proyectos </a:t>
            </a:r>
            <a:endParaRPr lang="es-SV" sz="2900" dirty="0">
              <a:latin typeface="Arial Nova" panose="020B0504020202020204" pitchFamily="34" charset="0"/>
            </a:endParaRPr>
          </a:p>
          <a:p>
            <a:endParaRPr lang="es-SV" dirty="0">
              <a:latin typeface="Arial Nova" panose="020B05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83512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31CC40-0339-430B-8174-83E6C28D42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47174"/>
            <a:ext cx="8229600" cy="706090"/>
          </a:xfrm>
        </p:spPr>
        <p:txBody>
          <a:bodyPr/>
          <a:lstStyle/>
          <a:p>
            <a:r>
              <a:rPr lang="es-SV" sz="3200" b="1" spc="3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ova" panose="020B0504020202020204" pitchFamily="34" charset="0"/>
              </a:rPr>
              <a:t>CRITERIOS DE DESEMPEÑO</a:t>
            </a:r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76893C26-B315-46DB-87BC-183D197CD1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8944303"/>
              </p:ext>
            </p:extLst>
          </p:nvPr>
        </p:nvGraphicFramePr>
        <p:xfrm>
          <a:off x="479369" y="1268760"/>
          <a:ext cx="8291264" cy="4663440"/>
        </p:xfrm>
        <a:graphic>
          <a:graphicData uri="http://schemas.openxmlformats.org/drawingml/2006/table">
            <a:tbl>
              <a:tblPr/>
              <a:tblGrid>
                <a:gridCol w="298375">
                  <a:extLst>
                    <a:ext uri="{9D8B030D-6E8A-4147-A177-3AD203B41FA5}">
                      <a16:colId xmlns:a16="http://schemas.microsoft.com/office/drawing/2014/main" val="30125666"/>
                    </a:ext>
                  </a:extLst>
                </a:gridCol>
                <a:gridCol w="216024">
                  <a:extLst>
                    <a:ext uri="{9D8B030D-6E8A-4147-A177-3AD203B41FA5}">
                      <a16:colId xmlns:a16="http://schemas.microsoft.com/office/drawing/2014/main" val="2166318368"/>
                    </a:ext>
                  </a:extLst>
                </a:gridCol>
                <a:gridCol w="2376264">
                  <a:extLst>
                    <a:ext uri="{9D8B030D-6E8A-4147-A177-3AD203B41FA5}">
                      <a16:colId xmlns:a16="http://schemas.microsoft.com/office/drawing/2014/main" val="3232153024"/>
                    </a:ext>
                  </a:extLst>
                </a:gridCol>
                <a:gridCol w="2592288">
                  <a:extLst>
                    <a:ext uri="{9D8B030D-6E8A-4147-A177-3AD203B41FA5}">
                      <a16:colId xmlns:a16="http://schemas.microsoft.com/office/drawing/2014/main" val="512231148"/>
                    </a:ext>
                  </a:extLst>
                </a:gridCol>
                <a:gridCol w="2808313">
                  <a:extLst>
                    <a:ext uri="{9D8B030D-6E8A-4147-A177-3AD203B41FA5}">
                      <a16:colId xmlns:a16="http://schemas.microsoft.com/office/drawing/2014/main" val="1871412001"/>
                    </a:ext>
                  </a:extLst>
                </a:gridCol>
              </a:tblGrid>
              <a:tr h="423241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SV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Arial Nova" panose="020B0504020202020204" pitchFamily="34" charset="0"/>
                        </a:rPr>
                        <a:t>Requisitos/ Normas mínimas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Arial Nova" panose="020B0504020202020204" pitchFamily="34" charset="0"/>
                        </a:rPr>
                        <a:t>Indicador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Arial Nova" panose="020B0504020202020204" pitchFamily="34" charset="0"/>
                        </a:rPr>
                        <a:t>Implementación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0319507"/>
                  </a:ext>
                </a:extLst>
              </a:tr>
              <a:tr h="1751849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800" b="1" i="0" u="none" strike="noStrike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RE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Como parte de su presupuesto, el MCR cuenta con un plan de monitoreo estratégico que detalla las actividades concretas, las responsabilidades individuales y/o de los sectores constituyentes, el calendario y el presupuesto de monitoreo estratégico.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- El MCR tiene un plan de monitoreo estratégico completo que incluye actividades, responsabilidades, calendario y presupuesto.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El MCR ha incluido las visitas de ME en el POA presentado a la SECOMISCA.</a:t>
                      </a:r>
                    </a:p>
                    <a:p>
                      <a:pPr algn="l" fontAlgn="ctr"/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Retroalimenta a SECOMISCA y BID</a:t>
                      </a:r>
                    </a:p>
                    <a:p>
                      <a:pPr algn="l" fontAlgn="ctr"/>
                      <a:endParaRPr lang="es-MX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ova" panose="020B0504020202020204" pitchFamily="34" charset="0"/>
                      </a:endParaRPr>
                    </a:p>
                    <a:p>
                      <a:pPr algn="l" fontAlgn="ctr"/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El MCR se suma a las visitas de supervisión de la IREM programadas por el BID cada 3 meses.</a:t>
                      </a:r>
                    </a:p>
                    <a:p>
                      <a:pPr algn="l" fontAlgn="ctr"/>
                      <a:endParaRPr lang="es-MX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ova" panose="020B0504020202020204" pitchFamily="34" charset="0"/>
                      </a:endParaRPr>
                    </a:p>
                    <a:p>
                      <a:pPr algn="l" fontAlgn="ctr"/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Se ha convocado a puntos focales del MCR con sede en el país de la misión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3454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83707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B262DE42-F478-4247-BD93-8108745121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9323979"/>
              </p:ext>
            </p:extLst>
          </p:nvPr>
        </p:nvGraphicFramePr>
        <p:xfrm>
          <a:off x="179512" y="332656"/>
          <a:ext cx="8640961" cy="5699760"/>
        </p:xfrm>
        <a:graphic>
          <a:graphicData uri="http://schemas.openxmlformats.org/drawingml/2006/table">
            <a:tbl>
              <a:tblPr/>
              <a:tblGrid>
                <a:gridCol w="432048">
                  <a:extLst>
                    <a:ext uri="{9D8B030D-6E8A-4147-A177-3AD203B41FA5}">
                      <a16:colId xmlns:a16="http://schemas.microsoft.com/office/drawing/2014/main" val="2854555672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val="850271888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288562764"/>
                    </a:ext>
                  </a:extLst>
                </a:gridCol>
                <a:gridCol w="3528392">
                  <a:extLst>
                    <a:ext uri="{9D8B030D-6E8A-4147-A177-3AD203B41FA5}">
                      <a16:colId xmlns:a16="http://schemas.microsoft.com/office/drawing/2014/main" val="2024452009"/>
                    </a:ext>
                  </a:extLst>
                </a:gridCol>
                <a:gridCol w="2520281">
                  <a:extLst>
                    <a:ext uri="{9D8B030D-6E8A-4147-A177-3AD203B41FA5}">
                      <a16:colId xmlns:a16="http://schemas.microsoft.com/office/drawing/2014/main" val="989203042"/>
                    </a:ext>
                  </a:extLst>
                </a:gridCol>
              </a:tblGrid>
              <a:tr h="426233">
                <a:tc gridSpan="3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 Nova" panose="020B0504020202020204" pitchFamily="34" charset="0"/>
                          <a:ea typeface="+mn-ea"/>
                          <a:cs typeface="+mn-cs"/>
                        </a:rPr>
                        <a:t>Requisitos/ Normas mínimas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 Nova" panose="020B0504020202020204" pitchFamily="34" charset="0"/>
                          <a:ea typeface="+mn-ea"/>
                          <a:cs typeface="+mn-cs"/>
                        </a:rPr>
                        <a:t>Indicador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 Nova" panose="020B0504020202020204" pitchFamily="34" charset="0"/>
                          <a:ea typeface="+mn-ea"/>
                          <a:cs typeface="+mn-cs"/>
                        </a:rPr>
                        <a:t>Implementación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4385922"/>
                  </a:ext>
                </a:extLst>
              </a:tr>
              <a:tr h="178812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SV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SV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El MCR ha designado un órgano permanente de monitoreo estratégico, con la experiencia y competencias necesarias para asegurar la monitoreo estratégico periódica.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 El órgano de monitoreo estratégico tiene acceso a las siguientes competencias clave: (i) gestión financiera; (</a:t>
                      </a:r>
                      <a:r>
                        <a:rPr lang="es-MX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ii</a:t>
                      </a: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) conocimientos específicos de cada enfermedad; (</a:t>
                      </a:r>
                      <a:r>
                        <a:rPr lang="es-MX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iii</a:t>
                      </a: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) gestión de adquisiciones y suministros; y (</a:t>
                      </a:r>
                      <a:r>
                        <a:rPr lang="es-MX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iv</a:t>
                      </a: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) gestión de programa. El órgano de monitoreo estratégico debe estar compuesto por poblaciones clave afectadas y representante/s de personas que viven con las enfermedades o están afectadas por ellas.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Comisión de ME, conformado por:</a:t>
                      </a:r>
                    </a:p>
                    <a:p>
                      <a:pPr algn="l" fontAlgn="ctr"/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REDCA+</a:t>
                      </a:r>
                    </a:p>
                    <a:p>
                      <a:pPr algn="l" fontAlgn="ctr"/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MCP o MS Haití</a:t>
                      </a:r>
                    </a:p>
                    <a:p>
                      <a:pPr algn="l" fontAlgn="ctr"/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MCP PPT</a:t>
                      </a:r>
                    </a:p>
                    <a:p>
                      <a:pPr algn="l" fontAlgn="ctr"/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Ministerio de Salud PPT</a:t>
                      </a:r>
                    </a:p>
                    <a:p>
                      <a:pPr algn="l" fontAlgn="ctr"/>
                      <a:endParaRPr lang="es-MX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ctr"/>
                      <a:endParaRPr lang="es-MX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ctr"/>
                      <a:endParaRPr lang="es-MX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ctr"/>
                      <a:endParaRPr lang="es-MX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3562618"/>
                  </a:ext>
                </a:extLst>
              </a:tr>
              <a:tr h="1098014"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 Actas de reunión con fecha donde se documente el nombramiento oficial o la elección de los miembros del órgano de monitoreo estratégico del MCR.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Acta de la plenaria de abril 2019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38716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53270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Tabla 9">
            <a:extLst>
              <a:ext uri="{FF2B5EF4-FFF2-40B4-BE49-F238E27FC236}">
                <a16:creationId xmlns:a16="http://schemas.microsoft.com/office/drawing/2014/main" id="{A7557472-9CE4-4EEF-8C48-15CE42B3DF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463269"/>
              </p:ext>
            </p:extLst>
          </p:nvPr>
        </p:nvGraphicFramePr>
        <p:xfrm>
          <a:off x="287524" y="0"/>
          <a:ext cx="8568952" cy="6461760"/>
        </p:xfrm>
        <a:graphic>
          <a:graphicData uri="http://schemas.openxmlformats.org/drawingml/2006/table">
            <a:tbl>
              <a:tblPr/>
              <a:tblGrid>
                <a:gridCol w="282048">
                  <a:extLst>
                    <a:ext uri="{9D8B030D-6E8A-4147-A177-3AD203B41FA5}">
                      <a16:colId xmlns:a16="http://schemas.microsoft.com/office/drawing/2014/main" val="3501747063"/>
                    </a:ext>
                  </a:extLst>
                </a:gridCol>
                <a:gridCol w="329055">
                  <a:extLst>
                    <a:ext uri="{9D8B030D-6E8A-4147-A177-3AD203B41FA5}">
                      <a16:colId xmlns:a16="http://schemas.microsoft.com/office/drawing/2014/main" val="772798191"/>
                    </a:ext>
                  </a:extLst>
                </a:gridCol>
                <a:gridCol w="2269217">
                  <a:extLst>
                    <a:ext uri="{9D8B030D-6E8A-4147-A177-3AD203B41FA5}">
                      <a16:colId xmlns:a16="http://schemas.microsoft.com/office/drawing/2014/main" val="4062749918"/>
                    </a:ext>
                  </a:extLst>
                </a:gridCol>
                <a:gridCol w="3168352">
                  <a:extLst>
                    <a:ext uri="{9D8B030D-6E8A-4147-A177-3AD203B41FA5}">
                      <a16:colId xmlns:a16="http://schemas.microsoft.com/office/drawing/2014/main" val="609713599"/>
                    </a:ext>
                  </a:extLst>
                </a:gridCol>
                <a:gridCol w="2520280">
                  <a:extLst>
                    <a:ext uri="{9D8B030D-6E8A-4147-A177-3AD203B41FA5}">
                      <a16:colId xmlns:a16="http://schemas.microsoft.com/office/drawing/2014/main" val="115063839"/>
                    </a:ext>
                  </a:extLst>
                </a:gridCol>
              </a:tblGrid>
              <a:tr h="169181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SV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 Nova" panose="020B0504020202020204" pitchFamily="34" charset="0"/>
                        </a:rPr>
                        <a:t>Requisitos/ Normas mínimas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 Nova" panose="020B0504020202020204" pitchFamily="34" charset="0"/>
                        </a:rPr>
                        <a:t>Indicador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 Nova" panose="020B0504020202020204" pitchFamily="34" charset="0"/>
                        </a:rPr>
                        <a:t>Implementación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5159396"/>
                  </a:ext>
                </a:extLst>
              </a:tr>
              <a:tr h="576687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RE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C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El órgano de monitoreo estratégico o el MCR procuran obtener información de actores que no sean miembros del MCR y de personas que viven con las enfermedades y/o están afectadas por ellas.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ova" panose="020B0504020202020204" pitchFamily="34" charset="0"/>
                        </a:rPr>
                        <a:t>- Documentación justificativa de las consultas, incluidas las visitas de monitoreo estratégico realizadas por el órgano de monitoreo estratégico o el MCR, como mínimo una vez cada seis meses, donde se recojan las opiniones de no miembros del MCR y de personas que viven con las enfermedades y/o están afectadas por ellas o de poblaciones clave afectadas.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Se involucra a los puntos focales de liga de la sociedad civil de malaria y </a:t>
                      </a:r>
                      <a:r>
                        <a:rPr lang="es-MX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MCP´s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ova" panose="020B05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4909162"/>
                  </a:ext>
                </a:extLst>
              </a:tr>
              <a:tr h="947414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NM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El órgano de monitoreo estratégico realiza actividades de monitoreo estratégico donde se debaten los problemas que plantea cada uno de los RP y se identifican los problemas, una posible reprogramación y la correspondiente reasignación de fondos entre las distintas actividades del programa, si fuese necesario.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ova" panose="020B0504020202020204" pitchFamily="34" charset="0"/>
                        </a:rPr>
                        <a:t>- Actas de reunión con fecha, informes o planes de trabajo que aporten pruebas de los diálogos trimestrales y el seguimiento realizado con cada uno de los RP.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Depende de la programación del BID</a:t>
                      </a:r>
                    </a:p>
                    <a:p>
                      <a:pPr algn="l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El BID realiza los análisis en las misiones de supervisión trimestral de cada país</a:t>
                      </a:r>
                    </a:p>
                    <a:p>
                      <a:pPr algn="l" fontAlgn="ctr"/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ova" panose="020B0504020202020204" pitchFamily="34" charset="0"/>
                      </a:endParaRPr>
                    </a:p>
                    <a:p>
                      <a:pPr algn="l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Los informes de las misiones es responsabilidad del BID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1274982"/>
                  </a:ext>
                </a:extLst>
              </a:tr>
              <a:tr h="502027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NM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El MCR toma decisiones y adopta medidas correctivas cuando se identifican problemas y retos.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ova" panose="020B0504020202020204" pitchFamily="34" charset="0"/>
                        </a:rPr>
                        <a:t>Siempre que se han detectado problemas y retos, el MCR ha tomado, durante los últimos seis meses, decisiones sobre los indicadores mínimos (i) de gestión, (</a:t>
                      </a:r>
                      <a:r>
                        <a:rPr lang="es-MX" sz="12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Arial Nova" panose="020B0504020202020204" pitchFamily="34" charset="0"/>
                        </a:rPr>
                        <a:t>ii</a:t>
                      </a:r>
                      <a:r>
                        <a:rPr lang="es-MX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ova" panose="020B0504020202020204" pitchFamily="34" charset="0"/>
                        </a:rPr>
                        <a:t>) financieros y (</a:t>
                      </a:r>
                      <a:r>
                        <a:rPr lang="es-MX" sz="12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Arial Nova" panose="020B0504020202020204" pitchFamily="34" charset="0"/>
                        </a:rPr>
                        <a:t>iii</a:t>
                      </a:r>
                      <a:r>
                        <a:rPr lang="es-MX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ova" panose="020B0504020202020204" pitchFamily="34" charset="0"/>
                        </a:rPr>
                        <a:t>) programáticos de la monitoreo estratégico y ha llevado a cabo un seguimiento de las medidas correctivas.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Se identifican, analizan y gestiona con SECOMISCA y BID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2455660"/>
                  </a:ext>
                </a:extLst>
              </a:tr>
              <a:tr h="617879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NM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F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El MCR comparte trimestralmente los resultados de la monitoreo estratégico con la Secretaría del Fondo Mundial y las partes interesadas nacionales a través del proceso definido en su Plan de monitoreo estratégico.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ova" panose="020B0504020202020204" pitchFamily="34" charset="0"/>
                        </a:rPr>
                        <a:t>- Pruebas del(los) informe(s) de monitoreo estratégico que se comparten trimestralmente con las partes interesadas del país y la Secretaría del Fondo Mundial de manera oportuna (en un plazo de un mes desde la reunión del órgano de monitoreo estratégico).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N/A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02786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15175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C3EB16-5384-4D20-874A-7A30E88C28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es-SV" sz="3200" b="1" spc="3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ova" panose="020B0504020202020204" pitchFamily="34" charset="0"/>
              </a:rPr>
              <a:t>OPORTUNIDADES DE MEJORA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C9B96D9-2F05-4547-9202-51951766F3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097" y="1268760"/>
            <a:ext cx="8229600" cy="4525963"/>
          </a:xfrm>
        </p:spPr>
        <p:txBody>
          <a:bodyPr>
            <a:normAutofit fontScale="85000" lnSpcReduction="20000"/>
          </a:bodyPr>
          <a:lstStyle/>
          <a:p>
            <a:r>
              <a:rPr lang="es-SV" sz="2800" dirty="0">
                <a:latin typeface="Arial Nova" panose="020B0504020202020204" pitchFamily="34" charset="0"/>
              </a:rPr>
              <a:t>Designados técnicos de la IREM de los países, como miembros del MCR.</a:t>
            </a:r>
          </a:p>
          <a:p>
            <a:pPr marL="0" indent="0">
              <a:buNone/>
            </a:pPr>
            <a:endParaRPr lang="es-SV" sz="2800" dirty="0">
              <a:latin typeface="Arial Nova" panose="020B0504020202020204" pitchFamily="34" charset="0"/>
            </a:endParaRPr>
          </a:p>
          <a:p>
            <a:r>
              <a:rPr lang="es-SV" sz="2800" dirty="0">
                <a:latin typeface="Arial Nova" panose="020B0504020202020204" pitchFamily="34" charset="0"/>
              </a:rPr>
              <a:t>Todos los miembros del MCR participando en las visitas de supervisión de la IREM</a:t>
            </a:r>
          </a:p>
          <a:p>
            <a:pPr marL="0" indent="0">
              <a:buNone/>
            </a:pPr>
            <a:endParaRPr lang="es-SV" sz="2800" dirty="0">
              <a:latin typeface="Arial Nova" panose="020B0504020202020204" pitchFamily="34" charset="0"/>
            </a:endParaRPr>
          </a:p>
          <a:p>
            <a:r>
              <a:rPr lang="es-SV" sz="2800" dirty="0">
                <a:latin typeface="Arial Nova" panose="020B0504020202020204" pitchFamily="34" charset="0"/>
              </a:rPr>
              <a:t>Actualizar las fechas de las misiones del BID</a:t>
            </a:r>
          </a:p>
          <a:p>
            <a:pPr marL="0" indent="0">
              <a:buNone/>
            </a:pPr>
            <a:endParaRPr lang="es-SV" sz="2800" dirty="0">
              <a:latin typeface="Arial Nova" panose="020B0504020202020204" pitchFamily="34" charset="0"/>
            </a:endParaRPr>
          </a:p>
          <a:p>
            <a:r>
              <a:rPr lang="es-SV" sz="2800" dirty="0">
                <a:latin typeface="Arial Nova" panose="020B0504020202020204" pitchFamily="34" charset="0"/>
              </a:rPr>
              <a:t>Involucrar a Haití en las misiones de la IREM con República Dominicana</a:t>
            </a:r>
          </a:p>
          <a:p>
            <a:pPr marL="0" indent="0">
              <a:buNone/>
            </a:pPr>
            <a:endParaRPr lang="es-SV" sz="2800" dirty="0">
              <a:latin typeface="Arial Nova" panose="020B0504020202020204" pitchFamily="34" charset="0"/>
            </a:endParaRPr>
          </a:p>
          <a:p>
            <a:r>
              <a:rPr lang="es-SV" sz="2800" dirty="0">
                <a:latin typeface="Arial Nova" panose="020B0504020202020204" pitchFamily="34" charset="0"/>
              </a:rPr>
              <a:t>Solicitar al FM modificación a los indicadores de desempeño del MCR</a:t>
            </a:r>
          </a:p>
          <a:p>
            <a:endParaRPr lang="es-SV" sz="2800" dirty="0">
              <a:latin typeface="Arial Nova" panose="020B05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77451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C3EB16-5384-4D20-874A-7A30E88C28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es-SV" sz="3200" b="1" spc="3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ova" panose="020B0504020202020204" pitchFamily="34" charset="0"/>
              </a:rPr>
              <a:t>OPORTUNIDADES DE MEJORA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C9B96D9-2F05-4547-9202-51951766F3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097" y="1268760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es-SV" sz="2800" dirty="0">
                <a:latin typeface="Arial Nova" panose="020B0504020202020204" pitchFamily="34" charset="0"/>
              </a:rPr>
              <a:t>Acceso del MCR a la matriz de seguimiento del BID. </a:t>
            </a:r>
          </a:p>
          <a:p>
            <a:pPr marL="0" indent="0">
              <a:buNone/>
            </a:pPr>
            <a:endParaRPr lang="es-SV" sz="2800" dirty="0">
              <a:latin typeface="Arial Nova" panose="020B0504020202020204" pitchFamily="34" charset="0"/>
            </a:endParaRPr>
          </a:p>
          <a:p>
            <a:r>
              <a:rPr lang="es-MX" sz="2800" dirty="0">
                <a:latin typeface="Arial Nova" panose="020B0504020202020204" pitchFamily="34" charset="0"/>
              </a:rPr>
              <a:t>Asegurar la participación del MCR en las discusiones de la coordinación </a:t>
            </a:r>
            <a:r>
              <a:rPr lang="es-MX" sz="2800" dirty="0" err="1">
                <a:latin typeface="Arial Nova" panose="020B0504020202020204" pitchFamily="34" charset="0"/>
              </a:rPr>
              <a:t>interfronteriza</a:t>
            </a:r>
            <a:endParaRPr lang="es-MX" sz="2800" dirty="0">
              <a:latin typeface="Arial Nova" panose="020B0504020202020204" pitchFamily="34" charset="0"/>
            </a:endParaRPr>
          </a:p>
          <a:p>
            <a:pPr marL="0" indent="0">
              <a:buNone/>
            </a:pPr>
            <a:endParaRPr lang="es-MX" sz="2800" dirty="0">
              <a:latin typeface="Arial Nova" panose="020B0504020202020204" pitchFamily="34" charset="0"/>
            </a:endParaRPr>
          </a:p>
          <a:p>
            <a:r>
              <a:rPr lang="es-MX" sz="2800" dirty="0">
                <a:latin typeface="Arial Nova" panose="020B0504020202020204" pitchFamily="34" charset="0"/>
              </a:rPr>
              <a:t>Compartir los informes de misiones para seguimiento y apoyar la implementación</a:t>
            </a:r>
          </a:p>
          <a:p>
            <a:pPr marL="0" indent="0">
              <a:buNone/>
            </a:pPr>
            <a:endParaRPr lang="es-MX" sz="2800" dirty="0">
              <a:latin typeface="Arial Nova" panose="020B0504020202020204" pitchFamily="34" charset="0"/>
            </a:endParaRPr>
          </a:p>
          <a:p>
            <a:r>
              <a:rPr lang="es-MX" sz="2800" dirty="0">
                <a:latin typeface="Arial Nova" panose="020B0504020202020204" pitchFamily="34" charset="0"/>
              </a:rPr>
              <a:t>Otros….</a:t>
            </a:r>
          </a:p>
          <a:p>
            <a:endParaRPr lang="es-SV" sz="2800" dirty="0">
              <a:latin typeface="Arial Nova" panose="020B0504020202020204" pitchFamily="34" charset="0"/>
            </a:endParaRPr>
          </a:p>
          <a:p>
            <a:endParaRPr lang="es-SV" sz="2800" dirty="0">
              <a:latin typeface="Arial Nova" panose="020B05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29692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Resultado de imagen para comentarios">
            <a:extLst>
              <a:ext uri="{FF2B5EF4-FFF2-40B4-BE49-F238E27FC236}">
                <a16:creationId xmlns:a16="http://schemas.microsoft.com/office/drawing/2014/main" id="{91136FE3-6B65-4617-89E9-D83CB79779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0645" y="2564904"/>
            <a:ext cx="3662710" cy="2843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3D75AD6B-C64B-4339-9837-69DACEE1797C}"/>
              </a:ext>
            </a:extLst>
          </p:cNvPr>
          <p:cNvSpPr txBox="1"/>
          <p:nvPr/>
        </p:nvSpPr>
        <p:spPr>
          <a:xfrm>
            <a:off x="2740645" y="1340768"/>
            <a:ext cx="392793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4800" dirty="0"/>
              <a:t>¿Comentarios?</a:t>
            </a:r>
          </a:p>
        </p:txBody>
      </p:sp>
    </p:spTree>
    <p:extLst>
      <p:ext uri="{BB962C8B-B14F-4D97-AF65-F5344CB8AC3E}">
        <p14:creationId xmlns:p14="http://schemas.microsoft.com/office/powerpoint/2010/main" val="33799823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BEE220-5F01-4553-9D44-255DCFF56E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40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ova" panose="020B0504020202020204" pitchFamily="34" charset="0"/>
              </a:rPr>
              <a:t>ANTECEDENTES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D882842-CF7D-4AA4-968C-DEE20BE865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s-SV" dirty="0">
                <a:latin typeface="Arial Nova" panose="020B0504020202020204" pitchFamily="34" charset="0"/>
              </a:rPr>
              <a:t>A solicitud del FM en base a nuevos criterios de elegibilidad y desempeño para los MCP y MCR.</a:t>
            </a:r>
          </a:p>
          <a:p>
            <a:pPr algn="just"/>
            <a:r>
              <a:rPr lang="es-SV" dirty="0">
                <a:latin typeface="Arial Nova" panose="020B0504020202020204" pitchFamily="34" charset="0"/>
              </a:rPr>
              <a:t>Aprobado el Manual de Organización y funcionamiento de las instancias operativas regionales del COMISCA (junio 2018). </a:t>
            </a:r>
          </a:p>
          <a:p>
            <a:pPr algn="just"/>
            <a:r>
              <a:rPr lang="es-SV" dirty="0">
                <a:latin typeface="Arial Nova" panose="020B0504020202020204" pitchFamily="34" charset="0"/>
              </a:rPr>
              <a:t>Documento final avalado por SECOMISCA- julio 2019</a:t>
            </a:r>
          </a:p>
          <a:p>
            <a:pPr algn="just"/>
            <a:endParaRPr lang="es-SV" dirty="0">
              <a:latin typeface="Arial Nova" panose="020B05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85650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2C71724-10AB-4DF0-AF0A-C1DD6BF816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006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SV" sz="2800" b="1" dirty="0">
                <a:latin typeface="Arial Nova" panose="020B0504020202020204" pitchFamily="34" charset="0"/>
              </a:rPr>
              <a:t>VISIÓN</a:t>
            </a:r>
            <a:r>
              <a:rPr lang="es-SV" sz="3600" dirty="0">
                <a:latin typeface="Arial Nova" panose="020B0504020202020204" pitchFamily="34" charset="0"/>
              </a:rPr>
              <a:t> </a:t>
            </a:r>
          </a:p>
          <a:p>
            <a:pPr marL="0" indent="0" algn="just">
              <a:buNone/>
            </a:pPr>
            <a:r>
              <a:rPr lang="es-SV" sz="2000" i="1" dirty="0">
                <a:latin typeface="Arial Nova" panose="020B0504020202020204" pitchFamily="34" charset="0"/>
              </a:rPr>
              <a:t>“Ser una instancia regional que facilite el desarrollo y seguimiento de proyectos o programas intersectoriales basados en el contexto de la integración regional que garanticen el derecho a la salud universal de las personas con o afectadas por VIH, Tuberculosis y malaria en la región de Centroamérica y República Dominicana”.</a:t>
            </a:r>
          </a:p>
          <a:p>
            <a:pPr marL="0" indent="0" algn="just">
              <a:buNone/>
            </a:pPr>
            <a:endParaRPr lang="es-SV" sz="2400" b="1" dirty="0">
              <a:latin typeface="Arial Nova" panose="020B0504020202020204" pitchFamily="34" charset="0"/>
            </a:endParaRPr>
          </a:p>
          <a:p>
            <a:pPr marL="0" indent="0" algn="just">
              <a:buNone/>
            </a:pPr>
            <a:endParaRPr lang="es-SV" sz="2400" b="1" dirty="0">
              <a:latin typeface="Arial Nova" panose="020B0504020202020204" pitchFamily="34" charset="0"/>
            </a:endParaRPr>
          </a:p>
          <a:p>
            <a:pPr marL="0" indent="0" algn="just">
              <a:buNone/>
            </a:pPr>
            <a:r>
              <a:rPr lang="es-SV" sz="2800" b="1" dirty="0">
                <a:latin typeface="Arial Nova" panose="020B0504020202020204" pitchFamily="34" charset="0"/>
              </a:rPr>
              <a:t>MISIÓN </a:t>
            </a:r>
          </a:p>
          <a:p>
            <a:pPr marL="0" indent="0" algn="just">
              <a:buNone/>
            </a:pPr>
            <a:r>
              <a:rPr lang="es-SV" sz="2000" i="1" dirty="0">
                <a:latin typeface="Arial Nova" panose="020B0504020202020204" pitchFamily="34" charset="0"/>
              </a:rPr>
              <a:t>“Facilitar la armonización de esfuerzos de asistencia técnica y financiamiento regional para el apoyo a proyectos o programas que permitan el fortalecimiento de acciones nacionales y regional para el intercambio de información y experiencias, monitoreo estratégico, formulación de políticas públicas e integración participativa de todos los sectores y actores claves en la respuesta al VIH, Tuberculosis y Malaria”.</a:t>
            </a:r>
          </a:p>
          <a:p>
            <a:pPr marL="0" indent="0">
              <a:buNone/>
            </a:pPr>
            <a:endParaRPr lang="es-SV" sz="2000" i="1" dirty="0">
              <a:latin typeface="Arial Nova" panose="020B0504020202020204" pitchFamily="34" charset="0"/>
            </a:endParaRPr>
          </a:p>
          <a:p>
            <a:pPr marL="0" indent="0">
              <a:buNone/>
            </a:pPr>
            <a:endParaRPr lang="es-SV" sz="2000" dirty="0">
              <a:latin typeface="Arial Nova" panose="020B0504020202020204" pitchFamily="34" charset="0"/>
            </a:endParaRPr>
          </a:p>
          <a:p>
            <a:endParaRPr lang="es-SV" sz="3600" dirty="0">
              <a:latin typeface="Arial Nova" panose="020B05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00864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9E7991-9C01-494A-9F72-8F6EFB6CE6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SV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ova" panose="020B0504020202020204" pitchFamily="34" charset="0"/>
              </a:rPr>
              <a:t>COMPOSICIÓN Y ESTRUCTURA DEL M</a:t>
            </a:r>
            <a:r>
              <a:rPr lang="es-SV" sz="3200" b="1" dirty="0">
                <a:solidFill>
                  <a:schemeClr val="tx2"/>
                </a:solidFill>
                <a:latin typeface="Arial Nova" panose="020B0504020202020204" pitchFamily="34" charset="0"/>
              </a:rPr>
              <a:t>CR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E040E1DB-E6F6-456E-B8F9-8EB6F272E6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40" y="1556792"/>
            <a:ext cx="8934095" cy="4426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53117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5A44D93-1F33-4978-B417-CE603CA87B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6575" y="250956"/>
            <a:ext cx="8229600" cy="418058"/>
          </a:xfrm>
        </p:spPr>
        <p:txBody>
          <a:bodyPr>
            <a:normAutofit fontScale="90000"/>
          </a:bodyPr>
          <a:lstStyle/>
          <a:p>
            <a:r>
              <a:rPr lang="es-SV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ova" panose="020B0504020202020204" pitchFamily="34" charset="0"/>
              </a:rPr>
              <a:t>ORGANIGRAMA DEL MCR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0978B2E2-6A16-4A7B-BAA8-8FF2DC168D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6575" y="908720"/>
            <a:ext cx="7750850" cy="5280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43525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7AC6212-22B4-4C5E-8162-0D21883B5F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ova" panose="020B0504020202020204" pitchFamily="34" charset="0"/>
              </a:rPr>
              <a:t>QUORUM </a:t>
            </a:r>
            <a:br>
              <a:rPr lang="es-ES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ova" panose="020B0504020202020204" pitchFamily="34" charset="0"/>
              </a:rPr>
            </a:br>
            <a:endParaRPr lang="es-SV" sz="32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ova" panose="020B050402020202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DD34B91-5EA8-4DED-B1ED-DC65929369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3949" y="1417638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s-SV" dirty="0"/>
              <a:t>Gobierno (8), Sociedad Civil (4) y Cooperación Internacional (4): 16</a:t>
            </a:r>
          </a:p>
          <a:p>
            <a:pPr marL="0" indent="0" algn="just">
              <a:buNone/>
            </a:pPr>
            <a:endParaRPr lang="es-SV" dirty="0"/>
          </a:p>
          <a:p>
            <a:pPr algn="just"/>
            <a:r>
              <a:rPr lang="es-SV" dirty="0"/>
              <a:t>Para que una sesión de Asamblea o toma de decisiones sea considerada válida será necesario que exista </a:t>
            </a:r>
            <a:r>
              <a:rPr lang="es-SV" b="1" dirty="0"/>
              <a:t>la mitad más uno de los miembros que tienen derecho a voto</a:t>
            </a:r>
            <a:r>
              <a:rPr lang="es-SV" dirty="0"/>
              <a:t>, incluyendo la mitad más uno del sector de gobierno.</a:t>
            </a:r>
          </a:p>
          <a:p>
            <a:pPr marL="0" indent="0" algn="just">
              <a:buNone/>
            </a:pPr>
            <a:endParaRPr lang="es-SV" dirty="0"/>
          </a:p>
          <a:p>
            <a:pPr algn="just"/>
            <a:r>
              <a:rPr lang="es-SV" dirty="0"/>
              <a:t>Quorum para plenaria: 10 votos</a:t>
            </a:r>
          </a:p>
        </p:txBody>
      </p:sp>
    </p:spTree>
    <p:extLst>
      <p:ext uri="{BB962C8B-B14F-4D97-AF65-F5344CB8AC3E}">
        <p14:creationId xmlns:p14="http://schemas.microsoft.com/office/powerpoint/2010/main" val="13037709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FB05B2F-47E1-4B66-8AFC-19FEF4ABFE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29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ova" panose="020B0504020202020204" pitchFamily="34" charset="0"/>
              </a:rPr>
              <a:t>FUNCIONES DE LA ASAMBLEA PLENARIA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EF41E3E-9300-4191-955E-210018B1AC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lvl="0" algn="just"/>
            <a:r>
              <a:rPr lang="es-ES" sz="2400" dirty="0">
                <a:latin typeface="Arial Nova" panose="020B0504020202020204" pitchFamily="34" charset="0"/>
              </a:rPr>
              <a:t>Análisis periódico de la situación de VIH, Tuberculosis y Malaria, desde el enfoque de determinación social de salud para asesorar al COMISCA sobre las áreas críticas que requieran un abordaje regional.</a:t>
            </a:r>
          </a:p>
          <a:p>
            <a:pPr lvl="0" algn="just"/>
            <a:endParaRPr lang="es-SV" sz="2400" dirty="0">
              <a:latin typeface="Arial Nova" panose="020B0504020202020204" pitchFamily="34" charset="0"/>
            </a:endParaRPr>
          </a:p>
          <a:p>
            <a:pPr lvl="0" algn="just"/>
            <a:r>
              <a:rPr lang="es-ES" sz="2400" dirty="0">
                <a:latin typeface="Arial Nova" panose="020B0504020202020204" pitchFamily="34" charset="0"/>
              </a:rPr>
              <a:t>Promover que los objetivos acordados en los Planes estratégicos regionales, proyectos, o iniciativas regionales aprobados por el COMISCA, sean alcanzados a través de un plan operativo y monitoreo alineado al “Sistema de Planificación, Monitoreo y Evaluación del PSCARD” vigente.</a:t>
            </a:r>
          </a:p>
          <a:p>
            <a:pPr marL="0" lvl="0" indent="0" algn="just">
              <a:buNone/>
            </a:pPr>
            <a:endParaRPr lang="es-SV" sz="2400" dirty="0">
              <a:latin typeface="Arial Nova" panose="020B0504020202020204" pitchFamily="34" charset="0"/>
            </a:endParaRPr>
          </a:p>
          <a:p>
            <a:pPr lvl="0" algn="just"/>
            <a:r>
              <a:rPr lang="es-ES" sz="2400" dirty="0">
                <a:latin typeface="Arial Nova" panose="020B0504020202020204" pitchFamily="34" charset="0"/>
              </a:rPr>
              <a:t>Monitorear y vigilar el comportamiento de los indicadores claves regionales en aspectos programáticos, gestión y políticas regionales en relación con el VIH, Tuberculosis y Malaria.</a:t>
            </a:r>
            <a:endParaRPr lang="es-SV" sz="2400" dirty="0">
              <a:latin typeface="Arial Nova" panose="020B0504020202020204" pitchFamily="34" charset="0"/>
            </a:endParaRPr>
          </a:p>
          <a:p>
            <a:pPr algn="just"/>
            <a:endParaRPr lang="es-SV" sz="2400" dirty="0">
              <a:latin typeface="Arial Nova" panose="020B05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67608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FB05B2F-47E1-4B66-8AFC-19FEF4ABFE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29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ova" panose="020B0504020202020204" pitchFamily="34" charset="0"/>
              </a:rPr>
              <a:t>FUNCIONES DE LA ASAMBLEA PLENARIA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EF41E3E-9300-4191-955E-210018B1AC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525963"/>
          </a:xfrm>
        </p:spPr>
        <p:txBody>
          <a:bodyPr>
            <a:normAutofit fontScale="77500" lnSpcReduction="20000"/>
          </a:bodyPr>
          <a:lstStyle/>
          <a:p>
            <a:pPr lvl="0" algn="just"/>
            <a:r>
              <a:rPr lang="es-ES" dirty="0">
                <a:latin typeface="Arial Nova" panose="020B0504020202020204" pitchFamily="34" charset="0"/>
              </a:rPr>
              <a:t>Promover la realización de talleres regionales centrados en los países para facilitar el intercambio de buenas prácticas en la región.</a:t>
            </a:r>
          </a:p>
          <a:p>
            <a:pPr marL="0" lvl="0" indent="0" algn="just">
              <a:buNone/>
            </a:pPr>
            <a:endParaRPr lang="es-SV" dirty="0">
              <a:latin typeface="Arial Nova" panose="020B0504020202020204" pitchFamily="34" charset="0"/>
            </a:endParaRPr>
          </a:p>
          <a:p>
            <a:pPr lvl="0" algn="just"/>
            <a:r>
              <a:rPr lang="es-ES" dirty="0">
                <a:latin typeface="Arial Nova" panose="020B0504020202020204" pitchFamily="34" charset="0"/>
              </a:rPr>
              <a:t>Facilitar estructuras y mecanismos de planificación que permitan un enfoque multisectorial en el diseño de programas y proyectos regionales con un enfoque sostenible.</a:t>
            </a:r>
          </a:p>
          <a:p>
            <a:pPr marL="0" lvl="0" indent="0" algn="just">
              <a:buNone/>
            </a:pPr>
            <a:endParaRPr lang="es-SV" dirty="0">
              <a:latin typeface="Arial Nova" panose="020B0504020202020204" pitchFamily="34" charset="0"/>
            </a:endParaRPr>
          </a:p>
          <a:p>
            <a:pPr lvl="0" algn="just"/>
            <a:r>
              <a:rPr lang="es-ES" dirty="0">
                <a:latin typeface="Arial Nova" panose="020B0504020202020204" pitchFamily="34" charset="0"/>
              </a:rPr>
              <a:t>Aprobar y modificar cuando sea necesario, los documentos de gobernanza del MCR, planes y presupuestos operativos de las estructuras operativas y el Secretariado Técnico del mecanismo.</a:t>
            </a:r>
            <a:endParaRPr lang="es-SV" dirty="0">
              <a:latin typeface="Arial Nova" panose="020B0504020202020204" pitchFamily="34" charset="0"/>
            </a:endParaRPr>
          </a:p>
          <a:p>
            <a:pPr algn="just"/>
            <a:endParaRPr lang="es-SV" sz="2400" dirty="0">
              <a:latin typeface="Arial Nova" panose="020B05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71845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FB05B2F-47E1-4B66-8AFC-19FEF4ABFE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29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ova" panose="020B0504020202020204" pitchFamily="34" charset="0"/>
              </a:rPr>
              <a:t>FUNCIONES DE LA ASAMBLEA PLENARIA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EF41E3E-9300-4191-955E-210018B1AC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525963"/>
          </a:xfrm>
        </p:spPr>
        <p:txBody>
          <a:bodyPr>
            <a:normAutofit fontScale="85000" lnSpcReduction="10000"/>
          </a:bodyPr>
          <a:lstStyle/>
          <a:p>
            <a:pPr algn="just">
              <a:lnSpc>
                <a:spcPct val="107000"/>
              </a:lnSpc>
            </a:pPr>
            <a:r>
              <a:rPr lang="es-ES" dirty="0">
                <a:latin typeface="Arial Nova" panose="020B05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Conformar y elegir entre los miembros del MCR a las y los integrantes de la Junta Directiva, Comisiones de trabajo y Comité de Ética. </a:t>
            </a:r>
            <a:endParaRPr lang="es-SV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buNone/>
            </a:pPr>
            <a:endParaRPr lang="es-ES" dirty="0">
              <a:latin typeface="Arial Nova" panose="020B05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</a:pPr>
            <a:r>
              <a:rPr lang="es-ES" dirty="0">
                <a:latin typeface="Arial Nova" panose="020B05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Avalar técnicamente ante el COMISCA a través de la SE-COMISCA, las propuestas o proyectos regionales para luego ser gestionados ante las agencias de cooperación u otros donantes en relación con el VIH, Tuberculosis y Malaria. </a:t>
            </a:r>
            <a:endParaRPr lang="es-SV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es-SV" sz="2400" dirty="0">
              <a:latin typeface="Arial Nova" panose="020B05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584144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983</TotalTime>
  <Words>1358</Words>
  <Application>Microsoft Office PowerPoint</Application>
  <PresentationFormat>Presentación en pantalla (4:3)</PresentationFormat>
  <Paragraphs>122</Paragraphs>
  <Slides>17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21" baseType="lpstr">
      <vt:lpstr>Arial</vt:lpstr>
      <vt:lpstr>Arial Nova</vt:lpstr>
      <vt:lpstr>Calibri</vt:lpstr>
      <vt:lpstr>Tema de Office</vt:lpstr>
      <vt:lpstr>Alcances del Reglamento interno del MCR y acuerdos para la participación en el Monitoreo de la IREM   REUNION PLENARIA DEL MCR 29 de octubre 2019 Rosibel Cruz</vt:lpstr>
      <vt:lpstr>ANTECEDENTES</vt:lpstr>
      <vt:lpstr>Presentación de PowerPoint</vt:lpstr>
      <vt:lpstr>COMPOSICIÓN Y ESTRUCTURA DEL MCR</vt:lpstr>
      <vt:lpstr>ORGANIGRAMA DEL MCR</vt:lpstr>
      <vt:lpstr>QUORUM  </vt:lpstr>
      <vt:lpstr>FUNCIONES DE LA ASAMBLEA PLENARIA</vt:lpstr>
      <vt:lpstr>FUNCIONES DE LA ASAMBLEA PLENARIA</vt:lpstr>
      <vt:lpstr>FUNCIONES DE LA ASAMBLEA PLENARIA</vt:lpstr>
      <vt:lpstr>Presentación de PowerPoint</vt:lpstr>
      <vt:lpstr>Presentación de PowerPoint</vt:lpstr>
      <vt:lpstr>CRITERIOS DE DESEMPEÑO</vt:lpstr>
      <vt:lpstr>Presentación de PowerPoint</vt:lpstr>
      <vt:lpstr>Presentación de PowerPoint</vt:lpstr>
      <vt:lpstr>OPORTUNIDADES DE MEJORA</vt:lpstr>
      <vt:lpstr>OPORTUNIDADES DE MEJORA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SOCIALIZACIÓN REGLAMENTO INTERNO DEL MCR   REUNION PLENARIA DEL MCR 29 de abril 2019</dc:title>
  <dc:creator>AsistPMCR AsistPMCR</dc:creator>
  <cp:lastModifiedBy>Rosibel Maritza Cruz de Alemán</cp:lastModifiedBy>
  <cp:revision>37</cp:revision>
  <dcterms:created xsi:type="dcterms:W3CDTF">2019-04-24T15:37:39Z</dcterms:created>
  <dcterms:modified xsi:type="dcterms:W3CDTF">2019-10-29T05:32:47Z</dcterms:modified>
</cp:coreProperties>
</file>