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</p:sldMasterIdLst>
  <p:notesMasterIdLst>
    <p:notesMasterId r:id="rId27"/>
  </p:notesMasterIdLst>
  <p:sldIdLst>
    <p:sldId id="277" r:id="rId3"/>
    <p:sldId id="256" r:id="rId4"/>
    <p:sldId id="292" r:id="rId5"/>
    <p:sldId id="314" r:id="rId6"/>
    <p:sldId id="293" r:id="rId7"/>
    <p:sldId id="294" r:id="rId8"/>
    <p:sldId id="295" r:id="rId9"/>
    <p:sldId id="279" r:id="rId10"/>
    <p:sldId id="316" r:id="rId11"/>
    <p:sldId id="315" r:id="rId12"/>
    <p:sldId id="313" r:id="rId13"/>
    <p:sldId id="259" r:id="rId14"/>
    <p:sldId id="306" r:id="rId15"/>
    <p:sldId id="298" r:id="rId16"/>
    <p:sldId id="299" r:id="rId17"/>
    <p:sldId id="297" r:id="rId18"/>
    <p:sldId id="304" r:id="rId19"/>
    <p:sldId id="285" r:id="rId20"/>
    <p:sldId id="311" r:id="rId21"/>
    <p:sldId id="309" r:id="rId22"/>
    <p:sldId id="310" r:id="rId23"/>
    <p:sldId id="301" r:id="rId24"/>
    <p:sldId id="289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E32305-676F-4698-B34C-2EC0CF164F2C}">
          <p14:sldIdLst>
            <p14:sldId id="277"/>
            <p14:sldId id="256"/>
            <p14:sldId id="292"/>
            <p14:sldId id="314"/>
            <p14:sldId id="293"/>
            <p14:sldId id="294"/>
            <p14:sldId id="295"/>
            <p14:sldId id="279"/>
            <p14:sldId id="316"/>
            <p14:sldId id="315"/>
            <p14:sldId id="313"/>
            <p14:sldId id="259"/>
            <p14:sldId id="306"/>
            <p14:sldId id="298"/>
            <p14:sldId id="299"/>
            <p14:sldId id="297"/>
            <p14:sldId id="304"/>
            <p14:sldId id="285"/>
            <p14:sldId id="311"/>
            <p14:sldId id="309"/>
            <p14:sldId id="310"/>
            <p14:sldId id="301"/>
            <p14:sldId id="289"/>
            <p14:sldId id="28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82878" autoAdjust="0"/>
  </p:normalViewPr>
  <p:slideViewPr>
    <p:cSldViewPr>
      <p:cViewPr>
        <p:scale>
          <a:sx n="90" d="100"/>
          <a:sy n="90" d="100"/>
        </p:scale>
        <p:origin x="-128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7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9F549-1969-4E0A-BAD8-5DD43F9E9784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A9A43E1B-B78B-41D3-B539-4A886E6FF382}">
      <dgm:prSet phldrT="[Text]"/>
      <dgm:spPr>
        <a:solidFill>
          <a:srgbClr val="CC3300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Control</a:t>
          </a:r>
          <a:endParaRPr lang="en-US" b="1" dirty="0">
            <a:solidFill>
              <a:srgbClr val="02287E"/>
            </a:solidFill>
          </a:endParaRPr>
        </a:p>
      </dgm:t>
    </dgm:pt>
    <dgm:pt modelId="{0DEE2CA0-E230-4BEB-A8B5-8DC196D744EF}" type="parTrans" cxnId="{FFA413E1-7B94-4A0F-AEC6-F9291EE537FF}">
      <dgm:prSet/>
      <dgm:spPr/>
      <dgm:t>
        <a:bodyPr/>
        <a:lstStyle/>
        <a:p>
          <a:endParaRPr lang="en-US"/>
        </a:p>
      </dgm:t>
    </dgm:pt>
    <dgm:pt modelId="{B0C3EE61-EFC3-4E83-AB63-10473B674434}" type="sibTrans" cxnId="{FFA413E1-7B94-4A0F-AEC6-F9291EE537FF}">
      <dgm:prSet/>
      <dgm:spPr/>
      <dgm:t>
        <a:bodyPr/>
        <a:lstStyle/>
        <a:p>
          <a:endParaRPr lang="en-US"/>
        </a:p>
      </dgm:t>
    </dgm:pt>
    <dgm:pt modelId="{E3AB2C25-CC54-4C3E-A15C-B46FA9516558}">
      <dgm:prSet phldrT="[Text]"/>
      <dgm:spPr>
        <a:solidFill>
          <a:srgbClr val="FF9900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Pre-eliminación</a:t>
          </a:r>
          <a:endParaRPr lang="en-US" b="1" dirty="0">
            <a:solidFill>
              <a:srgbClr val="02287E"/>
            </a:solidFill>
          </a:endParaRPr>
        </a:p>
      </dgm:t>
    </dgm:pt>
    <dgm:pt modelId="{F4183AC6-0C43-4B20-B90A-DF72FECC14AE}" type="parTrans" cxnId="{7866C7D1-4331-4E30-A9EB-B79001DF7E7B}">
      <dgm:prSet/>
      <dgm:spPr/>
      <dgm:t>
        <a:bodyPr/>
        <a:lstStyle/>
        <a:p>
          <a:endParaRPr lang="en-US"/>
        </a:p>
      </dgm:t>
    </dgm:pt>
    <dgm:pt modelId="{61FB068C-B6E4-48B3-835B-B42650D30A40}" type="sibTrans" cxnId="{7866C7D1-4331-4E30-A9EB-B79001DF7E7B}">
      <dgm:prSet/>
      <dgm:spPr/>
      <dgm:t>
        <a:bodyPr/>
        <a:lstStyle/>
        <a:p>
          <a:endParaRPr lang="en-US"/>
        </a:p>
      </dgm:t>
    </dgm:pt>
    <dgm:pt modelId="{F507CFF5-F923-4DFD-AAA2-35006E7F93AD}">
      <dgm:prSet phldrT="[Text]"/>
      <dgm:spPr>
        <a:solidFill>
          <a:srgbClr val="FFD937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Eliminación</a:t>
          </a:r>
          <a:endParaRPr lang="en-US" b="1" dirty="0">
            <a:solidFill>
              <a:srgbClr val="02287E"/>
            </a:solidFill>
          </a:endParaRPr>
        </a:p>
      </dgm:t>
    </dgm:pt>
    <dgm:pt modelId="{C41C3AAE-D06F-47B6-88F6-3570AB083AC1}" type="parTrans" cxnId="{9CA41278-110A-4B6A-8DFD-1EA10C36A8AB}">
      <dgm:prSet/>
      <dgm:spPr/>
      <dgm:t>
        <a:bodyPr/>
        <a:lstStyle/>
        <a:p>
          <a:endParaRPr lang="en-US"/>
        </a:p>
      </dgm:t>
    </dgm:pt>
    <dgm:pt modelId="{A1F00BA5-7115-438D-9D6B-68F838E4B3B6}" type="sibTrans" cxnId="{9CA41278-110A-4B6A-8DFD-1EA10C36A8AB}">
      <dgm:prSet/>
      <dgm:spPr/>
      <dgm:t>
        <a:bodyPr/>
        <a:lstStyle/>
        <a:p>
          <a:endParaRPr lang="en-US"/>
        </a:p>
      </dgm:t>
    </dgm:pt>
    <dgm:pt modelId="{DBB9FF14-D8CA-4DA4-BE68-AC52A87B3F72}">
      <dgm:prSet phldrT="[Text]"/>
      <dgm:spPr>
        <a:solidFill>
          <a:srgbClr val="FFFFA7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Prevención de re-introducción</a:t>
          </a:r>
          <a:endParaRPr lang="en-US" b="1" dirty="0">
            <a:solidFill>
              <a:srgbClr val="02287E"/>
            </a:solidFill>
          </a:endParaRPr>
        </a:p>
      </dgm:t>
    </dgm:pt>
    <dgm:pt modelId="{CB861F8F-5805-404D-AFB1-E13E4738B583}" type="parTrans" cxnId="{26F93F48-2459-407C-A954-89430D70C1BC}">
      <dgm:prSet/>
      <dgm:spPr/>
      <dgm:t>
        <a:bodyPr/>
        <a:lstStyle/>
        <a:p>
          <a:endParaRPr lang="en-US"/>
        </a:p>
      </dgm:t>
    </dgm:pt>
    <dgm:pt modelId="{7E19A0E1-810C-446F-8E96-8AC78A832F84}" type="sibTrans" cxnId="{26F93F48-2459-407C-A954-89430D70C1BC}">
      <dgm:prSet/>
      <dgm:spPr/>
      <dgm:t>
        <a:bodyPr/>
        <a:lstStyle/>
        <a:p>
          <a:endParaRPr lang="en-US"/>
        </a:p>
      </dgm:t>
    </dgm:pt>
    <dgm:pt modelId="{918308DD-58DA-4057-A104-EF03D5B00B30}" type="pres">
      <dgm:prSet presAssocID="{2DB9F549-1969-4E0A-BAD8-5DD43F9E9784}" presName="Name0" presStyleCnt="0">
        <dgm:presLayoutVars>
          <dgm:dir/>
          <dgm:animLvl val="lvl"/>
          <dgm:resizeHandles val="exact"/>
        </dgm:presLayoutVars>
      </dgm:prSet>
      <dgm:spPr/>
    </dgm:pt>
    <dgm:pt modelId="{D3DC9CAE-0D0D-459A-81A7-732617FC261A}" type="pres">
      <dgm:prSet presAssocID="{A9A43E1B-B78B-41D3-B539-4A886E6FF382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DB805-3EE5-4366-9300-6E61D014CE40}" type="pres">
      <dgm:prSet presAssocID="{B0C3EE61-EFC3-4E83-AB63-10473B674434}" presName="parTxOnlySpace" presStyleCnt="0"/>
      <dgm:spPr/>
    </dgm:pt>
    <dgm:pt modelId="{A25410F2-33AC-4297-A74B-CF24D560E741}" type="pres">
      <dgm:prSet presAssocID="{E3AB2C25-CC54-4C3E-A15C-B46FA951655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4591C-B834-4DDC-8C4F-E771E5683055}" type="pres">
      <dgm:prSet presAssocID="{61FB068C-B6E4-48B3-835B-B42650D30A40}" presName="parTxOnlySpace" presStyleCnt="0"/>
      <dgm:spPr/>
    </dgm:pt>
    <dgm:pt modelId="{CB853B9F-AF90-4230-9E9A-65338D288C3E}" type="pres">
      <dgm:prSet presAssocID="{F507CFF5-F923-4DFD-AAA2-35006E7F93AD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E6A4B2-5D39-482B-AD20-81758439D08B}" type="pres">
      <dgm:prSet presAssocID="{A1F00BA5-7115-438D-9D6B-68F838E4B3B6}" presName="parTxOnlySpace" presStyleCnt="0"/>
      <dgm:spPr/>
    </dgm:pt>
    <dgm:pt modelId="{4B1C307E-B45F-4892-9946-F86991062A3E}" type="pres">
      <dgm:prSet presAssocID="{DBB9FF14-D8CA-4DA4-BE68-AC52A87B3F72}" presName="parTxOnly" presStyleLbl="node1" presStyleIdx="3" presStyleCnt="4" custScaleX="1140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99D75B-0B55-4128-A373-9E89390D577D}" type="presOf" srcId="{2DB9F549-1969-4E0A-BAD8-5DD43F9E9784}" destId="{918308DD-58DA-4057-A104-EF03D5B00B30}" srcOrd="0" destOrd="0" presId="urn:microsoft.com/office/officeart/2005/8/layout/chevron1"/>
    <dgm:cxn modelId="{D8D09271-80C0-4D70-A897-6339228563FE}" type="presOf" srcId="{E3AB2C25-CC54-4C3E-A15C-B46FA9516558}" destId="{A25410F2-33AC-4297-A74B-CF24D560E741}" srcOrd="0" destOrd="0" presId="urn:microsoft.com/office/officeart/2005/8/layout/chevron1"/>
    <dgm:cxn modelId="{9CA41278-110A-4B6A-8DFD-1EA10C36A8AB}" srcId="{2DB9F549-1969-4E0A-BAD8-5DD43F9E9784}" destId="{F507CFF5-F923-4DFD-AAA2-35006E7F93AD}" srcOrd="2" destOrd="0" parTransId="{C41C3AAE-D06F-47B6-88F6-3570AB083AC1}" sibTransId="{A1F00BA5-7115-438D-9D6B-68F838E4B3B6}"/>
    <dgm:cxn modelId="{5931CB2C-18FF-4456-ABF6-2566F2993000}" type="presOf" srcId="{F507CFF5-F923-4DFD-AAA2-35006E7F93AD}" destId="{CB853B9F-AF90-4230-9E9A-65338D288C3E}" srcOrd="0" destOrd="0" presId="urn:microsoft.com/office/officeart/2005/8/layout/chevron1"/>
    <dgm:cxn modelId="{2D348C29-4B51-400F-91FC-270C1008C464}" type="presOf" srcId="{A9A43E1B-B78B-41D3-B539-4A886E6FF382}" destId="{D3DC9CAE-0D0D-459A-81A7-732617FC261A}" srcOrd="0" destOrd="0" presId="urn:microsoft.com/office/officeart/2005/8/layout/chevron1"/>
    <dgm:cxn modelId="{3A48AE7F-2360-46E8-9F2C-9B30490E4BB6}" type="presOf" srcId="{DBB9FF14-D8CA-4DA4-BE68-AC52A87B3F72}" destId="{4B1C307E-B45F-4892-9946-F86991062A3E}" srcOrd="0" destOrd="0" presId="urn:microsoft.com/office/officeart/2005/8/layout/chevron1"/>
    <dgm:cxn modelId="{26F93F48-2459-407C-A954-89430D70C1BC}" srcId="{2DB9F549-1969-4E0A-BAD8-5DD43F9E9784}" destId="{DBB9FF14-D8CA-4DA4-BE68-AC52A87B3F72}" srcOrd="3" destOrd="0" parTransId="{CB861F8F-5805-404D-AFB1-E13E4738B583}" sibTransId="{7E19A0E1-810C-446F-8E96-8AC78A832F84}"/>
    <dgm:cxn modelId="{7866C7D1-4331-4E30-A9EB-B79001DF7E7B}" srcId="{2DB9F549-1969-4E0A-BAD8-5DD43F9E9784}" destId="{E3AB2C25-CC54-4C3E-A15C-B46FA9516558}" srcOrd="1" destOrd="0" parTransId="{F4183AC6-0C43-4B20-B90A-DF72FECC14AE}" sibTransId="{61FB068C-B6E4-48B3-835B-B42650D30A40}"/>
    <dgm:cxn modelId="{FFA413E1-7B94-4A0F-AEC6-F9291EE537FF}" srcId="{2DB9F549-1969-4E0A-BAD8-5DD43F9E9784}" destId="{A9A43E1B-B78B-41D3-B539-4A886E6FF382}" srcOrd="0" destOrd="0" parTransId="{0DEE2CA0-E230-4BEB-A8B5-8DC196D744EF}" sibTransId="{B0C3EE61-EFC3-4E83-AB63-10473B674434}"/>
    <dgm:cxn modelId="{28188791-D0F0-4F0A-B4CF-A9D1D4A1CA64}" type="presParOf" srcId="{918308DD-58DA-4057-A104-EF03D5B00B30}" destId="{D3DC9CAE-0D0D-459A-81A7-732617FC261A}" srcOrd="0" destOrd="0" presId="urn:microsoft.com/office/officeart/2005/8/layout/chevron1"/>
    <dgm:cxn modelId="{6CB46D97-2F27-44F2-9261-75A65308E2D9}" type="presParOf" srcId="{918308DD-58DA-4057-A104-EF03D5B00B30}" destId="{F4EDB805-3EE5-4366-9300-6E61D014CE40}" srcOrd="1" destOrd="0" presId="urn:microsoft.com/office/officeart/2005/8/layout/chevron1"/>
    <dgm:cxn modelId="{0140A945-418D-453E-A74E-26341CF69C12}" type="presParOf" srcId="{918308DD-58DA-4057-A104-EF03D5B00B30}" destId="{A25410F2-33AC-4297-A74B-CF24D560E741}" srcOrd="2" destOrd="0" presId="urn:microsoft.com/office/officeart/2005/8/layout/chevron1"/>
    <dgm:cxn modelId="{27FA98A6-3278-48FB-83FF-9934CA27ED32}" type="presParOf" srcId="{918308DD-58DA-4057-A104-EF03D5B00B30}" destId="{D6D4591C-B834-4DDC-8C4F-E771E5683055}" srcOrd="3" destOrd="0" presId="urn:microsoft.com/office/officeart/2005/8/layout/chevron1"/>
    <dgm:cxn modelId="{53541666-73DC-4331-8247-FAB69DBE45F0}" type="presParOf" srcId="{918308DD-58DA-4057-A104-EF03D5B00B30}" destId="{CB853B9F-AF90-4230-9E9A-65338D288C3E}" srcOrd="4" destOrd="0" presId="urn:microsoft.com/office/officeart/2005/8/layout/chevron1"/>
    <dgm:cxn modelId="{DCC0C446-E7A5-430F-ABA3-2170348DAD15}" type="presParOf" srcId="{918308DD-58DA-4057-A104-EF03D5B00B30}" destId="{56E6A4B2-5D39-482B-AD20-81758439D08B}" srcOrd="5" destOrd="0" presId="urn:microsoft.com/office/officeart/2005/8/layout/chevron1"/>
    <dgm:cxn modelId="{DC700626-8BC6-4918-A00F-8563138089D0}" type="presParOf" srcId="{918308DD-58DA-4057-A104-EF03D5B00B30}" destId="{4B1C307E-B45F-4892-9946-F86991062A3E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C9CAE-0D0D-459A-81A7-732617FC261A}">
      <dsp:nvSpPr>
        <dsp:cNvPr id="0" name=""/>
        <dsp:cNvSpPr/>
      </dsp:nvSpPr>
      <dsp:spPr>
        <a:xfrm>
          <a:off x="1465" y="1791667"/>
          <a:ext cx="2076507" cy="830602"/>
        </a:xfrm>
        <a:prstGeom prst="chevron">
          <a:avLst/>
        </a:prstGeom>
        <a:solidFill>
          <a:srgbClr val="CC3300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Control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416766" y="1791667"/>
        <a:ext cx="1245905" cy="830602"/>
      </dsp:txXfrm>
    </dsp:sp>
    <dsp:sp modelId="{A25410F2-33AC-4297-A74B-CF24D560E741}">
      <dsp:nvSpPr>
        <dsp:cNvPr id="0" name=""/>
        <dsp:cNvSpPr/>
      </dsp:nvSpPr>
      <dsp:spPr>
        <a:xfrm>
          <a:off x="1870322" y="1791667"/>
          <a:ext cx="2076507" cy="830602"/>
        </a:xfrm>
        <a:prstGeom prst="chevron">
          <a:avLst/>
        </a:prstGeom>
        <a:solidFill>
          <a:srgbClr val="FF9900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Pre-eliminación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2285623" y="1791667"/>
        <a:ext cx="1245905" cy="830602"/>
      </dsp:txXfrm>
    </dsp:sp>
    <dsp:sp modelId="{CB853B9F-AF90-4230-9E9A-65338D288C3E}">
      <dsp:nvSpPr>
        <dsp:cNvPr id="0" name=""/>
        <dsp:cNvSpPr/>
      </dsp:nvSpPr>
      <dsp:spPr>
        <a:xfrm>
          <a:off x="3739178" y="1791667"/>
          <a:ext cx="2076507" cy="830602"/>
        </a:xfrm>
        <a:prstGeom prst="chevron">
          <a:avLst/>
        </a:prstGeom>
        <a:solidFill>
          <a:srgbClr val="FFD937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Eliminación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4154479" y="1791667"/>
        <a:ext cx="1245905" cy="830602"/>
      </dsp:txXfrm>
    </dsp:sp>
    <dsp:sp modelId="{4B1C307E-B45F-4892-9946-F86991062A3E}">
      <dsp:nvSpPr>
        <dsp:cNvPr id="0" name=""/>
        <dsp:cNvSpPr/>
      </dsp:nvSpPr>
      <dsp:spPr>
        <a:xfrm>
          <a:off x="5608035" y="1791667"/>
          <a:ext cx="2369274" cy="830602"/>
        </a:xfrm>
        <a:prstGeom prst="chevron">
          <a:avLst/>
        </a:prstGeom>
        <a:solidFill>
          <a:srgbClr val="FFFFA7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Prevención de re-introducción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6023336" y="1791667"/>
        <a:ext cx="1538672" cy="830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C3D41-3B5B-44F4-B3C0-DA2B355F2A17}" type="datetimeFigureOut">
              <a:rPr lang="en-GB" smtClean="0"/>
              <a:t>17/02/2014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420A6-91F2-4AE0-9D9E-A6A48A5AF67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58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9057" indent="-280406" defTabSz="9144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1626" indent="-224325" defTabSz="9144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0276" indent="-224325" defTabSz="9144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18927" indent="-224325" defTabSz="91443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A843E9-91B3-49EA-BFD2-54744FA50A55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5" tIns="45718" rIns="91435" bIns="45718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F8811DC-0AA2-4994-831D-82C5297DE5BB}" type="slidenum">
              <a:rPr lang="en-US" sz="1200"/>
              <a:pPr algn="r" eaLnBrk="1" hangingPunct="1"/>
              <a:t>3</a:t>
            </a:fld>
            <a:endParaRPr lang="en-US" sz="1200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322">
              <a:defRPr i="1">
                <a:solidFill>
                  <a:schemeClr val="tx1"/>
                </a:solidFill>
                <a:latin typeface="Tahoma" pitchFamily="34" charset="0"/>
              </a:defRPr>
            </a:lvl1pPr>
            <a:lvl2pPr marL="729057" indent="-280406" defTabSz="911322">
              <a:defRPr i="1">
                <a:solidFill>
                  <a:schemeClr val="tx1"/>
                </a:solidFill>
                <a:latin typeface="Tahoma" pitchFamily="34" charset="0"/>
              </a:defRPr>
            </a:lvl2pPr>
            <a:lvl3pPr marL="112162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3pPr>
            <a:lvl4pPr marL="157027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4pPr>
            <a:lvl5pPr marL="2018927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5pPr>
            <a:lvl6pPr marL="246757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6pPr>
            <a:lvl7pPr marL="291622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7pPr>
            <a:lvl8pPr marL="336487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8pPr>
            <a:lvl9pPr marL="381352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CFB4E67-4DDE-45D6-BE70-08E0905E5D14}" type="slidenum">
              <a:rPr lang="es-ES" i="0" smtClean="0">
                <a:latin typeface="Arial" pitchFamily="34" charset="0"/>
              </a:rPr>
              <a:pPr eaLnBrk="1" hangingPunct="1"/>
              <a:t>9</a:t>
            </a:fld>
            <a:endParaRPr lang="es-ES" i="0" dirty="0" smtClean="0"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7412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975" y="4342464"/>
            <a:ext cx="5482052" cy="4114487"/>
          </a:xfrm>
          <a:noFill/>
        </p:spPr>
        <p:txBody>
          <a:bodyPr/>
          <a:lstStyle/>
          <a:p>
            <a:pPr eaLnBrk="1" hangingPunct="1"/>
            <a:r>
              <a:rPr lang="en-GB" u="sng" dirty="0" smtClean="0"/>
              <a:t>Eradication</a:t>
            </a:r>
            <a:r>
              <a:rPr lang="en-GB" dirty="0" smtClean="0"/>
              <a:t>: permanent reduction to </a:t>
            </a:r>
            <a:r>
              <a:rPr lang="en-GB" dirty="0" smtClean="0">
                <a:solidFill>
                  <a:srgbClr val="FF0000"/>
                </a:solidFill>
              </a:rPr>
              <a:t>zero</a:t>
            </a:r>
            <a:r>
              <a:rPr lang="en-GB" dirty="0" smtClean="0"/>
              <a:t> of the </a:t>
            </a:r>
            <a:r>
              <a:rPr lang="en-GB" dirty="0" smtClean="0">
                <a:solidFill>
                  <a:srgbClr val="FF0000"/>
                </a:solidFill>
              </a:rPr>
              <a:t>worldwide</a:t>
            </a:r>
            <a:r>
              <a:rPr lang="en-GB" dirty="0" smtClean="0"/>
              <a:t> incidence of infection caused by a specific agent as a result of deliberate efforts. intervention measures are no longer needed once eradication has been achieved.</a:t>
            </a:r>
          </a:p>
          <a:p>
            <a:pPr eaLnBrk="1" hangingPunct="1"/>
            <a:r>
              <a:rPr lang="en-GB" u="sng" dirty="0" smtClean="0"/>
              <a:t>Elimination</a:t>
            </a:r>
            <a:r>
              <a:rPr lang="en-GB" dirty="0" smtClean="0"/>
              <a:t>: reduction to </a:t>
            </a:r>
            <a:r>
              <a:rPr lang="en-GB" dirty="0" smtClean="0">
                <a:solidFill>
                  <a:srgbClr val="FF0000"/>
                </a:solidFill>
              </a:rPr>
              <a:t>zero</a:t>
            </a:r>
            <a:r>
              <a:rPr lang="en-GB" dirty="0" smtClean="0"/>
              <a:t> of the incidence of infection caused by a specific agent </a:t>
            </a:r>
            <a:r>
              <a:rPr lang="en-GB" dirty="0" smtClean="0">
                <a:solidFill>
                  <a:srgbClr val="FF0000"/>
                </a:solidFill>
              </a:rPr>
              <a:t>in a defined geographical area</a:t>
            </a:r>
            <a:r>
              <a:rPr lang="en-GB" dirty="0" smtClean="0"/>
              <a:t> as a result of deliberate efforts. Continued measures to prevent re-establishment of transmission are required. </a:t>
            </a:r>
          </a:p>
          <a:p>
            <a:pPr eaLnBrk="1" hangingPunct="1"/>
            <a:r>
              <a:rPr lang="en-GB" u="sng" dirty="0" smtClean="0"/>
              <a:t>Malaria-free</a:t>
            </a:r>
            <a:r>
              <a:rPr lang="en-GB" dirty="0" smtClean="0"/>
              <a:t>: </a:t>
            </a:r>
            <a:r>
              <a:rPr lang="en-GB" sz="1400" dirty="0"/>
              <a:t> </a:t>
            </a:r>
            <a:r>
              <a:rPr lang="en-GB" dirty="0" smtClean="0"/>
              <a:t>term used to describe an area where there is no ongoing local mosquito-borne malaria transmission, and the risk of acquiring malaria is limited to </a:t>
            </a:r>
            <a:r>
              <a:rPr lang="en-GB" dirty="0" smtClean="0">
                <a:solidFill>
                  <a:srgbClr val="FF0000"/>
                </a:solidFill>
              </a:rPr>
              <a:t>introduced cases only</a:t>
            </a:r>
            <a:endParaRPr lang="en-US" dirty="0" smtClean="0">
              <a:solidFill>
                <a:srgbClr val="FF0000"/>
              </a:solidFill>
            </a:endParaRPr>
          </a:p>
          <a:p>
            <a:pPr eaLnBrk="1" hangingPunct="1"/>
            <a:endParaRPr lang="en-GB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en-GB" u="sng" dirty="0" smtClean="0"/>
              <a:t>Introduced malaria case</a:t>
            </a:r>
            <a:r>
              <a:rPr lang="en-GB" dirty="0" smtClean="0"/>
              <a:t>: case in which it can be proved that the infection is a </a:t>
            </a:r>
            <a:r>
              <a:rPr lang="en-GB" dirty="0" smtClean="0">
                <a:solidFill>
                  <a:srgbClr val="FF0000"/>
                </a:solidFill>
              </a:rPr>
              <a:t>first generation of local transmission</a:t>
            </a:r>
            <a:r>
              <a:rPr lang="en-GB" dirty="0" smtClean="0"/>
              <a:t> subsequent to a proved imported cases</a:t>
            </a:r>
          </a:p>
          <a:p>
            <a:pPr eaLnBrk="1" hangingPunct="1"/>
            <a:endParaRPr lang="en-GB" dirty="0" smtClean="0"/>
          </a:p>
          <a:p>
            <a:pPr eaLnBrk="1" hangingPunct="1"/>
            <a:r>
              <a:rPr lang="en-GB" u="sng" dirty="0" smtClean="0"/>
              <a:t>Imported malaria case</a:t>
            </a:r>
            <a:r>
              <a:rPr lang="en-GB" dirty="0" smtClean="0"/>
              <a:t>: case the </a:t>
            </a:r>
            <a:r>
              <a:rPr lang="en-GB" dirty="0" smtClean="0">
                <a:solidFill>
                  <a:srgbClr val="FF0000"/>
                </a:solidFill>
              </a:rPr>
              <a:t>origin</a:t>
            </a:r>
            <a:r>
              <a:rPr lang="en-GB" dirty="0" smtClean="0"/>
              <a:t> of which can be traced to a known malarious area (or country) </a:t>
            </a:r>
            <a:r>
              <a:rPr lang="en-GB" dirty="0" smtClean="0">
                <a:solidFill>
                  <a:srgbClr val="FF0000"/>
                </a:solidFill>
              </a:rPr>
              <a:t>outside the area (or country) in which it was found.</a:t>
            </a:r>
          </a:p>
          <a:p>
            <a:pPr eaLnBrk="1" hangingPunct="1"/>
            <a:endParaRPr lang="en-GB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en-GB" dirty="0" smtClean="0">
                <a:solidFill>
                  <a:srgbClr val="FF0000"/>
                </a:solidFill>
              </a:rPr>
              <a:t>NB: elimination of the parasites, not necessarily the vectors.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44" indent="-168244">
              <a:buFont typeface="Arial" pitchFamily="34" charset="0"/>
              <a:buChar char="•"/>
            </a:pPr>
            <a:r>
              <a:rPr lang="en-US" dirty="0" smtClean="0"/>
              <a:t>EURO</a:t>
            </a:r>
            <a:r>
              <a:rPr lang="en-US" baseline="0" dirty="0" smtClean="0"/>
              <a:t> – WHO Regional Office in Europe; EMRO – WHO Regional Office in the Eastern Mediterranean; AFRO – WHO Regional Office in Africa</a:t>
            </a:r>
          </a:p>
          <a:p>
            <a:pPr marL="168244" indent="-168244">
              <a:buFont typeface="Arial" pitchFamily="34" charset="0"/>
              <a:buChar char="•"/>
            </a:pPr>
            <a:r>
              <a:rPr lang="en-US" baseline="0" dirty="0" smtClean="0"/>
              <a:t>GHG – Global Health Group, University of California in San Francisco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F2985-45B6-4B70-BBA8-6867106535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69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322">
              <a:defRPr i="1">
                <a:solidFill>
                  <a:schemeClr val="tx1"/>
                </a:solidFill>
                <a:latin typeface="Tahoma" pitchFamily="34" charset="0"/>
              </a:defRPr>
            </a:lvl1pPr>
            <a:lvl2pPr marL="729057" indent="-280406" defTabSz="911322">
              <a:defRPr i="1">
                <a:solidFill>
                  <a:schemeClr val="tx1"/>
                </a:solidFill>
                <a:latin typeface="Tahoma" pitchFamily="34" charset="0"/>
              </a:defRPr>
            </a:lvl2pPr>
            <a:lvl3pPr marL="112162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3pPr>
            <a:lvl4pPr marL="157027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4pPr>
            <a:lvl5pPr marL="2018927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5pPr>
            <a:lvl6pPr marL="246757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6pPr>
            <a:lvl7pPr marL="291622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7pPr>
            <a:lvl8pPr marL="336487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8pPr>
            <a:lvl9pPr marL="381352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28FCBC0-9514-4A33-AF34-16B24BDFAB80}" type="slidenum">
              <a:rPr lang="en-US" i="0" smtClean="0">
                <a:latin typeface="Times" charset="0"/>
              </a:rPr>
              <a:pPr/>
              <a:t>12</a:t>
            </a:fld>
            <a:endParaRPr lang="en-US" i="0" dirty="0" smtClean="0">
              <a:latin typeface="Times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975" y="4342464"/>
            <a:ext cx="5482052" cy="4114487"/>
          </a:xfrm>
          <a:noFill/>
        </p:spPr>
        <p:txBody>
          <a:bodyPr/>
          <a:lstStyle/>
          <a:p>
            <a:r>
              <a:rPr lang="en-GB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44" indent="-168244">
              <a:buFont typeface="Arial" pitchFamily="34" charset="0"/>
              <a:buChar char="•"/>
            </a:pPr>
            <a:r>
              <a:rPr lang="en-US" b="1" u="sng" dirty="0" smtClean="0"/>
              <a:t>ILP</a:t>
            </a:r>
            <a:r>
              <a:rPr lang="en-US" baseline="0" dirty="0" smtClean="0"/>
              <a:t> - </a:t>
            </a:r>
            <a:r>
              <a:rPr lang="en-US" baseline="0" dirty="0" err="1" smtClean="0"/>
              <a:t>índice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láminas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positivas</a:t>
            </a:r>
            <a:r>
              <a:rPr lang="en-US" baseline="0" dirty="0" smtClean="0"/>
              <a:t> (Slide positivity rate) or the percentage of slides found positive among the slides examined</a:t>
            </a:r>
          </a:p>
          <a:p>
            <a:pPr marL="168244" indent="-168244">
              <a:buFont typeface="Arial" pitchFamily="34" charset="0"/>
              <a:buChar char="•"/>
            </a:pPr>
            <a:r>
              <a:rPr lang="en-US" b="1" u="sng" baseline="0" dirty="0" err="1" smtClean="0"/>
              <a:t>Tratamiento</a:t>
            </a:r>
            <a:r>
              <a:rPr lang="en-US" b="1" u="sng" baseline="0" dirty="0" smtClean="0"/>
              <a:t> Radical </a:t>
            </a:r>
            <a:r>
              <a:rPr lang="en-US" baseline="0" dirty="0" smtClean="0"/>
              <a:t>(Radical treatment or cure) – Applies to  </a:t>
            </a:r>
            <a:r>
              <a:rPr lang="en-US" i="1" baseline="0" dirty="0" smtClean="0"/>
              <a:t>P. </a:t>
            </a:r>
            <a:r>
              <a:rPr lang="en-US" i="1" baseline="0" dirty="0" err="1" smtClean="0"/>
              <a:t>vivax</a:t>
            </a:r>
            <a:r>
              <a:rPr lang="en-US" i="1" baseline="0" dirty="0" smtClean="0"/>
              <a:t> </a:t>
            </a:r>
            <a:r>
              <a:rPr lang="en-US" i="0" baseline="0" dirty="0" smtClean="0"/>
              <a:t>and </a:t>
            </a:r>
            <a:r>
              <a:rPr lang="en-US" i="1" baseline="0" dirty="0" smtClean="0"/>
              <a:t>P. </a:t>
            </a:r>
            <a:r>
              <a:rPr lang="en-US" i="1" baseline="0" dirty="0" err="1" smtClean="0"/>
              <a:t>ovale</a:t>
            </a:r>
            <a:r>
              <a:rPr lang="en-US" i="1" baseline="0" dirty="0" smtClean="0"/>
              <a:t>; </a:t>
            </a:r>
            <a:r>
              <a:rPr lang="en-US" i="0" baseline="0" dirty="0" smtClean="0"/>
              <a:t>comprises cure (defined as elimination of symptoms and asexual blood stages) plus prevention of relapses; prevention of relapses is achieved by giving </a:t>
            </a:r>
            <a:r>
              <a:rPr lang="en-US" i="0" baseline="0" dirty="0" err="1" smtClean="0"/>
              <a:t>Primaquine</a:t>
            </a:r>
            <a:r>
              <a:rPr lang="en-US" i="0" baseline="0" dirty="0" smtClean="0"/>
              <a:t>, officially recommended for 14 days at usual oral dose of 15 mg. (0.25mg/kg body wt. per day to 0.5mg/kg body wt. per day); </a:t>
            </a:r>
            <a:r>
              <a:rPr lang="en-US" i="0" baseline="0" dirty="0" err="1" smtClean="0"/>
              <a:t>Primaquine</a:t>
            </a:r>
            <a:r>
              <a:rPr lang="en-US" i="0" baseline="0" dirty="0" smtClean="0"/>
              <a:t> is an </a:t>
            </a:r>
            <a:r>
              <a:rPr lang="en-US" i="0" baseline="0" dirty="0" err="1" smtClean="0"/>
              <a:t>oxydant</a:t>
            </a:r>
            <a:r>
              <a:rPr lang="en-US" i="0" baseline="0" dirty="0" smtClean="0"/>
              <a:t> and should not be given to people with severe glucose-6-phosphate dehydrogenase (G6PD) deficiency, which may result to oxidant hemolysis</a:t>
            </a:r>
          </a:p>
          <a:p>
            <a:pPr marL="168244" indent="-168244">
              <a:buFont typeface="Arial" pitchFamily="34" charset="0"/>
              <a:buChar char="•"/>
            </a:pPr>
            <a:r>
              <a:rPr lang="en-US" b="1" i="0" u="sng" dirty="0" err="1" smtClean="0"/>
              <a:t>Notificados</a:t>
            </a:r>
            <a:r>
              <a:rPr lang="en-US" b="1" i="0" u="sng" dirty="0" smtClean="0"/>
              <a:t> </a:t>
            </a:r>
            <a:r>
              <a:rPr lang="en-US" b="1" i="0" u="sng" dirty="0" err="1" smtClean="0"/>
              <a:t>inmediatamente</a:t>
            </a:r>
            <a:r>
              <a:rPr lang="en-US" b="1" i="0" u="sng" dirty="0" smtClean="0"/>
              <a:t> (?):</a:t>
            </a:r>
            <a:r>
              <a:rPr lang="en-US" b="1" i="0" u="sng" baseline="0" dirty="0" smtClean="0"/>
              <a:t> </a:t>
            </a:r>
            <a:r>
              <a:rPr lang="en-US" b="0" i="0" baseline="0" dirty="0" smtClean="0"/>
              <a:t>ASAP for appropriate management (ideally less than 72 hours?); treatment objectives are to prevent patient from dying, prevent recrudescence, further transmission and / or emergence of resistance, and prevention of disabilities</a:t>
            </a:r>
          </a:p>
          <a:p>
            <a:pPr marL="168244" indent="-168244">
              <a:buFont typeface="Arial" pitchFamily="34" charset="0"/>
              <a:buChar char="•"/>
            </a:pPr>
            <a:r>
              <a:rPr lang="es-ES" b="1" i="0" u="sng" dirty="0" smtClean="0"/>
              <a:t>Investigación y clasificación de todos los casos y focos (?) –</a:t>
            </a:r>
            <a:r>
              <a:rPr lang="es-ES" b="0" i="0" u="none" dirty="0" smtClean="0"/>
              <a:t> in </a:t>
            </a:r>
            <a:r>
              <a:rPr lang="es-ES" b="0" i="0" u="none" dirty="0" err="1" smtClean="0"/>
              <a:t>elimination</a:t>
            </a:r>
            <a:r>
              <a:rPr lang="es-ES" b="0" i="0" u="none" dirty="0" smtClean="0"/>
              <a:t>, </a:t>
            </a:r>
            <a:r>
              <a:rPr lang="es-ES" b="0" i="0" u="none" dirty="0" err="1" smtClean="0"/>
              <a:t>question</a:t>
            </a:r>
            <a:r>
              <a:rPr lang="es-ES" b="0" i="0" u="none" baseline="0" dirty="0" smtClean="0"/>
              <a:t> of </a:t>
            </a:r>
            <a:r>
              <a:rPr lang="es-ES" b="0" i="0" u="none" baseline="0" dirty="0" err="1" smtClean="0"/>
              <a:t>autochtonous</a:t>
            </a:r>
            <a:r>
              <a:rPr lang="es-ES" b="0" i="0" u="none" baseline="0" dirty="0" smtClean="0"/>
              <a:t> vs. </a:t>
            </a:r>
            <a:r>
              <a:rPr lang="es-ES" b="0" i="0" u="none" baseline="0" dirty="0" err="1" smtClean="0"/>
              <a:t>imported</a:t>
            </a:r>
            <a:r>
              <a:rPr lang="es-ES" b="0" i="0" u="none" baseline="0" dirty="0" smtClean="0"/>
              <a:t> cases </a:t>
            </a:r>
            <a:r>
              <a:rPr lang="es-ES" b="0" i="0" u="none" baseline="0" dirty="0" err="1" smtClean="0"/>
              <a:t>is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very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important</a:t>
            </a:r>
            <a:endParaRPr lang="es-ES" b="0" i="0" u="none" baseline="0" dirty="0" smtClean="0"/>
          </a:p>
          <a:p>
            <a:pPr marL="168244" indent="-168244">
              <a:buFont typeface="Arial" pitchFamily="34" charset="0"/>
              <a:buChar char="•"/>
            </a:pPr>
            <a:r>
              <a:rPr lang="es-ES" b="1" i="0" u="sng" baseline="0" dirty="0" smtClean="0"/>
              <a:t>Colectar documentación para certificación (?)</a:t>
            </a:r>
            <a:r>
              <a:rPr lang="es-ES" b="0" i="0" u="none" baseline="0" dirty="0" smtClean="0"/>
              <a:t> – </a:t>
            </a:r>
            <a:r>
              <a:rPr lang="es-ES" b="0" i="0" u="none" baseline="0" dirty="0" err="1" smtClean="0"/>
              <a:t>Specific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steps</a:t>
            </a:r>
            <a:r>
              <a:rPr lang="es-ES" b="0" i="0" u="none" baseline="0" dirty="0" smtClean="0"/>
              <a:t> (</a:t>
            </a:r>
            <a:r>
              <a:rPr lang="es-ES" b="0" i="0" u="none" baseline="0" dirty="0" err="1" smtClean="0"/>
              <a:t>outlined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on</a:t>
            </a:r>
            <a:r>
              <a:rPr lang="es-ES" b="0" i="0" u="none" baseline="0" dirty="0" smtClean="0"/>
              <a:t> the 2007 Malaria </a:t>
            </a:r>
            <a:r>
              <a:rPr lang="es-ES" b="0" i="0" u="none" baseline="0" dirty="0" err="1" smtClean="0"/>
              <a:t>elimination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field</a:t>
            </a:r>
            <a:r>
              <a:rPr lang="es-ES" b="0" i="0" u="none" baseline="0" smtClean="0"/>
              <a:t> manual) </a:t>
            </a:r>
            <a:r>
              <a:rPr lang="es-ES" b="0" i="0" u="none" baseline="0" dirty="0" smtClean="0"/>
              <a:t>are </a:t>
            </a:r>
            <a:r>
              <a:rPr lang="es-ES" b="0" i="0" u="none" baseline="0" dirty="0" err="1" smtClean="0"/>
              <a:t>followed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based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on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recent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experiences</a:t>
            </a:r>
            <a:r>
              <a:rPr lang="es-ES" b="0" i="0" u="none" baseline="0" dirty="0" smtClean="0"/>
              <a:t> in </a:t>
            </a:r>
            <a:r>
              <a:rPr lang="es-ES" b="0" i="0" u="none" baseline="0" dirty="0" err="1" smtClean="0"/>
              <a:t>Turkmenistan</a:t>
            </a:r>
            <a:r>
              <a:rPr lang="es-ES" b="0" i="0" u="none" baseline="0" dirty="0" smtClean="0"/>
              <a:t> (2010), UAE (2007), </a:t>
            </a:r>
            <a:r>
              <a:rPr lang="es-ES" b="0" i="0" u="none" baseline="0" dirty="0" err="1" smtClean="0"/>
              <a:t>Oman</a:t>
            </a:r>
            <a:r>
              <a:rPr lang="es-ES" b="0" i="0" u="none" baseline="0" dirty="0" smtClean="0"/>
              <a:t> (2007); </a:t>
            </a:r>
            <a:r>
              <a:rPr lang="es-ES" b="0" i="0" u="none" baseline="0" dirty="0" err="1" smtClean="0"/>
              <a:t>among</a:t>
            </a:r>
            <a:r>
              <a:rPr lang="es-ES" b="0" i="0" u="none" baseline="0" dirty="0" smtClean="0"/>
              <a:t> the </a:t>
            </a:r>
            <a:r>
              <a:rPr lang="es-ES" b="0" i="0" u="none" baseline="0" dirty="0" err="1" smtClean="0"/>
              <a:t>topics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discussed</a:t>
            </a:r>
            <a:r>
              <a:rPr lang="es-ES" b="0" i="0" u="none" baseline="0" dirty="0" smtClean="0"/>
              <a:t> in the Malaria </a:t>
            </a:r>
            <a:r>
              <a:rPr lang="es-ES" b="0" i="0" u="none" baseline="0" dirty="0" err="1" smtClean="0"/>
              <a:t>Policy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Advisory</a:t>
            </a:r>
            <a:r>
              <a:rPr lang="es-ES" b="0" i="0" u="none" baseline="0" dirty="0" smtClean="0"/>
              <a:t> </a:t>
            </a:r>
            <a:r>
              <a:rPr lang="es-ES" b="0" i="0" u="none" baseline="0" dirty="0" err="1" smtClean="0"/>
              <a:t>Committee</a:t>
            </a:r>
            <a:r>
              <a:rPr lang="es-ES" b="0" i="0" u="none" baseline="0" dirty="0" smtClean="0"/>
              <a:t> (MPAC)</a:t>
            </a:r>
          </a:p>
          <a:p>
            <a:pPr marL="168244" indent="-168244">
              <a:buFont typeface="Arial" pitchFamily="34" charset="0"/>
              <a:buChar char="•"/>
            </a:pPr>
            <a:r>
              <a:rPr lang="es-ES" b="1" i="0" u="sng" dirty="0" smtClean="0"/>
              <a:t>Control vectorial para bajar la receptividad en los focos (?): </a:t>
            </a:r>
            <a:r>
              <a:rPr lang="en-US" b="0" i="0" u="none" dirty="0" smtClean="0"/>
              <a:t>Receptivity is defined by WHO as the abundant presence of </a:t>
            </a:r>
            <a:r>
              <a:rPr lang="en-US" b="0" i="0" u="none" dirty="0" err="1" smtClean="0"/>
              <a:t>anopheline</a:t>
            </a:r>
            <a:r>
              <a:rPr lang="en-US" b="0" i="0" u="none" dirty="0" smtClean="0"/>
              <a:t> vectors and the existence of other ecological and climatic factors favoring malaria </a:t>
            </a:r>
            <a:endParaRPr lang="es-ES" b="0" i="0" u="none" dirty="0" smtClean="0"/>
          </a:p>
          <a:p>
            <a:pPr marL="168244" indent="-168244">
              <a:buFont typeface="Arial" pitchFamily="34" charset="0"/>
              <a:buChar char="•"/>
            </a:pPr>
            <a:endParaRPr lang="en-US" b="1" i="0" dirty="0" smtClean="0"/>
          </a:p>
          <a:p>
            <a:pPr marL="168244" indent="-168244">
              <a:buFont typeface="Arial" pitchFamily="34" charset="0"/>
              <a:buChar char="•"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F2985-45B6-4B70-BBA8-68671065357C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47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322">
              <a:defRPr i="1">
                <a:solidFill>
                  <a:schemeClr val="tx1"/>
                </a:solidFill>
                <a:latin typeface="Tahoma" pitchFamily="34" charset="0"/>
              </a:defRPr>
            </a:lvl1pPr>
            <a:lvl2pPr marL="729057" indent="-280406" defTabSz="911322">
              <a:defRPr i="1">
                <a:solidFill>
                  <a:schemeClr val="tx1"/>
                </a:solidFill>
                <a:latin typeface="Tahoma" pitchFamily="34" charset="0"/>
              </a:defRPr>
            </a:lvl2pPr>
            <a:lvl3pPr marL="112162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3pPr>
            <a:lvl4pPr marL="157027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4pPr>
            <a:lvl5pPr marL="2018927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5pPr>
            <a:lvl6pPr marL="246757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6pPr>
            <a:lvl7pPr marL="291622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7pPr>
            <a:lvl8pPr marL="336487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8pPr>
            <a:lvl9pPr marL="381352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93289A2C-C96E-4372-A295-E70741F9E0C6}" type="slidenum">
              <a:rPr lang="en-US" i="0" smtClean="0">
                <a:latin typeface="Times" charset="0"/>
              </a:rPr>
              <a:pPr/>
              <a:t>23</a:t>
            </a:fld>
            <a:endParaRPr lang="en-US" i="0" smtClean="0">
              <a:latin typeface="Times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21" y="4344025"/>
            <a:ext cx="5485158" cy="4114488"/>
          </a:xfrm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" y="-1"/>
            <a:ext cx="9244406" cy="6945631"/>
          </a:xfrm>
          <a:prstGeom prst="rect">
            <a:avLst/>
          </a:prstGeom>
        </p:spPr>
      </p:pic>
      <p:pic>
        <p:nvPicPr>
          <p:cNvPr id="2" name="Picture 1" descr="VERTICAL-WHITE-SPANISH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75" y="2420888"/>
            <a:ext cx="4344189" cy="31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9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B6CC1B-309B-4D06-AB04-476882B7B8B8}" type="datetimeFigureOut">
              <a:rPr lang="en-GB" smtClean="0"/>
              <a:t>17/02/2014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00428E-040D-4E61-BB04-075D609F6A5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281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13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37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13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33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08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17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72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36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64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95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73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19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" y="-1"/>
            <a:ext cx="9244406" cy="6945631"/>
          </a:xfrm>
          <a:prstGeom prst="rect">
            <a:avLst/>
          </a:prstGeom>
        </p:spPr>
      </p:pic>
      <p:pic>
        <p:nvPicPr>
          <p:cNvPr id="2" name="Picture 1" descr="VERTICAL-WHITE-SPANISH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75" y="2420888"/>
            <a:ext cx="4344189" cy="31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81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94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913" y="1541463"/>
            <a:ext cx="4068762" cy="4310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4075" y="1541463"/>
            <a:ext cx="4070350" cy="4310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2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19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38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6246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8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2913" y="1541463"/>
            <a:ext cx="8291512" cy="4310062"/>
          </a:xfrm>
        </p:spPr>
        <p:txBody>
          <a:bodyPr/>
          <a:lstStyle/>
          <a:p>
            <a:r>
              <a:rPr lang="en-US" dirty="0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3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3-06-06 at 1.56.39 PM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1219200"/>
            <a:ext cx="9144000" cy="762000"/>
          </a:xfrm>
          <a:prstGeom prst="rect">
            <a:avLst/>
          </a:prstGeom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2913" y="1541463"/>
            <a:ext cx="8291512" cy="431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60363" y="6399213"/>
            <a:ext cx="355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 rtl="0"/>
            <a:fld id="{3D35E3A0-7489-5B4A-9178-1EFC836545FF}" type="slidenum">
              <a:rPr lang="ar-SA" sz="1500">
                <a:solidFill>
                  <a:srgbClr val="72BBE8"/>
                </a:solidFill>
                <a:latin typeface="Arial Narrow" charset="0"/>
              </a:rPr>
              <a:pPr algn="r" rtl="0"/>
              <a:t>‹#›</a:t>
            </a:fld>
            <a:r>
              <a:rPr lang="en-US" sz="1500" dirty="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sz="2100" baseline="14000" dirty="0">
                <a:solidFill>
                  <a:schemeClr val="bg1"/>
                </a:solidFill>
                <a:latin typeface="Arial Narrow" charset="0"/>
              </a:rPr>
              <a:t>|</a:t>
            </a:r>
          </a:p>
        </p:txBody>
      </p:sp>
      <p:graphicFrame>
        <p:nvGraphicFramePr>
          <p:cNvPr id="1229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BDF5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969696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 descr="Screen shot 2013-06-06 at 1.52.21 PM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38800" y="6172200"/>
            <a:ext cx="3418115" cy="609600"/>
          </a:xfrm>
          <a:prstGeom prst="rect">
            <a:avLst/>
          </a:prstGeom>
        </p:spPr>
      </p:pic>
      <p:pic>
        <p:nvPicPr>
          <p:cNvPr id="2" name="Picture 1" descr="HORIZONTAL WHITE SPANISH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368" y="5909414"/>
            <a:ext cx="3744416" cy="9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2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80000"/>
        </a:spcBef>
        <a:spcAft>
          <a:spcPct val="0"/>
        </a:spcAft>
        <a:buClr>
          <a:srgbClr val="1E7FB8"/>
        </a:buClr>
        <a:buFont typeface="Wingdings" charset="2"/>
        <a:buChar char="l"/>
        <a:defRPr sz="2500">
          <a:solidFill>
            <a:srgbClr val="000066"/>
          </a:solidFill>
          <a:latin typeface="+mn-lt"/>
          <a:ea typeface="+mn-ea"/>
          <a:cs typeface="+mn-cs"/>
        </a:defRPr>
      </a:lvl1pPr>
      <a:lvl2pPr marL="804863" indent="-280988" algn="l" rtl="0" eaLnBrk="1" fontAlgn="base" hangingPunct="1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100">
          <a:solidFill>
            <a:srgbClr val="000066"/>
          </a:solidFill>
          <a:latin typeface="+mn-lt"/>
          <a:ea typeface="+mn-ea"/>
          <a:cs typeface="+mn-cs"/>
        </a:defRPr>
      </a:lvl2pPr>
      <a:lvl3pPr marL="1255713" indent="-269875" algn="l" rtl="0" eaLnBrk="1" fontAlgn="base" hangingPunct="1">
        <a:spcBef>
          <a:spcPct val="20000"/>
        </a:spcBef>
        <a:spcAft>
          <a:spcPct val="0"/>
        </a:spcAft>
        <a:buClr>
          <a:srgbClr val="1E7FB8"/>
        </a:buClr>
        <a:buChar char="•"/>
        <a:defRPr sz="2100">
          <a:solidFill>
            <a:srgbClr val="000066"/>
          </a:solidFill>
          <a:latin typeface="Arial Narrow" charset="0"/>
          <a:ea typeface="+mn-ea"/>
          <a:cs typeface="+mn-cs"/>
        </a:defRPr>
      </a:lvl3pPr>
      <a:lvl4pPr marL="1663700" indent="-227013" algn="l" rtl="0" eaLnBrk="1" fontAlgn="base" hangingPunct="1">
        <a:spcBef>
          <a:spcPct val="20000"/>
        </a:spcBef>
        <a:spcAft>
          <a:spcPct val="0"/>
        </a:spcAft>
        <a:buClr>
          <a:srgbClr val="1E7FB8"/>
        </a:buClr>
        <a:buChar char="–"/>
        <a:defRPr sz="2100">
          <a:solidFill>
            <a:srgbClr val="000066"/>
          </a:solidFill>
          <a:latin typeface="Arial Narrow" charset="0"/>
          <a:ea typeface="+mn-ea"/>
          <a:cs typeface="+mn-cs"/>
        </a:defRPr>
      </a:lvl4pPr>
      <a:lvl5pPr marL="19891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5pPr>
      <a:lvl6pPr marL="24463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6pPr>
      <a:lvl7pPr marL="29035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7pPr>
      <a:lvl8pPr marL="33607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8pPr>
      <a:lvl9pPr marL="38179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C67EF-ED08-41C6-BFE4-78C6E73C1C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427BE-2728-4424-AECF-7EA46227FF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34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ho.int/malaria/areas/elimination/casestudies/en/index.html" TargetMode="External"/><Relationship Id="rId4" Type="http://schemas.openxmlformats.org/officeDocument/2006/relationships/hyperlink" Target="http://whqlibdoc.who.int/publications/2007/9789241596084_eng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new.paho.org/hq/index.php?option=com_docman&amp;task=doc_download&amp;gid=12478&amp;Itemid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ho.org/malaria" TargetMode="External"/><Relationship Id="rId2" Type="http://schemas.openxmlformats.org/officeDocument/2006/relationships/hyperlink" Target="mailto:ademarap@paho.or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49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8256"/>
            <a:ext cx="8229600" cy="11430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s-ES_tradnl" sz="2800" b="1" dirty="0">
                <a:solidFill>
                  <a:srgbClr val="000066"/>
                </a:solidFill>
              </a:rPr>
              <a:t>Eliminación de la Malaria - Donde?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91" y="990601"/>
            <a:ext cx="6437313" cy="532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9"/>
          <p:cNvSpPr>
            <a:spLocks noChangeArrowheads="1"/>
          </p:cNvSpPr>
          <p:nvPr/>
        </p:nvSpPr>
        <p:spPr bwMode="auto">
          <a:xfrm rot="-3911436">
            <a:off x="2290763" y="1077912"/>
            <a:ext cx="1219200" cy="24161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33400" y="2751138"/>
            <a:ext cx="1489075" cy="488950"/>
            <a:chOff x="518097" y="2750610"/>
            <a:chExt cx="1489075" cy="488753"/>
          </a:xfrm>
        </p:grpSpPr>
        <p:sp>
          <p:nvSpPr>
            <p:cNvPr id="16" name="Line 18"/>
            <p:cNvSpPr>
              <a:spLocks noChangeShapeType="1"/>
            </p:cNvSpPr>
            <p:nvPr/>
          </p:nvSpPr>
          <p:spPr bwMode="auto">
            <a:xfrm flipH="1">
              <a:off x="1613472" y="2750610"/>
              <a:ext cx="393700" cy="203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Box 20"/>
            <p:cNvSpPr txBox="1">
              <a:spLocks noChangeArrowheads="1"/>
            </p:cNvSpPr>
            <p:nvPr/>
          </p:nvSpPr>
          <p:spPr bwMode="auto">
            <a:xfrm>
              <a:off x="518097" y="2934686"/>
              <a:ext cx="1365250" cy="304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s-HN" sz="1400" b="1" dirty="0">
                  <a:latin typeface="Tahoma" pitchFamily="34" charset="0"/>
                </a:rPr>
                <a:t>Mesoamérica</a:t>
              </a:r>
            </a:p>
          </p:txBody>
        </p:sp>
      </p:grpSp>
      <p:sp>
        <p:nvSpPr>
          <p:cNvPr id="18" name="Oval 10"/>
          <p:cNvSpPr>
            <a:spLocks noChangeArrowheads="1"/>
          </p:cNvSpPr>
          <p:nvPr/>
        </p:nvSpPr>
        <p:spPr bwMode="auto">
          <a:xfrm>
            <a:off x="4130675" y="1905000"/>
            <a:ext cx="588963" cy="4508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4740275" y="1219200"/>
            <a:ext cx="19050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HN" sz="1400" b="1">
                <a:latin typeface="Tahoma" pitchFamily="34" charset="0"/>
              </a:rPr>
              <a:t>Rca. Dominicana y Haití</a:t>
            </a:r>
          </a:p>
        </p:txBody>
      </p:sp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1828800"/>
            <a:ext cx="12430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Line 16"/>
          <p:cNvSpPr>
            <a:spLocks noChangeShapeType="1"/>
          </p:cNvSpPr>
          <p:nvPr/>
        </p:nvSpPr>
        <p:spPr bwMode="auto">
          <a:xfrm flipV="1">
            <a:off x="4968875" y="3200400"/>
            <a:ext cx="1676400" cy="1866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6873875" y="1447800"/>
            <a:ext cx="10652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HN" sz="1400" b="1">
                <a:latin typeface="Tahoma" pitchFamily="34" charset="0"/>
              </a:rPr>
              <a:t>Argentina</a:t>
            </a:r>
          </a:p>
        </p:txBody>
      </p:sp>
      <p:pic>
        <p:nvPicPr>
          <p:cNvPr id="23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675" y="4191000"/>
            <a:ext cx="1343025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Line 17"/>
          <p:cNvSpPr>
            <a:spLocks noChangeShapeType="1"/>
          </p:cNvSpPr>
          <p:nvPr/>
        </p:nvSpPr>
        <p:spPr bwMode="auto">
          <a:xfrm flipV="1">
            <a:off x="5580112" y="5181600"/>
            <a:ext cx="190500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7404100" y="5411788"/>
            <a:ext cx="1025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s-HN" sz="1400" b="1">
                <a:latin typeface="Tahoma" pitchFamily="34" charset="0"/>
              </a:rPr>
              <a:t>Paraguay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810000"/>
            <a:ext cx="181133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val 10"/>
          <p:cNvSpPr>
            <a:spLocks noChangeArrowheads="1"/>
          </p:cNvSpPr>
          <p:nvPr/>
        </p:nvSpPr>
        <p:spPr bwMode="auto">
          <a:xfrm>
            <a:off x="4719637" y="5067300"/>
            <a:ext cx="356419" cy="42371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8" name="Oval 10"/>
          <p:cNvSpPr>
            <a:spLocks noChangeArrowheads="1"/>
          </p:cNvSpPr>
          <p:nvPr/>
        </p:nvSpPr>
        <p:spPr bwMode="auto">
          <a:xfrm>
            <a:off x="5295701" y="5181600"/>
            <a:ext cx="284411" cy="32730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  <a:extLst/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521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63" y="260376"/>
            <a:ext cx="8847333" cy="652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933" y="5981218"/>
            <a:ext cx="8299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Malaria elimination. A field manual for low and moderate endemic countries: </a:t>
            </a:r>
            <a:r>
              <a:rPr lang="en-US" sz="1000" dirty="0">
                <a:solidFill>
                  <a:schemeClr val="bg1"/>
                </a:solidFill>
                <a:hlinkClick r:id="rId4"/>
              </a:rPr>
              <a:t>http://</a:t>
            </a:r>
            <a:r>
              <a:rPr lang="en-US" sz="1000" dirty="0" smtClean="0">
                <a:solidFill>
                  <a:schemeClr val="bg1"/>
                </a:solidFill>
                <a:hlinkClick r:id="rId4"/>
              </a:rPr>
              <a:t>whqlibdoc.who.int/publications/2007/9789241596084_eng.pdf</a:t>
            </a:r>
            <a:endParaRPr lang="en-US" sz="1000" dirty="0" smtClean="0">
              <a:solidFill>
                <a:schemeClr val="bg1"/>
              </a:solidFill>
            </a:endParaRPr>
          </a:p>
          <a:p>
            <a:r>
              <a:rPr lang="en-US" sz="1000" dirty="0" smtClean="0">
                <a:solidFill>
                  <a:schemeClr val="bg1"/>
                </a:solidFill>
              </a:rPr>
              <a:t>WHO/GHG Elimination Case Studies</a:t>
            </a:r>
            <a:r>
              <a:rPr lang="en-US" sz="1000" dirty="0">
                <a:solidFill>
                  <a:schemeClr val="bg1"/>
                </a:solidFill>
              </a:rPr>
              <a:t>: </a:t>
            </a:r>
            <a:r>
              <a:rPr lang="en-US" sz="1000" dirty="0">
                <a:solidFill>
                  <a:schemeClr val="bg1"/>
                </a:solidFill>
                <a:hlinkClick r:id="rId5"/>
              </a:rPr>
              <a:t>http://</a:t>
            </a:r>
            <a:r>
              <a:rPr lang="en-US" sz="1000" dirty="0" smtClean="0">
                <a:solidFill>
                  <a:schemeClr val="bg1"/>
                </a:solidFill>
                <a:hlinkClick r:id="rId5"/>
              </a:rPr>
              <a:t>www.who.int/malaria/areas/elimination/casestudies/en/index.html</a:t>
            </a:r>
            <a:r>
              <a:rPr lang="en-US" sz="1000" dirty="0" smtClean="0">
                <a:solidFill>
                  <a:schemeClr val="bg1"/>
                </a:solidFill>
              </a:rPr>
              <a:t>  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1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44624"/>
            <a:ext cx="8136904" cy="11430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GB" sz="2800" dirty="0"/>
              <a:t>Del control a la </a:t>
            </a:r>
            <a:r>
              <a:rPr lang="es-HN" sz="2800" dirty="0"/>
              <a:t>eliminación </a:t>
            </a:r>
            <a:r>
              <a:rPr lang="en-GB" sz="2800" dirty="0"/>
              <a:t>de la malaria</a:t>
            </a:r>
            <a:endParaRPr lang="es-HN" sz="2800" dirty="0"/>
          </a:p>
        </p:txBody>
      </p:sp>
      <p:grpSp>
        <p:nvGrpSpPr>
          <p:cNvPr id="13315" name="Group 30"/>
          <p:cNvGrpSpPr>
            <a:grpSpLocks/>
          </p:cNvGrpSpPr>
          <p:nvPr/>
        </p:nvGrpSpPr>
        <p:grpSpPr bwMode="auto">
          <a:xfrm>
            <a:off x="531813" y="1203738"/>
            <a:ext cx="7978775" cy="4783100"/>
            <a:chOff x="774700" y="1868098"/>
            <a:chExt cx="7977188" cy="4782355"/>
          </a:xfrm>
        </p:grpSpPr>
        <p:grpSp>
          <p:nvGrpSpPr>
            <p:cNvPr id="13316" name="Group 29"/>
            <p:cNvGrpSpPr>
              <a:grpSpLocks/>
            </p:cNvGrpSpPr>
            <p:nvPr/>
          </p:nvGrpSpPr>
          <p:grpSpPr bwMode="auto">
            <a:xfrm>
              <a:off x="774700" y="1868098"/>
              <a:ext cx="7977188" cy="4782355"/>
              <a:chOff x="774700" y="1868098"/>
              <a:chExt cx="7977188" cy="4782355"/>
            </a:xfrm>
          </p:grpSpPr>
          <p:sp>
            <p:nvSpPr>
              <p:cNvPr id="8" name="Down Arrow 7"/>
              <p:cNvSpPr/>
              <p:nvPr/>
            </p:nvSpPr>
            <p:spPr>
              <a:xfrm>
                <a:off x="7169465" y="2388304"/>
                <a:ext cx="161893" cy="1599950"/>
              </a:xfrm>
              <a:prstGeom prst="downArrow">
                <a:avLst>
                  <a:gd name="adj1" fmla="val 50000"/>
                  <a:gd name="adj2" fmla="val 188054"/>
                </a:avLst>
              </a:prstGeom>
              <a:solidFill>
                <a:srgbClr val="CC33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350478" y="1868098"/>
                <a:ext cx="1780821" cy="58468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HN" sz="1600" b="1" i="0" dirty="0">
                    <a:latin typeface="+mj-lt"/>
                  </a:rPr>
                  <a:t>OMS Certificación</a:t>
                </a:r>
                <a:endParaRPr lang="en-US" sz="1600" b="1" i="0" dirty="0">
                  <a:latin typeface="+mj-lt"/>
                </a:endParaRPr>
              </a:p>
            </p:txBody>
          </p:sp>
          <p:grpSp>
            <p:nvGrpSpPr>
              <p:cNvPr id="13320" name="Group 28"/>
              <p:cNvGrpSpPr>
                <a:grpSpLocks/>
              </p:cNvGrpSpPr>
              <p:nvPr/>
            </p:nvGrpSpPr>
            <p:grpSpPr bwMode="auto">
              <a:xfrm>
                <a:off x="774700" y="2222500"/>
                <a:ext cx="7977188" cy="4427953"/>
                <a:chOff x="774700" y="2222500"/>
                <a:chExt cx="7977188" cy="4427953"/>
              </a:xfrm>
            </p:grpSpPr>
            <p:grpSp>
              <p:nvGrpSpPr>
                <p:cNvPr id="13321" name="Group 27"/>
                <p:cNvGrpSpPr>
                  <a:grpSpLocks/>
                </p:cNvGrpSpPr>
                <p:nvPr/>
              </p:nvGrpSpPr>
              <p:grpSpPr bwMode="auto">
                <a:xfrm>
                  <a:off x="774700" y="2222500"/>
                  <a:ext cx="7977188" cy="4427953"/>
                  <a:chOff x="774700" y="2222500"/>
                  <a:chExt cx="7977188" cy="4427953"/>
                </a:xfrm>
              </p:grpSpPr>
              <p:sp>
                <p:nvSpPr>
                  <p:cNvPr id="13323" name="AutoShape 2"/>
                  <p:cNvSpPr>
                    <a:spLocks noChangeArrowheads="1"/>
                  </p:cNvSpPr>
                  <p:nvPr/>
                </p:nvSpPr>
                <p:spPr bwMode="auto">
                  <a:xfrm>
                    <a:off x="6515100" y="3165154"/>
                    <a:ext cx="768350" cy="667656"/>
                  </a:xfrm>
                  <a:prstGeom prst="irregularSeal1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outerShdw dist="1796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3324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774700" y="2222500"/>
                    <a:ext cx="7977188" cy="4427953"/>
                    <a:chOff x="774700" y="2222500"/>
                    <a:chExt cx="7977188" cy="4427953"/>
                  </a:xfrm>
                </p:grpSpPr>
                <p:sp>
                  <p:nvSpPr>
                    <p:cNvPr id="3" name="Curved Down Arrow 2"/>
                    <p:cNvSpPr/>
                    <p:nvPr/>
                  </p:nvSpPr>
                  <p:spPr>
                    <a:xfrm>
                      <a:off x="1879380" y="3166058"/>
                      <a:ext cx="1212609" cy="822197"/>
                    </a:xfrm>
                    <a:prstGeom prst="curvedDownArrow">
                      <a:avLst/>
                    </a:prstGeom>
                    <a:solidFill>
                      <a:srgbClr val="CC3300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grpSp>
                  <p:nvGrpSpPr>
                    <p:cNvPr id="13326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74700" y="2222500"/>
                      <a:ext cx="7977188" cy="4427953"/>
                      <a:chOff x="774700" y="2222500"/>
                      <a:chExt cx="7977188" cy="4427953"/>
                    </a:xfrm>
                  </p:grpSpPr>
                  <p:grpSp>
                    <p:nvGrpSpPr>
                      <p:cNvPr id="13327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74700" y="2222500"/>
                        <a:ext cx="7977188" cy="4413250"/>
                        <a:chOff x="774700" y="2222500"/>
                        <a:chExt cx="7977188" cy="4413250"/>
                      </a:xfrm>
                    </p:grpSpPr>
                    <p:sp>
                      <p:nvSpPr>
                        <p:cNvPr id="21" name="TextBox 20"/>
                        <p:cNvSpPr txBox="1"/>
                        <p:nvPr/>
                      </p:nvSpPr>
                      <p:spPr>
                        <a:xfrm>
                          <a:off x="6617125" y="3331132"/>
                          <a:ext cx="577735" cy="2618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es-HN" sz="1100" b="1" i="0" dirty="0">
                              <a:solidFill>
                                <a:srgbClr val="02287E"/>
                              </a:solidFill>
                              <a:latin typeface="+mj-lt"/>
                            </a:rPr>
                            <a:t>3 años</a:t>
                          </a:r>
                          <a:endParaRPr lang="en-US" sz="1100" b="1" i="0" dirty="0">
                            <a:solidFill>
                              <a:srgbClr val="02287E"/>
                            </a:solidFill>
                            <a:latin typeface="+mj-lt"/>
                          </a:endParaRPr>
                        </a:p>
                      </p:txBody>
                    </p:sp>
                    <p:grpSp>
                      <p:nvGrpSpPr>
                        <p:cNvPr id="13333" name="Group 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74700" y="2222500"/>
                          <a:ext cx="7977188" cy="4413250"/>
                          <a:chOff x="774700" y="2222500"/>
                          <a:chExt cx="7977188" cy="4413250"/>
                        </a:xfrm>
                      </p:grpSpPr>
                      <p:graphicFrame>
                        <p:nvGraphicFramePr>
                          <p:cNvPr id="2" name="Diagram 1"/>
                          <p:cNvGraphicFramePr/>
                          <p:nvPr>
                            <p:extLst>
                              <p:ext uri="{D42A27DB-BD31-4B8C-83A1-F6EECF244321}">
                                <p14:modId xmlns:p14="http://schemas.microsoft.com/office/powerpoint/2010/main" val="1047128084"/>
                              </p:ext>
                            </p:extLst>
                          </p:nvPr>
                        </p:nvGraphicFramePr>
                        <p:xfrm>
                          <a:off x="774700" y="2222500"/>
                          <a:ext cx="7977188" cy="4413250"/>
                        </p:xfrm>
                        <a:graphic>
                          <a:graphicData uri="http://schemas.openxmlformats.org/drawingml/2006/diagram">
                            <dgm:relIds xmlns:dgm="http://schemas.openxmlformats.org/drawingml/2006/diagram" xmlns:r="http://schemas.openxmlformats.org/officeDocument/2006/relationships" r:dm="rId3" r:lo="rId4" r:qs="rId5" r:cs="rId6"/>
                          </a:graphicData>
                        </a:graphic>
                      </p:graphicFrame>
                      <p:sp>
                        <p:nvSpPr>
                          <p:cNvPr id="9" name="Curved Down Arrow 8"/>
                          <p:cNvSpPr/>
                          <p:nvPr/>
                        </p:nvSpPr>
                        <p:spPr>
                          <a:xfrm>
                            <a:off x="3707816" y="3166058"/>
                            <a:ext cx="1182452" cy="822197"/>
                          </a:xfrm>
                          <a:prstGeom prst="curvedDownArrow">
                            <a:avLst/>
                          </a:prstGeom>
                          <a:solidFill>
                            <a:srgbClr val="FF9900"/>
                          </a:solidFill>
                          <a:ln w="31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anchor="ctr"/>
                          <a:lstStyle/>
                          <a:p>
                            <a:pPr algn="ctr">
                              <a:defRPr/>
                            </a:pPr>
                            <a:endParaRPr lang="en-US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0" name="Curved Down Arrow 9"/>
                          <p:cNvSpPr/>
                          <p:nvPr/>
                        </p:nvSpPr>
                        <p:spPr>
                          <a:xfrm>
                            <a:off x="5563234" y="3134313"/>
                            <a:ext cx="1155470" cy="853942"/>
                          </a:xfrm>
                          <a:prstGeom prst="curvedDownArrow">
                            <a:avLst/>
                          </a:prstGeom>
                          <a:solidFill>
                            <a:srgbClr val="FFD937"/>
                          </a:solidFill>
                          <a:ln w="31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anchor="ctr"/>
                          <a:lstStyle/>
                          <a:p>
                            <a:pPr algn="ctr">
                              <a:defRPr/>
                            </a:pPr>
                            <a:endParaRPr lang="en-US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4" name="TextBox 3"/>
                          <p:cNvSpPr txBox="1"/>
                          <p:nvPr/>
                        </p:nvSpPr>
                        <p:spPr>
                          <a:xfrm>
                            <a:off x="1930170" y="2627836"/>
                            <a:ext cx="901521" cy="58468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 algn="ctr">
                              <a:defRPr/>
                            </a:pPr>
                            <a:r>
                              <a:rPr lang="es-HN" sz="1600" b="1" i="0" dirty="0">
                                <a:latin typeface="+mj-lt"/>
                              </a:rPr>
                              <a:t>ILP </a:t>
                            </a:r>
                            <a:r>
                              <a:rPr lang="es-HN" sz="1600" b="1" i="0" dirty="0" smtClean="0">
                                <a:latin typeface="+mj-lt"/>
                              </a:rPr>
                              <a:t>&lt;5</a:t>
                            </a:r>
                            <a:r>
                              <a:rPr lang="es-HN" sz="1600" b="1" i="0" dirty="0">
                                <a:latin typeface="+mj-lt"/>
                              </a:rPr>
                              <a:t>%</a:t>
                            </a:r>
                            <a:endParaRPr lang="en-US" sz="1600" b="1" i="0" dirty="0">
                              <a:latin typeface="+mj-lt"/>
                            </a:endParaRPr>
                          </a:p>
                        </p:txBody>
                      </p:sp>
                      <p:sp>
                        <p:nvSpPr>
                          <p:cNvPr id="12" name="TextBox 11"/>
                          <p:cNvSpPr txBox="1"/>
                          <p:nvPr/>
                        </p:nvSpPr>
                        <p:spPr>
                          <a:xfrm>
                            <a:off x="3533226" y="2334287"/>
                            <a:ext cx="1531632" cy="107705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 algn="ctr">
                              <a:defRPr/>
                            </a:pPr>
                            <a:r>
                              <a:rPr lang="es-HN" sz="1600" b="1" i="0" dirty="0" smtClean="0">
                                <a:latin typeface="+mj-lt"/>
                              </a:rPr>
                              <a:t> &lt;1 caso / 1000 </a:t>
                            </a:r>
                            <a:r>
                              <a:rPr lang="es-HN" sz="1600" b="1" i="0" dirty="0" err="1" smtClean="0">
                                <a:latin typeface="+mj-lt"/>
                              </a:rPr>
                              <a:t>habit</a:t>
                            </a:r>
                            <a:r>
                              <a:rPr lang="es-HN" sz="1600" b="1" i="0" dirty="0" smtClean="0">
                                <a:latin typeface="+mj-lt"/>
                              </a:rPr>
                              <a:t>. </a:t>
                            </a:r>
                            <a:r>
                              <a:rPr lang="es-HN" sz="1600" b="1" dirty="0">
                                <a:latin typeface="+mj-lt"/>
                              </a:rPr>
                              <a:t>a </a:t>
                            </a:r>
                            <a:r>
                              <a:rPr lang="es-HN" sz="1600" b="1" dirty="0" smtClean="0">
                                <a:latin typeface="+mj-lt"/>
                              </a:rPr>
                              <a:t>riesgo/año</a:t>
                            </a:r>
                            <a:endParaRPr lang="es-HN" sz="1600" b="1" dirty="0">
                              <a:latin typeface="+mj-lt"/>
                            </a:endParaRPr>
                          </a:p>
                          <a:p>
                            <a:pPr algn="ctr">
                              <a:defRPr/>
                            </a:pPr>
                            <a:endParaRPr lang="es-HN" sz="1600" b="1" i="0" dirty="0">
                              <a:latin typeface="+mj-lt"/>
                            </a:endParaRPr>
                          </a:p>
                        </p:txBody>
                      </p:sp>
                      <p:sp>
                        <p:nvSpPr>
                          <p:cNvPr id="13" name="TextBox 12"/>
                          <p:cNvSpPr txBox="1"/>
                          <p:nvPr/>
                        </p:nvSpPr>
                        <p:spPr>
                          <a:xfrm>
                            <a:off x="5477526" y="2580362"/>
                            <a:ext cx="1326886" cy="585696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 algn="ctr">
                              <a:defRPr/>
                            </a:pPr>
                            <a:r>
                              <a:rPr lang="es-HN" sz="1600" b="1" i="0" dirty="0">
                                <a:solidFill>
                                  <a:schemeClr val="bg1"/>
                                </a:solidFill>
                                <a:latin typeface="+mj-lt"/>
                              </a:rPr>
                              <a:t>Cero casos autóctonos</a:t>
                            </a:r>
                            <a:endParaRPr lang="en-US" sz="1600" b="1" i="0" dirty="0">
                              <a:solidFill>
                                <a:schemeClr val="bg1"/>
                              </a:solidFill>
                              <a:latin typeface="+mj-lt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3328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84075" y="4940605"/>
                        <a:ext cx="4445702" cy="1709848"/>
                        <a:chOff x="2784075" y="4940605"/>
                        <a:chExt cx="4445702" cy="1709848"/>
                      </a:xfrm>
                    </p:grpSpPr>
                    <p:sp>
                      <p:nvSpPr>
                        <p:cNvPr id="19" name="Up Arrow 18"/>
                        <p:cNvSpPr/>
                        <p:nvPr/>
                      </p:nvSpPr>
                      <p:spPr>
                        <a:xfrm>
                          <a:off x="3091989" y="4940605"/>
                          <a:ext cx="1041193" cy="799975"/>
                        </a:xfrm>
                        <a:prstGeom prst="upArrow">
                          <a:avLst/>
                        </a:prstGeom>
                        <a:solidFill>
                          <a:srgbClr val="FF99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en-US" dirty="0"/>
                        </a:p>
                      </p:txBody>
                    </p:sp>
                    <p:sp>
                      <p:nvSpPr>
                        <p:cNvPr id="25" name="TextBox 24"/>
                        <p:cNvSpPr txBox="1"/>
                        <p:nvPr/>
                      </p:nvSpPr>
                      <p:spPr>
                        <a:xfrm>
                          <a:off x="2784075" y="5758040"/>
                          <a:ext cx="1657020" cy="89241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ctr">
                            <a:defRPr/>
                          </a:pPr>
                          <a:r>
                            <a:rPr lang="es-HN" sz="2800" b="1" i="0" dirty="0" smtClean="0">
                              <a:latin typeface="+mj-lt"/>
                            </a:rPr>
                            <a:t>1</a:t>
                          </a:r>
                          <a:r>
                            <a:rPr lang="es-HN" sz="2800" b="1" i="0" baseline="30000" dirty="0" smtClean="0">
                              <a:latin typeface="+mj-lt"/>
                            </a:rPr>
                            <a:t>ra</a:t>
                          </a:r>
                          <a:r>
                            <a:rPr lang="es-HN" sz="2800" b="1" i="0" baseline="30000" dirty="0">
                              <a:latin typeface="+mj-lt"/>
                            </a:rPr>
                            <a:t/>
                          </a:r>
                          <a:br>
                            <a:rPr lang="es-HN" sz="2800" b="1" i="0" baseline="30000" dirty="0">
                              <a:latin typeface="+mj-lt"/>
                            </a:rPr>
                          </a:br>
                          <a:r>
                            <a:rPr lang="es-HN" sz="1200" b="1" i="0" dirty="0">
                              <a:latin typeface="+mj-lt"/>
                            </a:rPr>
                            <a:t> Reorientación de la Programa</a:t>
                          </a:r>
                          <a:endParaRPr lang="en-US" sz="1200" b="1" i="0" dirty="0">
                            <a:latin typeface="+mj-lt"/>
                          </a:endParaRPr>
                        </a:p>
                      </p:txBody>
                    </p:sp>
                    <p:sp>
                      <p:nvSpPr>
                        <p:cNvPr id="26" name="TextBox 25"/>
                        <p:cNvSpPr txBox="1"/>
                        <p:nvPr/>
                      </p:nvSpPr>
                      <p:spPr>
                        <a:xfrm>
                          <a:off x="5572757" y="5742168"/>
                          <a:ext cx="1657020" cy="89241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ctr">
                            <a:defRPr/>
                          </a:pPr>
                          <a:r>
                            <a:rPr lang="es-HN" sz="2800" b="1" i="0" dirty="0" smtClean="0">
                              <a:latin typeface="+mj-lt"/>
                            </a:rPr>
                            <a:t>2</a:t>
                          </a:r>
                          <a:r>
                            <a:rPr lang="es-HN" sz="2800" b="1" i="0" baseline="30000" dirty="0" smtClean="0">
                              <a:latin typeface="+mj-lt"/>
                            </a:rPr>
                            <a:t>da</a:t>
                          </a:r>
                          <a:r>
                            <a:rPr lang="es-HN" sz="2800" b="1" i="0" baseline="30000" dirty="0">
                              <a:latin typeface="+mj-lt"/>
                            </a:rPr>
                            <a:t/>
                          </a:r>
                          <a:br>
                            <a:rPr lang="es-HN" sz="2800" b="1" i="0" baseline="30000" dirty="0">
                              <a:latin typeface="+mj-lt"/>
                            </a:rPr>
                          </a:br>
                          <a:r>
                            <a:rPr lang="es-HN" sz="1200" b="1" i="0" dirty="0">
                              <a:latin typeface="+mj-lt"/>
                            </a:rPr>
                            <a:t> Reorientación de la Programa</a:t>
                          </a:r>
                          <a:endParaRPr lang="en-US" sz="1200" b="1" i="0" dirty="0">
                            <a:latin typeface="+mj-lt"/>
                          </a:endParaRPr>
                        </a:p>
                      </p:txBody>
                    </p:sp>
                  </p:grpSp>
                </p:grpSp>
              </p:grpSp>
            </p:grpSp>
            <p:cxnSp>
              <p:nvCxnSpPr>
                <p:cNvPr id="16" name="Straight Arrow Connector 15"/>
                <p:cNvCxnSpPr/>
                <p:nvPr/>
              </p:nvCxnSpPr>
              <p:spPr>
                <a:xfrm>
                  <a:off x="6617125" y="3517039"/>
                  <a:ext cx="552340" cy="0"/>
                </a:xfrm>
                <a:prstGeom prst="straightConnector1">
                  <a:avLst/>
                </a:prstGeom>
                <a:ln>
                  <a:solidFill>
                    <a:srgbClr val="000066"/>
                  </a:solidFill>
                  <a:headEnd type="triangle" w="lg" len="med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4" name="Up Arrow 23"/>
            <p:cNvSpPr/>
            <p:nvPr/>
          </p:nvSpPr>
          <p:spPr>
            <a:xfrm>
              <a:off x="5829881" y="4940605"/>
              <a:ext cx="1041193" cy="799975"/>
            </a:xfrm>
            <a:prstGeom prst="upArrow">
              <a:avLst/>
            </a:prstGeom>
            <a:solidFill>
              <a:srgbClr val="FFFF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31256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80728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_tradnl" altLang="en-US" sz="2800" dirty="0"/>
              <a:t>Cambios Requeridos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85800" y="908721"/>
            <a:ext cx="845820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 typeface="Wingdings" charset="2"/>
              <a:buChar char="l"/>
              <a:defRPr sz="25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804863" indent="-2809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E7FB8"/>
              </a:buClr>
              <a:buFont typeface="Arial" charset="0"/>
              <a:buChar char="–"/>
              <a:defRPr sz="21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255713" indent="-2698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E7FB8"/>
              </a:buClr>
              <a:buChar char="•"/>
              <a:defRPr sz="2100">
                <a:solidFill>
                  <a:srgbClr val="000066"/>
                </a:solidFill>
                <a:latin typeface="Arial Narrow" charset="0"/>
                <a:ea typeface="+mn-ea"/>
                <a:cs typeface="+mn-cs"/>
              </a:defRPr>
            </a:lvl3pPr>
            <a:lvl4pPr marL="1663700" indent="-2270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E7FB8"/>
              </a:buClr>
              <a:buChar char="–"/>
              <a:defRPr sz="2100">
                <a:solidFill>
                  <a:srgbClr val="000066"/>
                </a:solidFill>
                <a:latin typeface="Arial Narrow" charset="0"/>
                <a:ea typeface="+mn-ea"/>
                <a:cs typeface="+mn-cs"/>
              </a:defRPr>
            </a:lvl4pPr>
            <a:lvl5pPr marL="1989138" indent="-146050" algn="r" rtl="1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5pPr>
            <a:lvl6pPr marL="2446338" indent="-146050" algn="r" rtl="1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6pPr>
            <a:lvl7pPr marL="2903538" indent="-146050" algn="r" rtl="1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7pPr>
            <a:lvl8pPr marL="3360738" indent="-146050" algn="r" rtl="1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8pPr>
            <a:lvl9pPr marL="3817938" indent="-146050" algn="r" rtl="1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s-ES_tradnl" altLang="en-US" sz="1800" b="1" kern="0" dirty="0" smtClean="0">
                <a:solidFill>
                  <a:srgbClr val="0070C0"/>
                </a:solidFill>
              </a:rPr>
              <a:t>DEL CONTROL A LA PRE-ELIMINACION - ELIMINACION</a:t>
            </a:r>
          </a:p>
          <a:p>
            <a:r>
              <a:rPr lang="es-ES_tradnl" altLang="en-US" sz="1800" kern="0" dirty="0" smtClean="0">
                <a:solidFill>
                  <a:srgbClr val="002060"/>
                </a:solidFill>
              </a:rPr>
              <a:t>Reorientación de los programas</a:t>
            </a:r>
            <a:r>
              <a:rPr lang="es-ES_tradnl" altLang="en-US" sz="1400" kern="0" dirty="0" smtClean="0">
                <a:solidFill>
                  <a:srgbClr val="002060"/>
                </a:solidFill>
              </a:rPr>
              <a:t> </a:t>
            </a:r>
            <a:r>
              <a:rPr lang="es-ES_tradnl" altLang="en-US" sz="1400" kern="0" dirty="0" smtClean="0">
                <a:solidFill>
                  <a:srgbClr val="0066CC"/>
                </a:solidFill>
                <a:hlinkClick r:id="rId2"/>
              </a:rPr>
              <a:t>http://new.paho.org/hq/index.php?option=com_docman&amp;task=doc_download&amp;gid=12478&amp;Itemid</a:t>
            </a:r>
            <a:endParaRPr lang="es-ES_tradnl" altLang="en-US" sz="1400" kern="0" dirty="0" smtClean="0">
              <a:solidFill>
                <a:srgbClr val="0066CC"/>
              </a:solidFill>
            </a:endParaRPr>
          </a:p>
          <a:p>
            <a:r>
              <a:rPr lang="es-ES_tradnl" altLang="en-US" sz="1800" kern="0" dirty="0" smtClean="0"/>
              <a:t>Todos los casos confirmados microscópicamente y tratados según política nacional</a:t>
            </a:r>
          </a:p>
          <a:p>
            <a:r>
              <a:rPr lang="es-ES_tradnl" altLang="en-US" sz="1800" b="1" kern="0" dirty="0" smtClean="0"/>
              <a:t>Sistema de gestión de calidad del diagnostico funcional</a:t>
            </a:r>
          </a:p>
          <a:p>
            <a:r>
              <a:rPr lang="es-ES_tradnl" altLang="en-US" sz="1800" b="1" kern="0" dirty="0" smtClean="0"/>
              <a:t>Todos los casos notificados, epidemiológicamente investigados y registrados (incluyendo casos diagnosticados en el sector privado)</a:t>
            </a:r>
          </a:p>
          <a:p>
            <a:r>
              <a:rPr lang="es-ES_tradnl" altLang="en-US" sz="1800" b="1" kern="0" dirty="0" smtClean="0"/>
              <a:t>Áreas/focos de transmisión bien delimitadas e inventariadas</a:t>
            </a:r>
          </a:p>
          <a:p>
            <a:r>
              <a:rPr lang="es-ES_tradnl" altLang="en-US" sz="1800" kern="0" dirty="0" smtClean="0"/>
              <a:t>Base de datos creada, sistema geográfico con información de casos, intervenciones, comportamiento de vectores y parásitos</a:t>
            </a:r>
          </a:p>
          <a:p>
            <a:r>
              <a:rPr lang="es-ES_tradnl" altLang="en-US" sz="1800" kern="0" dirty="0" smtClean="0"/>
              <a:t>Necesidades  gerenciales, administrativas, tecnológicas, dentro de contextos sociales y de salud publica identificadas</a:t>
            </a:r>
          </a:p>
        </p:txBody>
      </p:sp>
    </p:spTree>
    <p:extLst>
      <p:ext uri="{BB962C8B-B14F-4D97-AF65-F5344CB8AC3E}">
        <p14:creationId xmlns:p14="http://schemas.microsoft.com/office/powerpoint/2010/main" val="137524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HN" sz="2800" dirty="0"/>
              <a:t>Desafíos - Aspectos técnicos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855242"/>
            <a:ext cx="8291512" cy="4310062"/>
          </a:xfrm>
        </p:spPr>
        <p:txBody>
          <a:bodyPr>
            <a:normAutofit fontScale="77500" lnSpcReduction="20000"/>
          </a:bodyPr>
          <a:lstStyle/>
          <a:p>
            <a:r>
              <a:rPr lang="es-HN" dirty="0" smtClean="0"/>
              <a:t>Vectores</a:t>
            </a:r>
          </a:p>
          <a:p>
            <a:pPr lvl="1"/>
            <a:r>
              <a:rPr lang="es-HN" dirty="0" smtClean="0"/>
              <a:t>Taxonomía</a:t>
            </a:r>
          </a:p>
          <a:p>
            <a:pPr lvl="1"/>
            <a:r>
              <a:rPr lang="es-HN" dirty="0" smtClean="0"/>
              <a:t>Comportamiento y cambios</a:t>
            </a:r>
          </a:p>
          <a:p>
            <a:pPr lvl="1"/>
            <a:r>
              <a:rPr lang="es-HN" dirty="0" smtClean="0"/>
              <a:t>Distribución</a:t>
            </a:r>
          </a:p>
          <a:p>
            <a:pPr lvl="1"/>
            <a:r>
              <a:rPr lang="es-HN" dirty="0" smtClean="0"/>
              <a:t>Urbanización</a:t>
            </a:r>
          </a:p>
          <a:p>
            <a:pPr lvl="1"/>
            <a:r>
              <a:rPr lang="es-HN" dirty="0" smtClean="0"/>
              <a:t>Cambios ambientales</a:t>
            </a:r>
          </a:p>
          <a:p>
            <a:pPr lvl="1"/>
            <a:r>
              <a:rPr lang="es-HN" dirty="0" smtClean="0"/>
              <a:t>Minería, etc.</a:t>
            </a:r>
          </a:p>
          <a:p>
            <a:pPr lvl="1"/>
            <a:r>
              <a:rPr lang="es-HN" dirty="0" smtClean="0"/>
              <a:t>Capacidad vectorial</a:t>
            </a:r>
          </a:p>
          <a:p>
            <a:r>
              <a:rPr lang="es-HN" dirty="0" smtClean="0"/>
              <a:t>Diagnóstico y Tratamiento</a:t>
            </a:r>
          </a:p>
          <a:p>
            <a:pPr lvl="1"/>
            <a:r>
              <a:rPr lang="es-HN" dirty="0" smtClean="0"/>
              <a:t>Red de diagnóstico y sistemas de salud (descentralización)</a:t>
            </a:r>
          </a:p>
          <a:p>
            <a:pPr lvl="1"/>
            <a:r>
              <a:rPr lang="es-HN" dirty="0" smtClean="0"/>
              <a:t>Capacitación</a:t>
            </a:r>
          </a:p>
          <a:p>
            <a:pPr lvl="1"/>
            <a:r>
              <a:rPr lang="es-HN" dirty="0"/>
              <a:t>Pruebas </a:t>
            </a:r>
            <a:r>
              <a:rPr lang="es-HN" dirty="0" smtClean="0"/>
              <a:t>rápidas (RDT</a:t>
            </a:r>
            <a:r>
              <a:rPr lang="es-HN" dirty="0" smtClean="0"/>
              <a:t>)/PCR</a:t>
            </a:r>
            <a:endParaRPr lang="es-HN" dirty="0"/>
          </a:p>
          <a:p>
            <a:pPr lvl="1"/>
            <a:r>
              <a:rPr lang="es-HN" dirty="0"/>
              <a:t>Asintomáticos</a:t>
            </a:r>
          </a:p>
          <a:p>
            <a:pPr lvl="1"/>
            <a:r>
              <a:rPr lang="es-HN" dirty="0"/>
              <a:t>Reacción a medicamentos</a:t>
            </a:r>
          </a:p>
          <a:p>
            <a:pPr lvl="1"/>
            <a:r>
              <a:rPr lang="es-HN" dirty="0"/>
              <a:t>Resistencia a </a:t>
            </a:r>
            <a:r>
              <a:rPr lang="es-HN" dirty="0" err="1" smtClean="0"/>
              <a:t>artemesinina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421548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HN" sz="2800" dirty="0"/>
              <a:t>Desafíos - Aspectos técnicos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783234"/>
            <a:ext cx="8291512" cy="4310062"/>
          </a:xfrm>
        </p:spPr>
        <p:txBody>
          <a:bodyPr>
            <a:normAutofit/>
          </a:bodyPr>
          <a:lstStyle/>
          <a:p>
            <a:r>
              <a:rPr lang="es-ES_tradnl" dirty="0" smtClean="0"/>
              <a:t>Epidemiología</a:t>
            </a:r>
          </a:p>
          <a:p>
            <a:r>
              <a:rPr lang="es-ES_tradnl" dirty="0" smtClean="0"/>
              <a:t>Desarrollo de vacunas ( </a:t>
            </a:r>
            <a:r>
              <a:rPr lang="es-ES_tradnl" i="1" dirty="0" err="1" smtClean="0"/>
              <a:t>Plasmodium</a:t>
            </a:r>
            <a:r>
              <a:rPr lang="es-ES_tradnl" i="1" dirty="0" smtClean="0"/>
              <a:t> </a:t>
            </a:r>
            <a:r>
              <a:rPr lang="es-ES_tradnl" i="1" dirty="0" err="1" smtClean="0"/>
              <a:t>falciparum</a:t>
            </a:r>
            <a:r>
              <a:rPr lang="es-ES_tradnl" i="1" dirty="0" smtClean="0"/>
              <a:t> </a:t>
            </a:r>
            <a:r>
              <a:rPr lang="es-ES_tradnl" dirty="0" smtClean="0"/>
              <a:t>y</a:t>
            </a:r>
            <a:r>
              <a:rPr lang="es-ES_tradnl" i="1" dirty="0" smtClean="0"/>
              <a:t> P. </a:t>
            </a:r>
            <a:r>
              <a:rPr lang="es-ES_tradnl" i="1" dirty="0" err="1" smtClean="0"/>
              <a:t>vivax</a:t>
            </a:r>
            <a:r>
              <a:rPr lang="es-ES_tradnl" i="1" dirty="0" smtClean="0"/>
              <a:t>)</a:t>
            </a:r>
            <a:endParaRPr lang="es-ES_tradnl" dirty="0" smtClean="0"/>
          </a:p>
          <a:p>
            <a:r>
              <a:rPr lang="es-ES_tradnl" dirty="0" smtClean="0"/>
              <a:t>Educación/ Promoción</a:t>
            </a:r>
          </a:p>
          <a:p>
            <a:pPr lvl="1"/>
            <a:r>
              <a:rPr lang="es-ES_tradnl" dirty="0" smtClean="0"/>
              <a:t>Adecuado a población diana?</a:t>
            </a:r>
          </a:p>
          <a:p>
            <a:pPr lvl="1"/>
            <a:r>
              <a:rPr lang="es-ES_tradnl" dirty="0"/>
              <a:t>Adherencia al </a:t>
            </a:r>
            <a:r>
              <a:rPr lang="es-ES_tradnl" dirty="0" smtClean="0"/>
              <a:t>tratamiento (</a:t>
            </a:r>
            <a:r>
              <a:rPr lang="es-ES_tradnl" i="1" dirty="0" smtClean="0"/>
              <a:t>P. </a:t>
            </a:r>
            <a:r>
              <a:rPr lang="es-ES_tradnl" i="1" dirty="0" err="1" smtClean="0"/>
              <a:t>vivax</a:t>
            </a:r>
            <a:r>
              <a:rPr lang="es-ES_tradnl" dirty="0" smtClean="0"/>
              <a:t>)</a:t>
            </a:r>
          </a:p>
          <a:p>
            <a:r>
              <a:rPr lang="es-ES_tradnl" dirty="0" smtClean="0"/>
              <a:t>Participación comunitaria</a:t>
            </a:r>
            <a:endParaRPr lang="es-ES_tradnl" dirty="0"/>
          </a:p>
          <a:p>
            <a:pPr lvl="1"/>
            <a:endParaRPr lang="es-ES_tradnl" dirty="0"/>
          </a:p>
          <a:p>
            <a:endParaRPr lang="es-H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48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_tradnl" sz="2800" dirty="0"/>
              <a:t>Desafíos - Aspectos Socio-Políticos y Económicos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42913" y="1685479"/>
            <a:ext cx="8291512" cy="447982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s-ES_tradnl" dirty="0" smtClean="0"/>
              <a:t>Están las áreas afectadas accesibles a intervenciones de salud?</a:t>
            </a:r>
          </a:p>
          <a:p>
            <a:pPr>
              <a:lnSpc>
                <a:spcPct val="110000"/>
              </a:lnSpc>
            </a:pPr>
            <a:r>
              <a:rPr lang="es-ES_tradnl" dirty="0" smtClean="0"/>
              <a:t>Existen asuntos de seguridad o otros que pueden impedir o prevenir esfuerzos para eliminación?</a:t>
            </a:r>
          </a:p>
          <a:p>
            <a:pPr>
              <a:lnSpc>
                <a:spcPct val="110000"/>
              </a:lnSpc>
            </a:pPr>
            <a:r>
              <a:rPr lang="es-ES_tradnl" dirty="0" smtClean="0"/>
              <a:t>Cobertura de los sistemas de salud?</a:t>
            </a:r>
          </a:p>
          <a:p>
            <a:pPr>
              <a:lnSpc>
                <a:spcPct val="110000"/>
              </a:lnSpc>
            </a:pPr>
            <a:r>
              <a:rPr lang="es-ES_tradnl" dirty="0" smtClean="0"/>
              <a:t>Recursos financieros? </a:t>
            </a:r>
          </a:p>
          <a:p>
            <a:pPr lvl="1">
              <a:lnSpc>
                <a:spcPct val="110000"/>
              </a:lnSpc>
            </a:pPr>
            <a:r>
              <a:rPr lang="es-ES_tradnl" dirty="0"/>
              <a:t>Esfuerzos de eliminación van a depender de financiamiento a largo plazo… como sostener financiamiento hasta lograr la eliminación en el país?</a:t>
            </a:r>
          </a:p>
          <a:p>
            <a:pPr lvl="2">
              <a:lnSpc>
                <a:spcPct val="110000"/>
              </a:lnSpc>
            </a:pPr>
            <a:r>
              <a:rPr lang="es-ES_tradnl" dirty="0" smtClean="0"/>
              <a:t>Recursos propios de los países</a:t>
            </a:r>
          </a:p>
          <a:p>
            <a:pPr lvl="2">
              <a:lnSpc>
                <a:spcPct val="110000"/>
              </a:lnSpc>
            </a:pPr>
            <a:r>
              <a:rPr lang="es-ES_tradnl" dirty="0" smtClean="0"/>
              <a:t>Fondo Mundial (para </a:t>
            </a:r>
            <a:r>
              <a:rPr lang="es-ES_tradnl" dirty="0" err="1" smtClean="0"/>
              <a:t>pa</a:t>
            </a:r>
            <a:r>
              <a:rPr lang="es-HN" dirty="0" err="1" smtClean="0"/>
              <a:t>íses</a:t>
            </a:r>
            <a:r>
              <a:rPr lang="es-HN" dirty="0" smtClean="0"/>
              <a:t> </a:t>
            </a:r>
            <a:r>
              <a:rPr lang="es-HN" dirty="0" err="1" smtClean="0"/>
              <a:t>eligibles</a:t>
            </a:r>
            <a:r>
              <a:rPr lang="es-HN" dirty="0" smtClean="0"/>
              <a:t>)</a:t>
            </a:r>
            <a:endParaRPr lang="es-ES_tradnl" dirty="0" smtClean="0"/>
          </a:p>
          <a:p>
            <a:pPr lvl="2">
              <a:lnSpc>
                <a:spcPct val="110000"/>
              </a:lnSpc>
            </a:pPr>
            <a:r>
              <a:rPr lang="es-ES_tradnl" dirty="0" smtClean="0"/>
              <a:t>Otros recursos financieros externos </a:t>
            </a:r>
          </a:p>
        </p:txBody>
      </p:sp>
    </p:spTree>
    <p:extLst>
      <p:ext uri="{BB962C8B-B14F-4D97-AF65-F5344CB8AC3E}">
        <p14:creationId xmlns:p14="http://schemas.microsoft.com/office/powerpoint/2010/main" val="112463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3594100" cy="477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s-ES_tradnl" altLang="en-US" sz="2800" b="1" dirty="0">
                <a:solidFill>
                  <a:srgbClr val="000066"/>
                </a:solidFill>
              </a:rPr>
              <a:t>Ciertos parámetros necesarios para establecer la etapa de pre-eliminación</a:t>
            </a:r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3581400" cy="550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Oval 7"/>
          <p:cNvSpPr>
            <a:spLocks noChangeArrowheads="1"/>
          </p:cNvSpPr>
          <p:nvPr/>
        </p:nvSpPr>
        <p:spPr bwMode="auto">
          <a:xfrm>
            <a:off x="381000" y="3657600"/>
            <a:ext cx="3505200" cy="1219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152400" y="5562600"/>
            <a:ext cx="8686800" cy="1219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_tradnl" altLang="en-US"/>
              <a:t>Variables necesarias para pasar del reporte de control al de eliminación</a:t>
            </a:r>
          </a:p>
          <a:p>
            <a:pPr algn="ctr" eaLnBrk="1" hangingPunct="1"/>
            <a:r>
              <a:rPr lang="es-ES_tradnl" altLang="en-US" b="1"/>
              <a:t>Población en riesgo:</a:t>
            </a:r>
            <a:r>
              <a:rPr lang="es-ES_tradnl" altLang="en-US"/>
              <a:t> De zonas en riesgo (control) a reportar por focos </a:t>
            </a:r>
          </a:p>
          <a:p>
            <a:pPr algn="ctr" eaLnBrk="1" hangingPunct="1"/>
            <a:r>
              <a:rPr lang="es-ES_tradnl" altLang="en-US"/>
              <a:t>(pre-eliminación),y </a:t>
            </a:r>
            <a:r>
              <a:rPr lang="es-ES_tradnl" altLang="en-US" b="1"/>
              <a:t>Reporte de casos:</a:t>
            </a:r>
            <a:r>
              <a:rPr lang="es-ES_tradnl" altLang="en-US"/>
              <a:t> de la notificación a la investigación de casos. </a:t>
            </a:r>
          </a:p>
          <a:p>
            <a:pPr algn="ctr" eaLnBrk="1" hangingPunct="1"/>
            <a:r>
              <a:rPr lang="es-ES_tradnl" altLang="en-US"/>
              <a:t>Al igual que el reporte de los casos de todos los sectores.</a:t>
            </a:r>
          </a:p>
        </p:txBody>
      </p:sp>
      <p:sp>
        <p:nvSpPr>
          <p:cNvPr id="13319" name="Oval 10"/>
          <p:cNvSpPr>
            <a:spLocks noChangeArrowheads="1"/>
          </p:cNvSpPr>
          <p:nvPr/>
        </p:nvSpPr>
        <p:spPr bwMode="auto">
          <a:xfrm>
            <a:off x="3810000" y="1143000"/>
            <a:ext cx="35052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0" name="Oval 11"/>
          <p:cNvSpPr>
            <a:spLocks noChangeArrowheads="1"/>
          </p:cNvSpPr>
          <p:nvPr/>
        </p:nvSpPr>
        <p:spPr bwMode="auto">
          <a:xfrm>
            <a:off x="5029200" y="2514600"/>
            <a:ext cx="28956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9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Marcador de contenido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441476886"/>
              </p:ext>
            </p:extLst>
          </p:nvPr>
        </p:nvGraphicFramePr>
        <p:xfrm>
          <a:off x="405492" y="830997"/>
          <a:ext cx="8274957" cy="5988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695"/>
                <a:gridCol w="1162355"/>
                <a:gridCol w="3268260"/>
                <a:gridCol w="3059647"/>
              </a:tblGrid>
              <a:tr h="29176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+mj-lt"/>
                          <a:ea typeface="SimSun"/>
                          <a:cs typeface="Calibri" pitchFamily="34" charset="0"/>
                        </a:rPr>
                        <a:t>Criterios</a:t>
                      </a:r>
                      <a:endParaRPr lang="es-ES" sz="1400" dirty="0">
                        <a:effectLst/>
                        <a:latin typeface="+mj-lt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  <a:latin typeface="+mj-lt"/>
                          <a:ea typeface="SimSun"/>
                          <a:cs typeface="Calibri" pitchFamily="34" charset="0"/>
                        </a:rPr>
                        <a:t>Temas</a:t>
                      </a:r>
                      <a:endParaRPr lang="es-ES" sz="1400" dirty="0">
                        <a:effectLst/>
                        <a:latin typeface="+mj-lt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noProof="0" dirty="0" smtClean="0">
                          <a:effectLst/>
                          <a:latin typeface="+mj-lt"/>
                          <a:cs typeface="Calibri" pitchFamily="34" charset="0"/>
                        </a:rPr>
                        <a:t>Pre-eliminación</a:t>
                      </a:r>
                      <a:endParaRPr lang="es-ES" sz="1400" noProof="0" dirty="0">
                        <a:effectLst/>
                        <a:latin typeface="+mj-lt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noProof="0" dirty="0" smtClean="0">
                          <a:effectLst/>
                          <a:latin typeface="+mj-lt"/>
                          <a:cs typeface="Calibri" pitchFamily="34" charset="0"/>
                        </a:rPr>
                        <a:t>Eliminación</a:t>
                      </a:r>
                      <a:endParaRPr lang="es-ES" sz="1400" noProof="0" dirty="0">
                        <a:effectLst/>
                        <a:latin typeface="+mj-lt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/>
                </a:tc>
              </a:tr>
              <a:tr h="821493"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dirty="0" smtClean="0">
                          <a:effectLst/>
                          <a:latin typeface="+mj-lt"/>
                          <a:cs typeface="Arial" pitchFamily="34" charset="0"/>
                        </a:rPr>
                        <a:t>Mayores</a:t>
                      </a:r>
                      <a:endParaRPr lang="es-ES" sz="1200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200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20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050" b="1" dirty="0" smtClean="0">
                          <a:effectLst/>
                          <a:latin typeface="+mj-lt"/>
                          <a:cs typeface="Arial" pitchFamily="34" charset="0"/>
                        </a:rPr>
                        <a:t>Situación de la Malaria</a:t>
                      </a:r>
                      <a:endParaRPr lang="es-ES" sz="105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05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ILP </a:t>
                      </a:r>
                      <a:r>
                        <a:rPr lang="en-GB" sz="1100" b="1" dirty="0">
                          <a:effectLst/>
                          <a:latin typeface="+mj-lt"/>
                          <a:cs typeface="Arial" pitchFamily="34" charset="0"/>
                        </a:rPr>
                        <a:t>&lt; 5% </a:t>
                      </a:r>
                      <a:r>
                        <a:rPr lang="en-GB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por</a:t>
                      </a: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 año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NO más de 5 casos por cada 1,000 habitantes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por año, </a:t>
                      </a: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 en el municipio más afectado del país</a:t>
                      </a:r>
                      <a:endParaRPr lang="es-E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0.1 caso por 1000 habitantes por año en el municipio más afectado del país</a:t>
                      </a: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  <a:tr h="115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050" b="1" dirty="0" smtClean="0">
                          <a:effectLst/>
                          <a:latin typeface="+mj-lt"/>
                          <a:cs typeface="Arial" pitchFamily="34" charset="0"/>
                        </a:rPr>
                        <a:t>Tratamiento </a:t>
                      </a:r>
                      <a:r>
                        <a:rPr lang="es-US" sz="1050" b="1" baseline="0" dirty="0" smtClean="0">
                          <a:effectLst/>
                          <a:latin typeface="+mj-lt"/>
                          <a:cs typeface="Arial" pitchFamily="34" charset="0"/>
                        </a:rPr>
                        <a:t> y Diagnostico</a:t>
                      </a:r>
                      <a:endParaRPr lang="es-ES" sz="1050" b="1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Todos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los casos confirmados por microscopia, tanto en sector privado como en sector publico</a:t>
                      </a: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Sistema de aseguramiento de calidad de microscopia instalado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Política de tratamiento radical de los casos</a:t>
                      </a:r>
                      <a:endParaRPr lang="es-E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Tratamiento radical de 100% de casos de </a:t>
                      </a:r>
                      <a:r>
                        <a:rPr lang="es-ES" sz="1100" b="1" i="1" noProof="0" dirty="0" smtClean="0">
                          <a:effectLst/>
                          <a:latin typeface="+mj-lt"/>
                          <a:cs typeface="Arial" pitchFamily="34" charset="0"/>
                        </a:rPr>
                        <a:t>P. vivax</a:t>
                      </a: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;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Incluir </a:t>
                      </a:r>
                      <a:r>
                        <a:rPr lang="es-ES" sz="1100" b="1" baseline="0" noProof="0" dirty="0" err="1" smtClean="0">
                          <a:effectLst/>
                          <a:latin typeface="+mj-lt"/>
                          <a:cs typeface="Arial" pitchFamily="34" charset="0"/>
                        </a:rPr>
                        <a:t>primaquina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para el tratamiento </a:t>
                      </a: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de </a:t>
                      </a:r>
                      <a:r>
                        <a:rPr lang="es-ES" sz="1100" b="1" i="1" noProof="0" dirty="0" smtClean="0">
                          <a:effectLst/>
                          <a:latin typeface="+mj-lt"/>
                          <a:cs typeface="Arial" pitchFamily="34" charset="0"/>
                        </a:rPr>
                        <a:t>P. falciparum 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(</a:t>
                      </a: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gametocitos)</a:t>
                      </a:r>
                      <a:endParaRPr lang="es-ES" sz="1100" b="1" i="1" noProof="0" dirty="0" smtClean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 smtClean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Control de calidad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de microscopia establecida</a:t>
                      </a:r>
                      <a:endParaRPr lang="es-E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  <a:tr h="1150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050" b="1" dirty="0" smtClean="0">
                          <a:effectLst/>
                          <a:latin typeface="+mj-lt"/>
                          <a:cs typeface="Arial" pitchFamily="34" charset="0"/>
                        </a:rPr>
                        <a:t>Vigilancia, Monitoreo </a:t>
                      </a:r>
                      <a:r>
                        <a:rPr lang="es-US" sz="1050" b="1" baseline="0" dirty="0" smtClean="0">
                          <a:effectLst/>
                          <a:latin typeface="+mj-lt"/>
                          <a:cs typeface="Arial" pitchFamily="34" charset="0"/>
                        </a:rPr>
                        <a:t> y Evaluación</a:t>
                      </a:r>
                      <a:endParaRPr lang="es-ES" sz="105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050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05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Todos</a:t>
                      </a:r>
                      <a:r>
                        <a:rPr lang="es-US" sz="1100" b="1" baseline="0" dirty="0" smtClean="0">
                          <a:effectLst/>
                          <a:latin typeface="+mj-lt"/>
                          <a:cs typeface="Arial" pitchFamily="34" charset="0"/>
                        </a:rPr>
                        <a:t> los casos de malaria diagnosticados por sector publico y privado notificados inmediatamente</a:t>
                      </a: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Registro central de casos, vectores y focos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100" b="1" noProof="0" dirty="0" smtClean="0">
                          <a:effectLst/>
                          <a:latin typeface="+mj-lt"/>
                          <a:ea typeface="+mn-ea"/>
                          <a:cs typeface="Arial" pitchFamily="34" charset="0"/>
                        </a:rPr>
                        <a:t>Base</a:t>
                      </a:r>
                      <a:r>
                        <a:rPr lang="es-US" sz="1100" b="1" baseline="0" noProof="0" dirty="0" smtClean="0">
                          <a:effectLst/>
                          <a:latin typeface="+mj-lt"/>
                          <a:ea typeface="+mn-ea"/>
                          <a:cs typeface="Arial" pitchFamily="34" charset="0"/>
                        </a:rPr>
                        <a:t> de datos de eliminación iniciada</a:t>
                      </a:r>
                      <a:endParaRPr lang="es-U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Búsqueda activa de casos establecida</a:t>
                      </a: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Investigación y clasificación</a:t>
                      </a:r>
                      <a:r>
                        <a:rPr lang="es-U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de todos los casos y focos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Colectar documentación para certificación</a:t>
                      </a:r>
                      <a:endParaRPr lang="es-E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  <a:tr h="328598">
                <a:tc rowSpan="3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200" dirty="0" smtClean="0">
                          <a:effectLst/>
                          <a:latin typeface="+mj-lt"/>
                          <a:cs typeface="Arial" pitchFamily="34" charset="0"/>
                        </a:rPr>
                        <a:t>Otros</a:t>
                      </a:r>
                      <a:endParaRPr lang="es-ES" sz="1200" dirty="0" smtClean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200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20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050" b="1" dirty="0" smtClean="0">
                          <a:effectLst/>
                          <a:latin typeface="+mj-lt"/>
                          <a:cs typeface="Arial" pitchFamily="34" charset="0"/>
                        </a:rPr>
                        <a:t>Meta</a:t>
                      </a:r>
                      <a:r>
                        <a:rPr lang="es-US" sz="1050" b="1" baseline="0" dirty="0" smtClean="0">
                          <a:effectLst/>
                          <a:latin typeface="+mj-lt"/>
                          <a:cs typeface="Arial" pitchFamily="34" charset="0"/>
                        </a:rPr>
                        <a:t> del Programa</a:t>
                      </a:r>
                      <a:endParaRPr lang="es-ES" sz="1050" b="1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b="1" noProof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Reorientación</a:t>
                      </a:r>
                      <a:r>
                        <a:rPr lang="es-ES" sz="1400" b="1" baseline="0" noProof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 del control a eliminación</a:t>
                      </a:r>
                      <a:endParaRPr lang="es-ES" sz="1400" b="1" noProof="0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400" b="1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Interrumpir </a:t>
                      </a:r>
                      <a:r>
                        <a:rPr lang="es-US" sz="1400" b="1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 la transmisión de la malaria en todo el país</a:t>
                      </a:r>
                      <a:endParaRPr lang="es-ES" sz="1400" b="1" dirty="0">
                        <a:solidFill>
                          <a:srgbClr val="C00000"/>
                        </a:solidFill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  <a:tr h="4928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050" b="1" dirty="0" smtClean="0">
                          <a:effectLst/>
                          <a:latin typeface="+mj-lt"/>
                          <a:cs typeface="Arial" pitchFamily="34" charset="0"/>
                        </a:rPr>
                        <a:t>Control vectorial y prevención</a:t>
                      </a:r>
                      <a:endParaRPr lang="es-ES" sz="1050" b="1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Cobertura total con RRI 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(rociado) en focos; MIV, y mosquiteros en situaciones específicos</a:t>
                      </a:r>
                      <a:endParaRPr lang="es-E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Control vectorial para bajar la receptividad en los focos </a:t>
                      </a:r>
                      <a:endParaRPr lang="es-ES" sz="1100" b="1" noProof="0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  <a:tr h="163246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050" b="1" dirty="0" smtClean="0">
                          <a:effectLst/>
                          <a:latin typeface="+mj-lt"/>
                          <a:cs typeface="Arial" pitchFamily="34" charset="0"/>
                        </a:rPr>
                        <a:t>Sistemas de salud</a:t>
                      </a:r>
                      <a:r>
                        <a:rPr lang="es-US" sz="1050" b="1" baseline="0" dirty="0" smtClean="0">
                          <a:effectLst/>
                          <a:latin typeface="+mj-lt"/>
                          <a:cs typeface="Arial" pitchFamily="34" charset="0"/>
                        </a:rPr>
                        <a:t> y financiamiento</a:t>
                      </a:r>
                      <a:endParaRPr lang="es-ES" sz="1050" b="1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Movilización de</a:t>
                      </a: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 recursos del país</a:t>
                      </a:r>
                      <a:endParaRPr lang="es-ES" sz="1100" b="1" noProof="0" dirty="0" smtClean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baseline="0" noProof="0" dirty="0" smtClean="0">
                          <a:effectLst/>
                          <a:latin typeface="+mj-lt"/>
                          <a:cs typeface="Arial" pitchFamily="34" charset="0"/>
                        </a:rPr>
                        <a:t>Programa nacional cuenta con lo mínimo indispensable: </a:t>
                      </a:r>
                      <a:r>
                        <a:rPr lang="es-ES" sz="1100" b="1" noProof="0" dirty="0" smtClean="0">
                          <a:effectLst/>
                          <a:latin typeface="+mj-lt"/>
                          <a:cs typeface="Arial" pitchFamily="34" charset="0"/>
                        </a:rPr>
                        <a:t>epidemiólogo, parasitólogo, entomólogo,</a:t>
                      </a:r>
                      <a:r>
                        <a:rPr lang="en-GB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es-HN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especialista en laboratorio de malaria</a:t>
                      </a:r>
                      <a:endParaRPr lang="es-ES" sz="1100" b="1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b="1" dirty="0" smtClean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effectLst/>
                          <a:latin typeface="+mj-lt"/>
                          <a:cs typeface="Arial" pitchFamily="34" charset="0"/>
                        </a:rPr>
                        <a:t>Sistema</a:t>
                      </a:r>
                      <a:r>
                        <a:rPr lang="es-ES" sz="1100" b="1" baseline="0" dirty="0" smtClean="0">
                          <a:effectLst/>
                          <a:latin typeface="+mj-lt"/>
                          <a:cs typeface="Arial" pitchFamily="34" charset="0"/>
                        </a:rPr>
                        <a:t> de salud cubre todas las poblaciones incluyendo migrantes y otros poblaciones con difícil acceso</a:t>
                      </a:r>
                      <a:endParaRPr lang="es-ES" sz="1100" b="1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400" b="1" u="sng" dirty="0" smtClean="0">
                          <a:effectLst/>
                          <a:latin typeface="+mj-lt"/>
                          <a:cs typeface="Arial" pitchFamily="34" charset="0"/>
                        </a:rPr>
                        <a:t>El programa depende en su mayoría de los recursos nacionales</a:t>
                      </a:r>
                      <a:r>
                        <a:rPr lang="es-US" sz="1400" b="1" u="sng" baseline="0" dirty="0" smtClean="0">
                          <a:effectLst/>
                          <a:latin typeface="+mj-lt"/>
                          <a:cs typeface="Arial" pitchFamily="34" charset="0"/>
                        </a:rPr>
                        <a:t> (SOSTENIBILIDAD)</a:t>
                      </a:r>
                      <a:endParaRPr lang="es-ES" sz="1400" b="1" u="sng" dirty="0"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j-lt"/>
                          <a:cs typeface="Arial" pitchFamily="34" charset="0"/>
                        </a:rPr>
                        <a:t> </a:t>
                      </a:r>
                      <a:endParaRPr lang="es-ES" sz="1100" b="1" dirty="0">
                        <a:effectLst/>
                        <a:latin typeface="+mj-lt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7086600" y="6291943"/>
            <a:ext cx="1600200" cy="3077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1400" b="1" dirty="0" smtClean="0">
                <a:solidFill>
                  <a:prstClr val="black"/>
                </a:solidFill>
              </a:rPr>
              <a:t>Fuente: OMS, 2012</a:t>
            </a:r>
            <a:endParaRPr lang="es-ES" sz="14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3371" y="0"/>
            <a:ext cx="88392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2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Criterios (Mayores y Otros) para clasificar a los países según la fase del avance del  Programa de Malaria: Control, Pre y Eliminación</a:t>
            </a:r>
          </a:p>
        </p:txBody>
      </p:sp>
    </p:spTree>
    <p:extLst>
      <p:ext uri="{BB962C8B-B14F-4D97-AF65-F5344CB8AC3E}">
        <p14:creationId xmlns:p14="http://schemas.microsoft.com/office/powerpoint/2010/main" val="238273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-41498"/>
            <a:ext cx="9144000" cy="123825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s-HN" sz="2800" kern="1200" dirty="0"/>
              <a:t>Proceso para la certificación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91512" cy="5328592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None/>
            </a:pPr>
            <a:endParaRPr lang="es-HN" sz="1200" kern="0" dirty="0" smtClean="0">
              <a:solidFill>
                <a:srgbClr val="002060"/>
              </a:solidFill>
            </a:endParaRP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kern="0" dirty="0" smtClean="0">
                <a:solidFill>
                  <a:srgbClr val="002060"/>
                </a:solidFill>
              </a:rPr>
              <a:t>Solicitud enviada a OMS: el gobierno envía nota a la directora de la OMS a través de la oficina de OMS en el país.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dirty="0" smtClean="0">
                <a:solidFill>
                  <a:srgbClr val="002060"/>
                </a:solidFill>
              </a:rPr>
              <a:t>Formulación de un plan de acción: preparado en conjunto por el secretariado de OMS + expertos externos + gobierno nacional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kern="0" dirty="0" smtClean="0">
                <a:solidFill>
                  <a:srgbClr val="002060"/>
                </a:solidFill>
              </a:rPr>
              <a:t>Implementación del plan y envío de los documentos de apoyo: preparados por el gobierno nacional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kern="0" dirty="0" smtClean="0">
                <a:solidFill>
                  <a:srgbClr val="002060"/>
                </a:solidFill>
              </a:rPr>
              <a:t>Visita/s de evaluación/elaboración del reporte de evaluación: OMS/GMP + OPS + expertos externos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dirty="0" smtClean="0">
                <a:solidFill>
                  <a:srgbClr val="002060"/>
                </a:solidFill>
              </a:rPr>
              <a:t>Reporte final revisado por un grupo ampliado de expertos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kern="0" dirty="0" smtClean="0">
                <a:solidFill>
                  <a:srgbClr val="002060"/>
                </a:solidFill>
              </a:rPr>
              <a:t>Revisión final por el Comité Asesor de la OMS para malaria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dirty="0" smtClean="0">
                <a:solidFill>
                  <a:srgbClr val="002060"/>
                </a:solidFill>
              </a:rPr>
              <a:t>Decisión final: Director General de la OMS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r>
              <a:rPr lang="es-HN" sz="1600" kern="0" dirty="0" smtClean="0">
                <a:solidFill>
                  <a:srgbClr val="002060"/>
                </a:solidFill>
              </a:rPr>
              <a:t>Publicación de la certificación en el boletín semanal epidemiológica de la OMS</a:t>
            </a: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endParaRPr lang="es-HN" sz="1800" kern="0" dirty="0" smtClean="0">
              <a:solidFill>
                <a:srgbClr val="002060"/>
              </a:solidFill>
            </a:endParaRP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endParaRPr lang="es-HN" sz="1800" kern="0" dirty="0" smtClean="0">
              <a:solidFill>
                <a:srgbClr val="002060"/>
              </a:solidFill>
            </a:endParaRP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AutoNum type="arabicPeriod"/>
            </a:pPr>
            <a:endParaRPr lang="es-HN" sz="1800" kern="0" dirty="0" smtClean="0">
              <a:solidFill>
                <a:srgbClr val="002060"/>
              </a:solidFill>
            </a:endParaRPr>
          </a:p>
          <a:p>
            <a:pPr fontAlgn="base">
              <a:spcBef>
                <a:spcPct val="80000"/>
              </a:spcBef>
              <a:spcAft>
                <a:spcPct val="0"/>
              </a:spcAft>
              <a:buClr>
                <a:srgbClr val="1E7FB8"/>
              </a:buClr>
              <a:buFontTx/>
              <a:buNone/>
            </a:pPr>
            <a:endParaRPr lang="es-HN" sz="1800" kern="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2348880"/>
            <a:ext cx="6768752" cy="224676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endParaRPr lang="es-ES" sz="28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</a:endParaRPr>
          </a:p>
          <a:p>
            <a:pPr algn="ctr"/>
            <a:r>
              <a:rPr lang="es-E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Los </a:t>
            </a:r>
            <a:r>
              <a:rPr lang="es-E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8 pasos después de presentar 0 casos autóctonos durante tres años consecutivos para </a:t>
            </a:r>
            <a:r>
              <a:rPr lang="es-E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</a:rPr>
              <a:t>la certificación</a:t>
            </a:r>
            <a:endParaRPr lang="es-E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</a:endParaRPr>
          </a:p>
          <a:p>
            <a:pPr algn="ctr"/>
            <a:endParaRPr lang="es-E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9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es-ES" sz="3200" dirty="0" smtClean="0"/>
              <a:t>Como agilizar el proceso de certificación de eliminación de la malaria</a:t>
            </a:r>
            <a:endParaRPr lang="es-E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068960"/>
            <a:ext cx="87129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Curso de Actualización para Eliminación de la Malaria </a:t>
            </a:r>
          </a:p>
          <a:p>
            <a:pPr algn="ctr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 Mesoamérica y La Española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es-E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ISGlobal</a:t>
            </a:r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16 al 21 de febrero de 2014</a:t>
            </a:r>
          </a:p>
          <a:p>
            <a:pPr algn="ctr"/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San Salvador, El Salvador</a:t>
            </a:r>
          </a:p>
          <a:p>
            <a:pPr algn="ctr"/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María de la Paz Adé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Especialista, Prevención y Control de la Malaria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Programa Regional de Malaria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OPS/OMS, WDC</a:t>
            </a: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45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46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s-HN" dirty="0"/>
              <a:t>Documentos claves a ser preparados por los gobiernos nacionales para el equipo evaluador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2913" y="1639218"/>
            <a:ext cx="8291512" cy="4310062"/>
          </a:xfrm>
        </p:spPr>
        <p:txBody>
          <a:bodyPr>
            <a:noAutofit/>
          </a:bodyPr>
          <a:lstStyle/>
          <a:p>
            <a:r>
              <a:rPr lang="es-HN" sz="2000" dirty="0" smtClean="0"/>
              <a:t>Plan de acción para prevenir la reintroducción de la malaria</a:t>
            </a:r>
          </a:p>
          <a:p>
            <a:r>
              <a:rPr lang="es-HN" sz="2000" dirty="0" smtClean="0"/>
              <a:t>Estructura organizacional del departamento de malaria/actividades de malaria en los servicios generales de salud, con presupuesto detallado e información del personal</a:t>
            </a:r>
          </a:p>
          <a:p>
            <a:r>
              <a:rPr lang="es-HN" sz="2000" dirty="0" smtClean="0"/>
              <a:t>Reportes anuales de vigilancia de la malaria de los últimos 10 años</a:t>
            </a:r>
          </a:p>
          <a:p>
            <a:r>
              <a:rPr lang="es-HN" sz="2000" dirty="0" smtClean="0"/>
              <a:t>Información completa sobre los focos activos de malaria en los últimos 5 años antes del último caso </a:t>
            </a:r>
            <a:r>
              <a:rPr lang="es-HN" sz="2000" dirty="0" smtClean="0"/>
              <a:t>autóctono, </a:t>
            </a:r>
            <a:r>
              <a:rPr lang="es-HN" sz="2000" dirty="0" smtClean="0"/>
              <a:t>con apoyo de mapas.</a:t>
            </a:r>
          </a:p>
          <a:p>
            <a:r>
              <a:rPr lang="es-HN" sz="2000" dirty="0" smtClean="0"/>
              <a:t>Registro nacional de los casos de malaria con los formularios de investigación de los casos de los últimos 3 años</a:t>
            </a:r>
          </a:p>
          <a:p>
            <a:r>
              <a:rPr lang="es-HN" sz="2000" dirty="0" smtClean="0"/>
              <a:t>Reportes de las actividades de aseguramiento de la calidad para el diagnostico</a:t>
            </a:r>
          </a:p>
          <a:p>
            <a:pPr marL="514350" indent="-514350">
              <a:buAutoNum type="arabicPeriod"/>
            </a:pPr>
            <a:endParaRPr lang="es-HN" sz="2000" dirty="0" smtClean="0"/>
          </a:p>
          <a:p>
            <a:pPr marL="514350" indent="-514350">
              <a:buAutoNum type="arabicPeriod"/>
            </a:pPr>
            <a:endParaRPr lang="es-HN" sz="2000" dirty="0"/>
          </a:p>
        </p:txBody>
      </p:sp>
    </p:spTree>
    <p:extLst>
      <p:ext uri="{BB962C8B-B14F-4D97-AF65-F5344CB8AC3E}">
        <p14:creationId xmlns:p14="http://schemas.microsoft.com/office/powerpoint/2010/main" val="334571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HN" sz="2000" dirty="0"/>
              <a:t>Política actual de tratamiento para malaria</a:t>
            </a:r>
          </a:p>
          <a:p>
            <a:r>
              <a:rPr lang="es-HN" sz="2000" dirty="0"/>
              <a:t>Actividades entomológicas y de control vectorial detalladas</a:t>
            </a:r>
          </a:p>
          <a:p>
            <a:r>
              <a:rPr lang="es-HN" sz="2000" dirty="0"/>
              <a:t>Reportes de comités independientes de malaria, sistema de vigilancia, y actividades entomológicas y de control vectorial.</a:t>
            </a:r>
          </a:p>
          <a:p>
            <a:r>
              <a:rPr lang="es-HN" sz="2000" dirty="0"/>
              <a:t>Recientes reportes de investigación publicados/sin publicar en epidemiología de la malaria  y vectores de malaria.</a:t>
            </a:r>
          </a:p>
          <a:p>
            <a:r>
              <a:rPr lang="es-HN" sz="2000" dirty="0"/>
              <a:t>Legislaciones/regulaciones relacionadas a la malaria y al control vectorial</a:t>
            </a:r>
          </a:p>
          <a:p>
            <a:r>
              <a:rPr lang="es-HN" sz="2000" dirty="0"/>
              <a:t>Reportes de colaboraciones intersectoriales</a:t>
            </a:r>
          </a:p>
          <a:p>
            <a:r>
              <a:rPr lang="es-HN" sz="2000" dirty="0"/>
              <a:t>Reportes de actividades de colaboraciones en fronteras, si fuera relevante</a:t>
            </a:r>
          </a:p>
          <a:p>
            <a:endParaRPr lang="en-US" sz="2000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s-HN" sz="2800" kern="1200" dirty="0"/>
              <a:t>Documentos claves a ser preparados por los gobiernos nacionales para el equipo evaluador</a:t>
            </a:r>
          </a:p>
        </p:txBody>
      </p:sp>
    </p:spTree>
    <p:extLst>
      <p:ext uri="{BB962C8B-B14F-4D97-AF65-F5344CB8AC3E}">
        <p14:creationId xmlns:p14="http://schemas.microsoft.com/office/powerpoint/2010/main" val="39157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010400" cy="6477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s-ES_tradnl" altLang="en-US" sz="2800" kern="1200" dirty="0"/>
              <a:t>El compromiso de la Región…</a:t>
            </a: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457200" y="5638800"/>
            <a:ext cx="3352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_tradnl" altLang="en-US" sz="1600" b="1">
                <a:solidFill>
                  <a:schemeClr val="tx2"/>
                </a:solidFill>
              </a:rPr>
              <a:t>26 al 30 de septiembre de 2011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609600" y="2667000"/>
            <a:ext cx="3200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s-ES_tradnl" altLang="en-US" sz="2400" b="1">
                <a:solidFill>
                  <a:schemeClr val="tx2"/>
                </a:solidFill>
              </a:rPr>
              <a:t>Estrategia y Plan de Acción de Malaria en las Américas 2011-2015</a:t>
            </a:r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533400" y="4572000"/>
            <a:ext cx="3200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3200" b="1" dirty="0">
                <a:solidFill>
                  <a:srgbClr val="0033CC"/>
                </a:solidFill>
                <a:latin typeface="Times" charset="0"/>
              </a:rPr>
              <a:t>APROBADO</a:t>
            </a:r>
          </a:p>
          <a:p>
            <a:pPr algn="ctr"/>
            <a:r>
              <a:rPr lang="en-US" altLang="en-US" sz="3200" b="1" dirty="0">
                <a:solidFill>
                  <a:srgbClr val="0033CC"/>
                </a:solidFill>
                <a:latin typeface="Times" charset="0"/>
              </a:rPr>
              <a:t>CD51/R9</a:t>
            </a:r>
          </a:p>
        </p:txBody>
      </p:sp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3794125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105374" y="1700808"/>
            <a:ext cx="4495800" cy="446449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_tradnl" altLang="en-US" sz="1200" dirty="0" smtClean="0"/>
              <a:t>Una reducción adicional de 75% de la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altLang="en-US" sz="1200" dirty="0" smtClean="0"/>
              <a:t>	morbilidad por malaria, según lo requerido en la resolución WHA58.2 (2005).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_tradnl" altLang="en-US" sz="500" dirty="0" smtClean="0"/>
          </a:p>
          <a:p>
            <a:pPr eaLnBrk="1" hangingPunct="1">
              <a:lnSpc>
                <a:spcPct val="80000"/>
              </a:lnSpc>
            </a:pPr>
            <a:r>
              <a:rPr lang="es-ES_tradnl" altLang="en-US" sz="1200" dirty="0" smtClean="0"/>
              <a:t>Una reducción adicional de 25% de las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altLang="en-US" sz="1200" dirty="0" smtClean="0"/>
              <a:t>	defunciones relacionadas con la malaria.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_tradnl" altLang="en-US" sz="500" dirty="0" smtClean="0"/>
          </a:p>
          <a:p>
            <a:pPr eaLnBrk="1" hangingPunct="1">
              <a:lnSpc>
                <a:spcPct val="80000"/>
              </a:lnSpc>
            </a:pPr>
            <a:r>
              <a:rPr lang="es-ES_tradnl" altLang="en-US" sz="1200" dirty="0" smtClean="0"/>
              <a:t>La ejecución de actividades para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altLang="en-US" sz="1200" dirty="0" smtClean="0"/>
              <a:t>	eliminar la malaria en las zonas en las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altLang="en-US" sz="1200" dirty="0" smtClean="0"/>
              <a:t>	que se considere factible (en particular, en Mesoamérica y el Cono Sur).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_tradnl" altLang="en-US" sz="500" dirty="0" smtClean="0"/>
          </a:p>
          <a:p>
            <a:pPr eaLnBrk="1" hangingPunct="1">
              <a:lnSpc>
                <a:spcPct val="80000"/>
              </a:lnSpc>
            </a:pPr>
            <a:r>
              <a:rPr lang="es-ES_tradnl" altLang="en-US" sz="1200" dirty="0" smtClean="0"/>
              <a:t>Un cambio total de la tendencia en los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s-ES_tradnl" altLang="en-US" sz="1200" dirty="0" smtClean="0"/>
              <a:t>	países que registraron un mayor número de casos de malaria entre el 2000 y el 2010 (en particular, Haití, República Dominicana y Venezuela).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s-ES_tradnl" altLang="en-US" sz="500" dirty="0" smtClean="0"/>
          </a:p>
          <a:p>
            <a:pPr eaLnBrk="1" hangingPunct="1">
              <a:lnSpc>
                <a:spcPct val="80000"/>
              </a:lnSpc>
            </a:pPr>
            <a:r>
              <a:rPr lang="es-ES_tradnl" altLang="en-US" sz="1200" dirty="0" smtClean="0"/>
              <a:t>La prevención de la reintroducción de la </a:t>
            </a:r>
            <a:r>
              <a:rPr lang="es-ES_tradnl" altLang="en-US" sz="1200" dirty="0" err="1" smtClean="0"/>
              <a:t>endemicidad</a:t>
            </a:r>
            <a:r>
              <a:rPr lang="es-ES_tradnl" altLang="en-US" sz="1200" dirty="0" smtClean="0"/>
              <a:t> de la malaria en los países que han sido declarados libres de la enfermedad.</a:t>
            </a:r>
          </a:p>
        </p:txBody>
      </p:sp>
    </p:spTree>
    <p:extLst>
      <p:ext uri="{BB962C8B-B14F-4D97-AF65-F5344CB8AC3E}">
        <p14:creationId xmlns:p14="http://schemas.microsoft.com/office/powerpoint/2010/main" val="365092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2040" y="6348985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err="1" smtClean="0"/>
              <a:t>Yahurabila</a:t>
            </a:r>
            <a:r>
              <a:rPr lang="es-HN" dirty="0" smtClean="0"/>
              <a:t>, Puerto Lempira, Honduras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880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</a:t>
            </a:r>
          </a:p>
          <a:p>
            <a:pPr marL="0" indent="0" algn="ctr">
              <a:buNone/>
            </a:pPr>
            <a:r>
              <a:rPr lang="en-US" dirty="0" err="1" smtClean="0"/>
              <a:t>Muchas</a:t>
            </a:r>
            <a:r>
              <a:rPr lang="en-US" dirty="0" smtClean="0"/>
              <a:t> gracias</a:t>
            </a: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ademarap@paho.org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www.paho.org/malaria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63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" sz="2800" dirty="0"/>
              <a:t>Situación de la Malaria en las Américas, 2012</a:t>
            </a:r>
            <a:endParaRPr lang="en-US" sz="2800" dirty="0"/>
          </a:p>
        </p:txBody>
      </p:sp>
      <p:sp>
        <p:nvSpPr>
          <p:cNvPr id="3075" name="Rectangle 27"/>
          <p:cNvSpPr>
            <a:spLocks noGrp="1" noChangeArrowheads="1"/>
          </p:cNvSpPr>
          <p:nvPr>
            <p:ph sz="half" idx="1"/>
          </p:nvPr>
        </p:nvSpPr>
        <p:spPr>
          <a:xfrm>
            <a:off x="442913" y="1757486"/>
            <a:ext cx="2184871" cy="462384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_tradnl" dirty="0" smtClean="0"/>
              <a:t>21 países endémicos en la Región (n= 469,371 casos de malaria en 2012); 61% reducción de casos desde el 2000</a:t>
            </a:r>
          </a:p>
          <a:p>
            <a:r>
              <a:rPr lang="es-ES_tradnl" dirty="0" smtClean="0"/>
              <a:t>69% P. </a:t>
            </a:r>
            <a:r>
              <a:rPr lang="es-ES_tradnl" dirty="0" err="1" smtClean="0"/>
              <a:t>vivax</a:t>
            </a:r>
            <a:r>
              <a:rPr lang="es-ES_tradnl" dirty="0" smtClean="0"/>
              <a:t>; 30% P. </a:t>
            </a:r>
            <a:r>
              <a:rPr lang="es-ES_tradnl" dirty="0" err="1" smtClean="0"/>
              <a:t>falciparum</a:t>
            </a:r>
            <a:r>
              <a:rPr lang="es-ES_tradnl" dirty="0" smtClean="0"/>
              <a:t>; &lt;1% P. </a:t>
            </a:r>
            <a:r>
              <a:rPr lang="es-ES_tradnl" dirty="0" err="1" smtClean="0"/>
              <a:t>malariae</a:t>
            </a:r>
            <a:r>
              <a:rPr lang="es-ES_tradnl" dirty="0" smtClean="0"/>
              <a:t> (reportados por Brasil, Colombia, F. </a:t>
            </a:r>
            <a:r>
              <a:rPr lang="es-ES_tradnl" dirty="0" err="1" smtClean="0"/>
              <a:t>Guiana</a:t>
            </a:r>
            <a:r>
              <a:rPr lang="es-ES_tradnl" dirty="0" smtClean="0"/>
              <a:t>, Guyana, Perú, </a:t>
            </a:r>
            <a:r>
              <a:rPr lang="es-ES_tradnl" dirty="0" err="1" smtClean="0"/>
              <a:t>Suriname</a:t>
            </a:r>
            <a:r>
              <a:rPr lang="es-ES_tradnl" dirty="0" smtClean="0"/>
              <a:t> y Venezuela)</a:t>
            </a:r>
          </a:p>
          <a:p>
            <a:pPr marL="0" indent="0">
              <a:buNone/>
            </a:pPr>
            <a:r>
              <a:rPr lang="es-ES_tradnl" dirty="0" smtClean="0"/>
              <a:t>108 fallecidos reportados en 2012; 72% reducción desde el 2000</a:t>
            </a:r>
          </a:p>
          <a:p>
            <a:pPr marL="0" indent="0">
              <a:buNone/>
            </a:pPr>
            <a:r>
              <a:rPr lang="es-ES_tradnl" dirty="0" smtClean="0"/>
              <a:t>27 estados miembros libres de transmisión local de malaria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" t="1876" r="2623" b="2072"/>
          <a:stretch/>
        </p:blipFill>
        <p:spPr>
          <a:xfrm>
            <a:off x="2915816" y="1268759"/>
            <a:ext cx="6048672" cy="4777357"/>
          </a:xfr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5549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_tradnl" sz="2800" dirty="0"/>
              <a:t>Morbilidad y mortalidad por malaria, </a:t>
            </a:r>
            <a:br>
              <a:rPr lang="es-ES_tradnl" sz="2800" dirty="0"/>
            </a:br>
            <a:r>
              <a:rPr lang="es-ES_tradnl" sz="2800" dirty="0"/>
              <a:t>Región de las Américas 1990-2012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89802"/>
            <a:ext cx="87075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4211960" y="1389803"/>
            <a:ext cx="3089197" cy="3983413"/>
            <a:chOff x="4211960" y="1389803"/>
            <a:chExt cx="3089197" cy="3983413"/>
          </a:xfrm>
        </p:grpSpPr>
        <p:cxnSp>
          <p:nvCxnSpPr>
            <p:cNvPr id="8" name="Straight Connector 7"/>
            <p:cNvCxnSpPr/>
            <p:nvPr/>
          </p:nvCxnSpPr>
          <p:spPr bwMode="auto">
            <a:xfrm>
              <a:off x="4211960" y="1389803"/>
              <a:ext cx="0" cy="398341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Right Arrow 9"/>
            <p:cNvSpPr/>
            <p:nvPr/>
          </p:nvSpPr>
          <p:spPr bwMode="auto">
            <a:xfrm rot="1762806">
              <a:off x="5382515" y="1944355"/>
              <a:ext cx="1766242" cy="710614"/>
            </a:xfrm>
            <a:prstGeom prst="rightArrow">
              <a:avLst/>
            </a:prstGeom>
            <a:solidFill>
              <a:srgbClr val="00B0F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latin typeface="Arial" charset="0"/>
                  <a:ea typeface="Arial" charset="0"/>
                  <a:cs typeface="Arial" charset="0"/>
                </a:rPr>
                <a:t>   61%</a:t>
              </a:r>
              <a:endParaRPr kumimoji="0" lang="en-US" sz="2000" b="1" i="0" u="none" strike="noStrike" cap="none" normalizeH="0" baseline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" name="Right Arrow 11"/>
            <p:cNvSpPr/>
            <p:nvPr/>
          </p:nvSpPr>
          <p:spPr bwMode="auto">
            <a:xfrm rot="1762806">
              <a:off x="5534915" y="3914999"/>
              <a:ext cx="1766242" cy="710614"/>
            </a:xfrm>
            <a:prstGeom prst="rightArrow">
              <a:avLst/>
            </a:prstGeom>
            <a:solidFill>
              <a:srgbClr val="00206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latin typeface="Arial" charset="0"/>
                  <a:ea typeface="Arial" charset="0"/>
                  <a:cs typeface="Arial" charset="0"/>
                </a:rPr>
                <a:t>   72%</a:t>
              </a:r>
              <a:endParaRPr kumimoji="0" lang="en-US" sz="2000" b="1" i="0" u="none" strike="noStrike" cap="none" normalizeH="0" baseline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99592" y="6093296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/>
              <a:t>Fuente: Informe de los países a OPS, 2013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415238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_tradnl" sz="2800" dirty="0"/>
              <a:t>Malaria por subregiones en las Américas, </a:t>
            </a:r>
            <a:br>
              <a:rPr lang="es-ES_tradnl" sz="2800" dirty="0"/>
            </a:br>
            <a:r>
              <a:rPr lang="es-ES_tradnl" sz="2800" dirty="0"/>
              <a:t>2000-2012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35292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99592" y="6093296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/>
              <a:t>Fuente: Informe de los países a OPS, 2013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312930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_tradnl" sz="2800" dirty="0"/>
              <a:t>Tendencia de la malaria en Centroamérica, Hispaniola y México – 2000-2012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2971"/>
            <a:ext cx="8568952" cy="467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6093296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/>
              <a:t>Fuente: Informe de los países a OPS, 2013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226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487394"/>
            <a:ext cx="7992888" cy="455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ES" sz="2400" dirty="0"/>
              <a:t>Porcentaje de disminución de los casos confirmados de malaria, Región de las Américas 2000-2012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9570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s-HN" sz="2800" dirty="0"/>
              <a:t>Clasificación de los 21 países endémicos de las Américas, 2013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4040188" cy="639762"/>
          </a:xfrm>
        </p:spPr>
        <p:txBody>
          <a:bodyPr/>
          <a:lstStyle/>
          <a:p>
            <a:r>
              <a:rPr lang="es-HN" sz="2000" dirty="0" smtClean="0"/>
              <a:t>Países en fase de pre-eliminación</a:t>
            </a:r>
            <a:endParaRPr lang="es-HN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1988840"/>
            <a:ext cx="4040188" cy="3951288"/>
          </a:xfrm>
        </p:spPr>
        <p:txBody>
          <a:bodyPr/>
          <a:lstStyle/>
          <a:p>
            <a:r>
              <a:rPr lang="es-ES" dirty="0" smtClean="0"/>
              <a:t>Argentina</a:t>
            </a:r>
          </a:p>
          <a:p>
            <a:r>
              <a:rPr lang="es-ES" dirty="0" smtClean="0"/>
              <a:t>Belice</a:t>
            </a:r>
          </a:p>
          <a:p>
            <a:r>
              <a:rPr lang="es-ES" dirty="0" smtClean="0"/>
              <a:t>Costa Rica</a:t>
            </a:r>
          </a:p>
          <a:p>
            <a:r>
              <a:rPr lang="es-ES" dirty="0" smtClean="0"/>
              <a:t>Ecuador</a:t>
            </a:r>
          </a:p>
          <a:p>
            <a:r>
              <a:rPr lang="es-ES" dirty="0" smtClean="0"/>
              <a:t>El Salvador</a:t>
            </a:r>
          </a:p>
          <a:p>
            <a:r>
              <a:rPr lang="es-ES" dirty="0" smtClean="0"/>
              <a:t>México</a:t>
            </a:r>
          </a:p>
          <a:p>
            <a:r>
              <a:rPr lang="es-ES" dirty="0" smtClean="0"/>
              <a:t>Paraguay</a:t>
            </a:r>
            <a:endParaRPr lang="es-E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381719"/>
          </a:xfrm>
        </p:spPr>
        <p:txBody>
          <a:bodyPr/>
          <a:lstStyle/>
          <a:p>
            <a:r>
              <a:rPr lang="es-HN" dirty="0" smtClean="0"/>
              <a:t>Países en fase de Control</a:t>
            </a:r>
            <a:endParaRPr lang="es-HN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3951288"/>
          </a:xfrm>
        </p:spPr>
        <p:txBody>
          <a:bodyPr numCol="2">
            <a:normAutofit fontScale="85000" lnSpcReduction="10000"/>
          </a:bodyPr>
          <a:lstStyle/>
          <a:p>
            <a:r>
              <a:rPr lang="es-ES" dirty="0" smtClean="0"/>
              <a:t>Bolivia</a:t>
            </a:r>
          </a:p>
          <a:p>
            <a:r>
              <a:rPr lang="es-ES" dirty="0" smtClean="0"/>
              <a:t>Brasil</a:t>
            </a:r>
          </a:p>
          <a:p>
            <a:r>
              <a:rPr lang="es-ES" dirty="0" smtClean="0"/>
              <a:t>Colombia</a:t>
            </a:r>
          </a:p>
          <a:p>
            <a:r>
              <a:rPr lang="es-ES" dirty="0" smtClean="0"/>
              <a:t>República Dominicana</a:t>
            </a:r>
          </a:p>
          <a:p>
            <a:r>
              <a:rPr lang="es-ES" dirty="0" smtClean="0"/>
              <a:t>Guyana Francesa</a:t>
            </a:r>
          </a:p>
          <a:p>
            <a:r>
              <a:rPr lang="es-ES" dirty="0" smtClean="0"/>
              <a:t>Guatemala</a:t>
            </a:r>
          </a:p>
          <a:p>
            <a:r>
              <a:rPr lang="es-ES" dirty="0" smtClean="0"/>
              <a:t>Guyana</a:t>
            </a:r>
          </a:p>
          <a:p>
            <a:r>
              <a:rPr lang="es-ES" dirty="0" smtClean="0"/>
              <a:t>Haití</a:t>
            </a:r>
          </a:p>
          <a:p>
            <a:r>
              <a:rPr lang="es-ES" dirty="0" smtClean="0"/>
              <a:t>Honduras</a:t>
            </a:r>
          </a:p>
          <a:p>
            <a:r>
              <a:rPr lang="es-ES" dirty="0" smtClean="0"/>
              <a:t>Nicaragua</a:t>
            </a:r>
          </a:p>
          <a:p>
            <a:r>
              <a:rPr lang="es-ES" dirty="0" smtClean="0"/>
              <a:t>Panamá</a:t>
            </a:r>
          </a:p>
          <a:p>
            <a:r>
              <a:rPr lang="es-ES" dirty="0" smtClean="0"/>
              <a:t>Perú</a:t>
            </a:r>
          </a:p>
          <a:p>
            <a:r>
              <a:rPr lang="es-ES" dirty="0" smtClean="0"/>
              <a:t>Surinam</a:t>
            </a:r>
          </a:p>
          <a:p>
            <a:r>
              <a:rPr lang="es-ES" dirty="0" smtClean="0"/>
              <a:t>Venezuela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367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62000" indent="-762000" defTabSz="1042988" eaLnBrk="1" hangingPunct="1"/>
            <a:r>
              <a:rPr lang="es-HN" sz="3600" dirty="0" smtClean="0"/>
              <a:t>Definiciones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42913" y="1798563"/>
            <a:ext cx="8291512" cy="4222725"/>
          </a:xfrm>
        </p:spPr>
        <p:txBody>
          <a:bodyPr>
            <a:normAutofit/>
          </a:bodyPr>
          <a:lstStyle/>
          <a:p>
            <a:pPr marL="390525" indent="-390525" defTabSz="1042988" eaLnBrk="1" hangingPunct="1">
              <a:lnSpc>
                <a:spcPct val="120000"/>
              </a:lnSpc>
              <a:buFontTx/>
              <a:buNone/>
            </a:pPr>
            <a:r>
              <a:rPr lang="es-ES" sz="2000" b="1" u="sng" dirty="0" smtClean="0">
                <a:solidFill>
                  <a:srgbClr val="002060"/>
                </a:solidFill>
              </a:rPr>
              <a:t>Erradicación de la malaria</a:t>
            </a:r>
            <a:r>
              <a:rPr lang="es-ES" sz="2000" dirty="0" smtClean="0"/>
              <a:t>:</a:t>
            </a:r>
            <a:r>
              <a:rPr lang="es-ES" sz="2000" dirty="0" smtClean="0">
                <a:solidFill>
                  <a:srgbClr val="FF0000"/>
                </a:solidFill>
              </a:rPr>
              <a:t> </a:t>
            </a:r>
            <a:r>
              <a:rPr lang="es-ES" sz="2000" dirty="0" smtClean="0"/>
              <a:t>reducción </a:t>
            </a:r>
            <a:r>
              <a:rPr lang="es-ES" sz="2000" dirty="0" smtClean="0">
                <a:solidFill>
                  <a:srgbClr val="FF0000"/>
                </a:solidFill>
              </a:rPr>
              <a:t>permanente </a:t>
            </a:r>
            <a:r>
              <a:rPr lang="es-ES" sz="2000" dirty="0" smtClean="0"/>
              <a:t>a </a:t>
            </a:r>
            <a:r>
              <a:rPr lang="es-ES" sz="2000" dirty="0" smtClean="0">
                <a:solidFill>
                  <a:srgbClr val="FF0000"/>
                </a:solidFill>
              </a:rPr>
              <a:t>cero</a:t>
            </a:r>
            <a:r>
              <a:rPr lang="es-ES" sz="2000" dirty="0" smtClean="0"/>
              <a:t> de la incidencia </a:t>
            </a:r>
            <a:r>
              <a:rPr lang="es-ES" sz="2000" dirty="0" smtClean="0">
                <a:solidFill>
                  <a:srgbClr val="FF0000"/>
                </a:solidFill>
              </a:rPr>
              <a:t>mundial</a:t>
            </a:r>
            <a:r>
              <a:rPr lang="es-ES" sz="2000" dirty="0" smtClean="0"/>
              <a:t> de infección causado por un agente especifico – es decir exterminación del agente infeccioso.</a:t>
            </a:r>
            <a:endParaRPr lang="es-ES" sz="2000" dirty="0" smtClean="0">
              <a:solidFill>
                <a:srgbClr val="FF0000"/>
              </a:solidFill>
            </a:endParaRPr>
          </a:p>
          <a:p>
            <a:pPr marL="390525" indent="-390525" defTabSz="1042988" eaLnBrk="1" hangingPunct="1">
              <a:lnSpc>
                <a:spcPct val="120000"/>
              </a:lnSpc>
              <a:buFontTx/>
              <a:buNone/>
            </a:pPr>
            <a:r>
              <a:rPr lang="es-ES" sz="2000" b="1" u="sng" dirty="0" smtClean="0">
                <a:solidFill>
                  <a:srgbClr val="002060"/>
                </a:solidFill>
              </a:rPr>
              <a:t>Control de la Malaria</a:t>
            </a:r>
            <a:r>
              <a:rPr lang="es-ES" sz="2000" dirty="0" smtClean="0"/>
              <a:t>: reducir la carga de la enfermedad a un </a:t>
            </a:r>
            <a:r>
              <a:rPr lang="es-ES" sz="2000" dirty="0" smtClean="0">
                <a:solidFill>
                  <a:srgbClr val="FF0000"/>
                </a:solidFill>
              </a:rPr>
              <a:t>nivel donde no sigue siendo un problema de salud publica.</a:t>
            </a:r>
          </a:p>
          <a:p>
            <a:pPr marL="390525" indent="-390525" defTabSz="1042988" eaLnBrk="1" hangingPunct="1">
              <a:lnSpc>
                <a:spcPct val="120000"/>
              </a:lnSpc>
              <a:buFontTx/>
              <a:buNone/>
            </a:pPr>
            <a:r>
              <a:rPr lang="es-ES" sz="2000" b="1" u="sng" dirty="0" smtClean="0">
                <a:solidFill>
                  <a:srgbClr val="002060"/>
                </a:solidFill>
              </a:rPr>
              <a:t>Eliminación de la Malaria</a:t>
            </a:r>
            <a:r>
              <a:rPr lang="es-ES" sz="2000" b="1" dirty="0" smtClean="0">
                <a:solidFill>
                  <a:srgbClr val="002060"/>
                </a:solidFill>
              </a:rPr>
              <a:t>: </a:t>
            </a:r>
            <a:r>
              <a:rPr lang="es-ES" sz="2000" dirty="0" smtClean="0"/>
              <a:t>interrupción de la transmisión local de la malaria por mosquitos vectores en </a:t>
            </a:r>
            <a:r>
              <a:rPr lang="es-ES" sz="2000" dirty="0" smtClean="0">
                <a:solidFill>
                  <a:srgbClr val="FF0000"/>
                </a:solidFill>
              </a:rPr>
              <a:t>una área geográfica definida. </a:t>
            </a:r>
            <a:r>
              <a:rPr lang="es-ES" sz="2000" dirty="0" smtClean="0"/>
              <a:t>Significa </a:t>
            </a:r>
            <a:r>
              <a:rPr lang="es-ES" sz="2000" dirty="0" smtClean="0">
                <a:solidFill>
                  <a:srgbClr val="FF0000"/>
                </a:solidFill>
              </a:rPr>
              <a:t>cero</a:t>
            </a:r>
            <a:r>
              <a:rPr lang="es-ES" sz="2000" dirty="0" smtClean="0"/>
              <a:t> incidencia de casos infectados localmente, casos importados van a seguir siendo identificados. </a:t>
            </a:r>
            <a:r>
              <a:rPr lang="es-ES" sz="2000" u="sng" dirty="0" smtClean="0">
                <a:solidFill>
                  <a:srgbClr val="FF0000"/>
                </a:solidFill>
              </a:rPr>
              <a:t>Medidas de intervención van a continuar siendo necesarias.</a:t>
            </a:r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389063" y="2016125"/>
            <a:ext cx="930275" cy="8286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lnTo>
                  <a:pt x="17401" y="15493"/>
                </a:ln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lnTo>
                  <a:pt x="4198" y="6106"/>
                </a:lnTo>
                <a:close/>
              </a:path>
            </a:pathLst>
          </a:cu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39192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PS-OMS_esp">
  <a:themeElements>
    <a:clrScheme name="Presentation (2)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Presentation (2)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resentation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resentation (2)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Words>1938</Words>
  <Application>Microsoft Office PowerPoint</Application>
  <PresentationFormat>On-screen Show (4:3)</PresentationFormat>
  <Paragraphs>254</Paragraphs>
  <Slides>24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OPS-OMS_esp</vt:lpstr>
      <vt:lpstr>Office Theme</vt:lpstr>
      <vt:lpstr>Microsoft PowerPoint 97-2003 Presentation</vt:lpstr>
      <vt:lpstr>PowerPoint Presentation</vt:lpstr>
      <vt:lpstr>Como agilizar el proceso de certificación de eliminación de la malaria</vt:lpstr>
      <vt:lpstr>Situación de la Malaria en las Américas, 2012</vt:lpstr>
      <vt:lpstr>Morbilidad y mortalidad por malaria,  Región de las Américas 1990-2012</vt:lpstr>
      <vt:lpstr>Malaria por subregiones en las Américas,  2000-2012</vt:lpstr>
      <vt:lpstr>Tendencia de la malaria en Centroamérica, Hispaniola y México – 2000-2012</vt:lpstr>
      <vt:lpstr>Porcentaje de disminución de los casos confirmados de malaria, Región de las Américas 2000-2012</vt:lpstr>
      <vt:lpstr>Clasificación de los 21 países endémicos de las Américas, 2013</vt:lpstr>
      <vt:lpstr>Definiciones</vt:lpstr>
      <vt:lpstr>Eliminación de la Malaria - Donde?</vt:lpstr>
      <vt:lpstr>PowerPoint Presentation</vt:lpstr>
      <vt:lpstr>Del control a la eliminación de la malaria</vt:lpstr>
      <vt:lpstr>Cambios Requeridos</vt:lpstr>
      <vt:lpstr>Desafíos - Aspectos técnicos</vt:lpstr>
      <vt:lpstr>Desafíos - Aspectos técnicos (2)</vt:lpstr>
      <vt:lpstr>Desafíos - Aspectos Socio-Políticos y Económicos</vt:lpstr>
      <vt:lpstr>Ciertos parámetros necesarios para establecer la etapa de pre-eliminación</vt:lpstr>
      <vt:lpstr>PowerPoint Presentation</vt:lpstr>
      <vt:lpstr>Proceso para la certificación</vt:lpstr>
      <vt:lpstr>PowerPoint Presentation</vt:lpstr>
      <vt:lpstr>Documentos claves a ser preparados por los gobiernos nacionales para el equipo evaluador</vt:lpstr>
      <vt:lpstr>El compromiso de la Región…</vt:lpstr>
      <vt:lpstr>PowerPoint Presentation</vt:lpstr>
      <vt:lpstr>PowerPoint Presentation</vt:lpstr>
    </vt:vector>
  </TitlesOfParts>
  <Company>The India Research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Prabhjot Singh</dc:creator>
  <cp:lastModifiedBy>PAHO</cp:lastModifiedBy>
  <cp:revision>70</cp:revision>
  <dcterms:created xsi:type="dcterms:W3CDTF">2011-09-03T01:24:03Z</dcterms:created>
  <dcterms:modified xsi:type="dcterms:W3CDTF">2014-02-17T18:58:31Z</dcterms:modified>
</cp:coreProperties>
</file>